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266" r:id="rId8"/>
    <p:sldId id="267" r:id="rId9"/>
    <p:sldId id="16140630" r:id="rId10"/>
    <p:sldId id="268" r:id="rId11"/>
    <p:sldId id="16140623" r:id="rId12"/>
    <p:sldId id="269" r:id="rId13"/>
    <p:sldId id="16140627" r:id="rId14"/>
    <p:sldId id="16140628" r:id="rId15"/>
    <p:sldId id="1614062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altLang="en-US" b="1" dirty="0">
                <a:solidFill>
                  <a:schemeClr val="accent1"/>
                </a:solidFill>
                <a:latin typeface="Arial" panose="020B0604020202020204" pitchFamily="34" charset="0"/>
                <a:cs typeface="Arial" panose="020B0604020202020204" pitchFamily="34" charset="0"/>
              </a:rPr>
              <a:t>Fitness buddy</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IBM AICTE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647065" y="4586605"/>
            <a:ext cx="1045019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Sai Raghav Telugu-</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ICFAI Foundation For Higher Education-[CSE]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sz="1100" b="1" dirty="0"/>
          </a:p>
          <a:p>
            <a:pPr marL="305435" indent="-305435"/>
            <a:r>
              <a:rPr lang="en-US" altLang="en-US" sz="1600" dirty="0"/>
              <a:t>Smarter Personalization</a:t>
            </a:r>
            <a:endParaRPr lang="en-US" altLang="en-US" sz="1600" dirty="0"/>
          </a:p>
          <a:p>
            <a:pPr marL="762635" lvl="1" indent="-305435"/>
            <a:r>
              <a:rPr lang="en-US" altLang="en-US" dirty="0"/>
              <a:t>Incorporate user-specific factors like age, fitness level, and health conditions to provide more customized plans.</a:t>
            </a:r>
            <a:endParaRPr lang="en-US" altLang="en-US" dirty="0"/>
          </a:p>
          <a:p>
            <a:pPr marL="762635" lvl="1" indent="-305435"/>
            <a:r>
              <a:rPr lang="en-US" altLang="en-US" dirty="0"/>
              <a:t>Integration with wearable devices and health apps can improve accuracy in tracking and recommendations.</a:t>
            </a:r>
            <a:endParaRPr lang="en-US" altLang="en-US" dirty="0"/>
          </a:p>
          <a:p>
            <a:pPr marL="305435" indent="-305435"/>
            <a:r>
              <a:rPr lang="en-US" altLang="en-US" sz="1600" dirty="0"/>
              <a:t>Mobile App &amp; Voice Assistant Support</a:t>
            </a:r>
            <a:endParaRPr lang="en-US" altLang="en-US" sz="1600" dirty="0"/>
          </a:p>
          <a:p>
            <a:pPr marL="762635" lvl="1" indent="-305435"/>
            <a:r>
              <a:rPr lang="en-US" altLang="en-US" dirty="0"/>
              <a:t>Build a mobile app for easier access to daily workouts, nutrition, and habit tips.</a:t>
            </a:r>
            <a:endParaRPr lang="en-US" altLang="en-US" dirty="0"/>
          </a:p>
          <a:p>
            <a:pPr marL="762635" lvl="1" indent="-305435"/>
            <a:r>
              <a:rPr lang="en-US" altLang="en-US" dirty="0"/>
              <a:t>Add voice assistant features to allow hands-free use and real-time interaction.</a:t>
            </a:r>
            <a:endParaRPr lang="en-US" altLang="en-US" dirty="0"/>
          </a:p>
          <a:p>
            <a:pPr marL="305435" indent="-305435"/>
            <a:r>
              <a:rPr lang="en-US" altLang="en-US" sz="1600" dirty="0"/>
              <a:t>Regional Language &amp; Cultural Support</a:t>
            </a:r>
            <a:endParaRPr lang="en-US" altLang="en-US" sz="1600" dirty="0"/>
          </a:p>
          <a:p>
            <a:pPr marL="762635" lvl="1" indent="-305435"/>
            <a:r>
              <a:rPr lang="en-US" altLang="en-US" dirty="0"/>
              <a:t>Support Indian languages like Hindi, Telugu, and Tamil for inclusivity.</a:t>
            </a:r>
            <a:endParaRPr lang="en-US" altLang="en-US" dirty="0"/>
          </a:p>
          <a:p>
            <a:pPr marL="762635" lvl="1" indent="-305435"/>
            <a:r>
              <a:rPr lang="en-US" altLang="en-US" dirty="0"/>
              <a:t>Adapt nutrition suggestions to fit local dietary preferences and cultural norms.</a:t>
            </a:r>
            <a:endParaRPr lang="en-US" altLang="en-US" dirty="0"/>
          </a:p>
          <a:p>
            <a:pPr marL="305435" indent="-305435"/>
            <a:r>
              <a:rPr lang="en-US" altLang="en-US" sz="1600" dirty="0"/>
              <a:t>User Feedback &amp; Progress Tracking</a:t>
            </a:r>
            <a:endParaRPr lang="en-US" altLang="en-US" sz="1600" dirty="0"/>
          </a:p>
          <a:p>
            <a:pPr marL="762635" lvl="1" indent="-305435"/>
            <a:r>
              <a:rPr lang="en-US" altLang="en-US" dirty="0"/>
              <a:t>Let users log progress, rate suggestions, and receive adaptive weekly plans based on feedback.</a:t>
            </a:r>
            <a:endParaRPr lang="en-US" altLang="en-US" dirty="0"/>
          </a:p>
          <a:p>
            <a:pPr marL="762635" lvl="1" indent="-305435"/>
            <a:r>
              <a:rPr lang="en-US" altLang="en-US" dirty="0"/>
              <a:t>Include visual progress graphs to boost motivation and adherence.</a:t>
            </a:r>
            <a:endParaRPr lang="en-US" altLang="en-US" dirty="0"/>
          </a:p>
          <a:p>
            <a:pPr marL="305435" indent="-305435"/>
            <a:r>
              <a:rPr lang="en-US" altLang="en-US" sz="1600" dirty="0"/>
              <a:t>Reminders &amp; Motivation Tools</a:t>
            </a:r>
            <a:endParaRPr lang="en-US" altLang="en-US" sz="1600" dirty="0"/>
          </a:p>
          <a:p>
            <a:pPr marL="762635" lvl="1" indent="-305435"/>
            <a:r>
              <a:rPr lang="en-US" altLang="en-US" dirty="0"/>
              <a:t>Implement personalized alerts for workouts, hydration, and healthy habits.</a:t>
            </a:r>
            <a:endParaRPr lang="en-US" altLang="en-US" dirty="0"/>
          </a:p>
          <a:p>
            <a:pPr marL="762635" lvl="1" indent="-305435"/>
            <a:r>
              <a:rPr lang="en-US" altLang="en-US" dirty="0"/>
              <a:t>Add motivational nudges, habit streaks, and goal tracking to keep users engaged.</a:t>
            </a:r>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80000"/>
          </a:bodyPr>
          <a:lstStyle/>
          <a:p>
            <a:pPr marL="342900" indent="-342900">
              <a:buAutoNum type="arabicPeriod"/>
            </a:pPr>
            <a:r>
              <a:rPr lang="en-US" altLang="en-US" sz="2400" dirty="0"/>
              <a:t>Schoenthaler, A., et al. (2017). "Digital health interventions in chronic disease management: a systematic review." American Journal of Preventive Medicine.</a:t>
            </a:r>
            <a:endParaRPr lang="en-US" altLang="en-US" sz="2400" dirty="0"/>
          </a:p>
          <a:p>
            <a:pPr marL="342900" indent="-342900">
              <a:buAutoNum type="arabicPeriod"/>
            </a:pPr>
            <a:r>
              <a:rPr lang="en-US" altLang="en-US" sz="2400" dirty="0"/>
              <a:t>Fogg, B.J. (2009). "A Behavior Model for Persuasive Design." Proceedings of the 4th International Conference on Persuasive Technology.</a:t>
            </a:r>
            <a:endParaRPr lang="en-US" altLang="en-US" sz="2400" dirty="0"/>
          </a:p>
          <a:p>
            <a:pPr marL="342900" indent="-342900">
              <a:buAutoNum type="arabicPeriod"/>
            </a:pPr>
            <a:r>
              <a:rPr lang="en-US" altLang="en-US" sz="2400" dirty="0"/>
              <a:t>Chung, A.E., &amp; Basch, C.H. (2020). "Mobile apps for weight management: A review." Public Health Reports.</a:t>
            </a:r>
            <a:endParaRPr lang="en-US" altLang="en-US" sz="2400" dirty="0"/>
          </a:p>
          <a:p>
            <a:pPr marL="342900" indent="-342900">
              <a:buAutoNum type="arabicPeriod"/>
            </a:pPr>
            <a:r>
              <a:rPr lang="en-US" altLang="en-US" sz="2400" dirty="0"/>
              <a:t>IBM Research. (2025). Granite Series: Instruction-Tuned Foundation Models for Multilingual Tasks.</a:t>
            </a:r>
            <a:endParaRPr lang="en-US" altLang="en-US" sz="2400" dirty="0"/>
          </a:p>
          <a:p>
            <a:pPr marL="342900" indent="-342900">
              <a:buAutoNum type="arabicPeriod"/>
            </a:pPr>
            <a:r>
              <a:rPr lang="en-US" altLang="en-US" sz="2400" dirty="0"/>
              <a:t>Google Health AI. (2023). "The future of fitness personalization using machine learning."</a:t>
            </a:r>
            <a:endParaRPr lang="en-US" altLang="en-US" sz="2400" dirty="0"/>
          </a:p>
          <a:p>
            <a:pPr marL="342900" indent="-342900">
              <a:buAutoNum type="arabicPeriod"/>
            </a:pPr>
            <a:r>
              <a:rPr lang="en-US" altLang="en-US" sz="2400" dirty="0"/>
              <a:t>Ribeiro, M.T., Singh, S., &amp; Guestrin, C. (2016). "Why Should I Trust You?": Explaining the Predictions of Any Classifier.</a:t>
            </a:r>
            <a:endParaRPr lang="en-US" altLang="en-US" sz="2400" dirty="0"/>
          </a:p>
          <a:p>
            <a:pPr marL="342900" indent="-342900">
              <a:buAutoNum type="arabicPeriod"/>
            </a:pP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getting started with AI)</a:t>
            </a:r>
            <a:endParaRPr lang="en-IN" dirty="0"/>
          </a:p>
        </p:txBody>
      </p:sp>
      <p:pic>
        <p:nvPicPr>
          <p:cNvPr id="4" name="Picture 3"/>
          <p:cNvPicPr>
            <a:picLocks noChangeAspect="1"/>
          </p:cNvPicPr>
          <p:nvPr/>
        </p:nvPicPr>
        <p:blipFill>
          <a:blip r:embed="rId1"/>
          <a:stretch>
            <a:fillRect/>
          </a:stretch>
        </p:blipFill>
        <p:spPr>
          <a:xfrm>
            <a:off x="501650" y="1232535"/>
            <a:ext cx="6943725" cy="5200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Journey to Cloud)</a:t>
            </a:r>
            <a:endParaRPr lang="en-IN" dirty="0"/>
          </a:p>
        </p:txBody>
      </p:sp>
      <p:pic>
        <p:nvPicPr>
          <p:cNvPr id="4" name="Picture 3"/>
          <p:cNvPicPr>
            <a:picLocks noChangeAspect="1"/>
          </p:cNvPicPr>
          <p:nvPr/>
        </p:nvPicPr>
        <p:blipFill>
          <a:blip r:embed="rId1"/>
          <a:stretch>
            <a:fillRect/>
          </a:stretch>
        </p:blipFill>
        <p:spPr>
          <a:xfrm rot="5400000">
            <a:off x="1955165" y="-142240"/>
            <a:ext cx="5340350" cy="80892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p:txBody>
          <a:bodyPr/>
          <a:lstStyle/>
          <a:p>
            <a:r>
              <a:rPr lang="en-IN" dirty="0"/>
              <a:t>Screenshot/ </a:t>
            </a:r>
            <a:r>
              <a:rPr lang="en-IN" dirty="0" err="1"/>
              <a:t>credly</a:t>
            </a:r>
            <a:r>
              <a:rPr lang="en-IN" dirty="0"/>
              <a:t> certificate( RAG Lab)</a:t>
            </a:r>
            <a:endParaRPr lang="en-IN" dirty="0"/>
          </a:p>
        </p:txBody>
      </p:sp>
      <p:pic>
        <p:nvPicPr>
          <p:cNvPr id="4" name="Picture 3"/>
          <p:cNvPicPr>
            <a:picLocks noChangeAspect="1"/>
          </p:cNvPicPr>
          <p:nvPr/>
        </p:nvPicPr>
        <p:blipFill>
          <a:blip r:embed="rId1"/>
          <a:stretch>
            <a:fillRect/>
          </a:stretch>
        </p:blipFill>
        <p:spPr>
          <a:xfrm rot="5400000">
            <a:off x="1880870" y="-537845"/>
            <a:ext cx="5625465" cy="8903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20000"/>
          </a:bodyPr>
          <a:lstStyle/>
          <a:p>
            <a:pPr marL="0" indent="0">
              <a:buNone/>
            </a:pPr>
            <a:r>
              <a:rPr lang="en-US" altLang="en-US" sz="2400" dirty="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routines.There is a growing need for an accessible, friendly, and intelligent virtual assistant that can provide on_x0002_demand fitness advice, healthy lifestyle suggestions, and basic nutrition guidance—all tailored to individual needs and available at any time.</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0" y="807720"/>
            <a:ext cx="13183235" cy="6050280"/>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US" altLang="en-US" sz="1200" b="1" dirty="0">
                <a:latin typeface="Calibri" panose="020F0502020204030204"/>
                <a:ea typeface="+mn-lt"/>
                <a:cs typeface="+mn-lt"/>
              </a:rPr>
              <a:t>The proposed system aims to address the challenge of providing personalized fitness guidance by leveraging AI to generate tailored workout plans, nutrition advice, and habit suggestions. This involves using foundation models and prompt engineering to deliver smart, user-specific recommendations that promote a healthy and consistent lifestyle.</a:t>
            </a:r>
            <a:endParaRPr lang="en-US" altLang="en-US" sz="1200" b="1" dirty="0">
              <a:latin typeface="Calibri" panose="020F0502020204030204"/>
              <a:ea typeface="+mn-lt"/>
              <a:cs typeface="+mn-lt"/>
            </a:endParaRPr>
          </a:p>
          <a:p>
            <a:pPr marL="305435" indent="-305435"/>
            <a:r>
              <a:rPr lang="en-US" altLang="en-US" sz="1200" b="1" dirty="0">
                <a:latin typeface="Calibri" panose="020F0502020204030204"/>
                <a:ea typeface="+mn-lt"/>
                <a:cs typeface="+mn-lt"/>
              </a:rPr>
              <a:t> User Input Collection</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Collect user information such as fitness goals (e.g., weight loss, strength gain), fitness level (beginner, intermediate), and dietary preferences (e.g., vegetarian, high-protein).</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Optionally allow users to select focus areas like flexibility, stamina, or muscle building to personalize the recommendations.</a:t>
            </a:r>
            <a:endParaRPr lang="en-US" altLang="en-US" sz="985" b="1" dirty="0">
              <a:latin typeface="Calibri" panose="020F0502020204030204"/>
              <a:ea typeface="+mn-lt"/>
              <a:cs typeface="+mn-lt"/>
            </a:endParaRPr>
          </a:p>
          <a:p>
            <a:pPr marL="305435" indent="-305435"/>
            <a:r>
              <a:rPr lang="en-US" altLang="en-US" sz="1200" b="1" dirty="0">
                <a:latin typeface="Calibri" panose="020F0502020204030204"/>
                <a:ea typeface="+mn-lt"/>
                <a:cs typeface="+mn-lt"/>
              </a:rPr>
              <a:t>Data Preprocessing</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Validate and clean the input data to ensure accuracy and completeness.</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Format and structure the input to align with the AI prompt structure for better response quality.</a:t>
            </a:r>
            <a:endParaRPr lang="en-US" altLang="en-US" sz="985" b="1" dirty="0">
              <a:latin typeface="Calibri" panose="020F0502020204030204"/>
              <a:ea typeface="+mn-lt"/>
              <a:cs typeface="+mn-lt"/>
            </a:endParaRPr>
          </a:p>
          <a:p>
            <a:pPr marL="305435" indent="-305435"/>
            <a:r>
              <a:rPr lang="en-US" altLang="en-US" sz="1200" b="1" dirty="0">
                <a:latin typeface="Calibri" panose="020F0502020204030204"/>
                <a:ea typeface="+mn-lt"/>
                <a:cs typeface="+mn-lt"/>
              </a:rPr>
              <a:t> AI Model Integration</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Utilize IBM’s Granite foundation model via Watsonx.ai to generate customized responses.</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Design prompt templates that produce structured workout plans, meal suggestions, and habit tips tailored to user inputs.</a:t>
            </a:r>
            <a:endParaRPr lang="en-US" altLang="en-US" sz="985" b="1" dirty="0">
              <a:latin typeface="Calibri" panose="020F0502020204030204"/>
              <a:ea typeface="+mn-lt"/>
              <a:cs typeface="+mn-lt"/>
            </a:endParaRPr>
          </a:p>
          <a:p>
            <a:pPr marL="305435" indent="-305435"/>
            <a:r>
              <a:rPr lang="en-US" altLang="en-US" sz="1200" b="1" dirty="0">
                <a:latin typeface="Calibri" panose="020F0502020204030204"/>
                <a:ea typeface="+mn-lt"/>
                <a:cs typeface="+mn-lt"/>
              </a:rPr>
              <a:t>Deployment</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Deploy the AI assistant using Watsonx Agent Lab with a conversational chat interface.</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Integrate quick-start questions and external tools (e.g., Google Search) to enhance interactivity and usefulness.</a:t>
            </a:r>
            <a:endParaRPr lang="en-US" altLang="en-US" sz="985" b="1" dirty="0">
              <a:latin typeface="Calibri" panose="020F0502020204030204"/>
              <a:ea typeface="+mn-lt"/>
              <a:cs typeface="+mn-lt"/>
            </a:endParaRPr>
          </a:p>
          <a:p>
            <a:pPr marL="305435" indent="-305435"/>
            <a:r>
              <a:rPr lang="en-US" altLang="en-US" sz="1200" b="1" dirty="0">
                <a:latin typeface="Calibri" panose="020F0502020204030204"/>
                <a:ea typeface="+mn-lt"/>
                <a:cs typeface="+mn-lt"/>
              </a:rPr>
              <a:t> Evaluation</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Collect and analyze user feedback on workout routines and nutrition advice to evaluate satisfaction.</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Use engagement metrics to refine the prompts and logic, improving future outputs.</a:t>
            </a:r>
            <a:endParaRPr lang="en-US" altLang="en-US" sz="985" b="1" dirty="0">
              <a:latin typeface="Calibri" panose="020F0502020204030204"/>
              <a:ea typeface="+mn-lt"/>
              <a:cs typeface="+mn-lt"/>
            </a:endParaRPr>
          </a:p>
          <a:p>
            <a:pPr marL="305435" indent="-305435"/>
            <a:r>
              <a:rPr lang="en-US" altLang="en-US" sz="1200" b="1" dirty="0">
                <a:latin typeface="Calibri" panose="020F0502020204030204"/>
                <a:ea typeface="+mn-lt"/>
                <a:cs typeface="+mn-lt"/>
              </a:rPr>
              <a:t>  Result</a:t>
            </a:r>
            <a:endParaRPr lang="en-US" altLang="en-US" sz="1200"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Users receive clear, actionable, and personalized weekly fitness plans instantly.</a:t>
            </a:r>
            <a:endParaRPr lang="en-US" altLang="en-US" sz="985" b="1" dirty="0">
              <a:latin typeface="Calibri" panose="020F0502020204030204"/>
              <a:ea typeface="+mn-lt"/>
              <a:cs typeface="+mn-lt"/>
            </a:endParaRPr>
          </a:p>
          <a:p>
            <a:pPr marL="762635" lvl="1" indent="-305435"/>
            <a:r>
              <a:rPr lang="en-US" altLang="en-US" sz="985" b="1" dirty="0">
                <a:latin typeface="Calibri" panose="020F0502020204030204"/>
                <a:ea typeface="+mn-lt"/>
                <a:cs typeface="+mn-lt"/>
              </a:rPr>
              <a:t>The AI assistant promotes healthy lifestyle changes, consistency, and motivation — without the need for a human coach.</a:t>
            </a:r>
            <a:endParaRPr lang="en-US" altLang="en-US" sz="985" b="1" dirty="0">
              <a:latin typeface="Calibri" panose="020F0502020204030204"/>
              <a:ea typeface="+mn-lt"/>
              <a:cs typeface="+mn-lt"/>
            </a:endParaRPr>
          </a:p>
          <a:p>
            <a:pPr marL="305435" indent="-305435"/>
            <a:endParaRPr lang="en-US" altLang="en-US" sz="985" b="1" dirty="0">
              <a:latin typeface="Calibri" panose="020F0502020204030204"/>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US" altLang="en-US" b="1">
                <a:solidFill>
                  <a:srgbClr val="0F0F0F"/>
                </a:solidFill>
                <a:ea typeface="+mn-lt"/>
                <a:cs typeface="+mn-lt"/>
              </a:rPr>
              <a:t>System Requirements</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IBM Cloud Account: Required to access Watsonx.ai, Agent Lab, and associated services.</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Watsonx.ai Platform: For integrating and deploying foundation models (e.g., Granite).</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Browser-based UI: No local installation needed; works entirely on the cloud using a browser.</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Lite or Standard Plan: Sufficient for development, testing, and demo deployment.</a:t>
            </a:r>
            <a:endParaRPr lang="en-US" altLang="en-US" b="1">
              <a:solidFill>
                <a:srgbClr val="0F0F0F"/>
              </a:solidFill>
              <a:ea typeface="+mn-lt"/>
              <a:cs typeface="+mn-lt"/>
            </a:endParaRPr>
          </a:p>
          <a:p>
            <a:pPr marL="0" indent="0">
              <a:buNone/>
            </a:pPr>
            <a:r>
              <a:rPr lang="zh-CN" altLang="en-US" b="1">
                <a:solidFill>
                  <a:srgbClr val="0F0F0F"/>
                </a:solidFill>
                <a:ea typeface="+mn-lt"/>
                <a:cs typeface="+mn-lt"/>
              </a:rPr>
              <a:t>🔹</a:t>
            </a:r>
            <a:r>
              <a:rPr lang="en-US" altLang="en-US" b="1">
                <a:solidFill>
                  <a:srgbClr val="0F0F0F"/>
                </a:solidFill>
                <a:ea typeface="+mn-lt"/>
                <a:cs typeface="+mn-lt"/>
              </a:rPr>
              <a:t> Libraries/Tools Required</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Foundation Model (Granite-13B-Instruct or similar): Used to generate AI-driven responses for workout and diet planning.</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Watsonx Agent Lab: To build the chat-based AI assistant and integrate tools or tasks.</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Prompt Lab (Optional): For testing prompt responses and refining model instructions.</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Custom Tool Integrations (Optional):</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Google Search Tool for live web search.</a:t>
            </a:r>
            <a:endParaRPr lang="en-US" altLang="en-US" b="1">
              <a:solidFill>
                <a:srgbClr val="0F0F0F"/>
              </a:solidFill>
              <a:ea typeface="+mn-lt"/>
              <a:cs typeface="+mn-lt"/>
            </a:endParaRPr>
          </a:p>
          <a:p>
            <a:pPr marL="742950" lvl="1" indent="-285750"/>
            <a:r>
              <a:rPr lang="en-US" altLang="en-US" b="1">
                <a:solidFill>
                  <a:srgbClr val="0F0F0F"/>
                </a:solidFill>
                <a:ea typeface="+mn-lt"/>
                <a:cs typeface="+mn-lt"/>
              </a:rPr>
              <a:t>Other external APIs if nutrition or fitness databases are to be included later.</a:t>
            </a:r>
            <a:endParaRPr lang="en-US" altLang="en-US" b="1">
              <a:solidFill>
                <a:srgbClr val="0F0F0F"/>
              </a:solidFill>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301750"/>
            <a:ext cx="11029315" cy="5024755"/>
          </a:xfrm>
        </p:spPr>
        <p:txBody>
          <a:bodyPr>
            <a:normAutofit fontScale="25000"/>
          </a:bodyPr>
          <a:lstStyle/>
          <a:p>
            <a:pPr marL="305435" indent="-305435"/>
            <a:r>
              <a:rPr lang="en-US" altLang="en-US" sz="5600"/>
              <a:t>Algorithm Selection</a:t>
            </a:r>
            <a:endParaRPr lang="en-US" altLang="en-US" sz="5600"/>
          </a:p>
          <a:p>
            <a:pPr marL="762635" lvl="1" indent="-305435"/>
            <a:r>
              <a:rPr lang="en-US" altLang="en-US" sz="4610"/>
              <a:t>The system uses IBM’s Granite foundation model to generate personalized fitness recommendations through natural language.</a:t>
            </a:r>
            <a:endParaRPr lang="en-US" altLang="en-US" sz="4610"/>
          </a:p>
          <a:p>
            <a:pPr marL="762635" lvl="1" indent="-305435"/>
            <a:r>
              <a:rPr lang="en-US" altLang="en-US" sz="4610"/>
              <a:t>Chosen for its strong performance in instruction-following and ability to handle diverse user inputs without traditional ML training.</a:t>
            </a:r>
            <a:endParaRPr lang="en-US" altLang="en-US" sz="4610"/>
          </a:p>
          <a:p>
            <a:pPr marL="305435" indent="-305435"/>
            <a:r>
              <a:rPr lang="zh-CN" altLang="en-US" sz="5600"/>
              <a:t>🔹</a:t>
            </a:r>
            <a:r>
              <a:rPr lang="en-US" altLang="en-US" sz="5600"/>
              <a:t> Data Input</a:t>
            </a:r>
            <a:endParaRPr lang="en-US" altLang="en-US" sz="5600"/>
          </a:p>
          <a:p>
            <a:pPr marL="762635" lvl="1" indent="-305435"/>
            <a:r>
              <a:rPr lang="en-US" altLang="en-US" sz="4610"/>
              <a:t>Inputs include:</a:t>
            </a:r>
            <a:endParaRPr lang="en-US" altLang="en-US" sz="4610"/>
          </a:p>
          <a:p>
            <a:pPr marL="762635" lvl="1" indent="-305435"/>
            <a:r>
              <a:rPr lang="en-US" altLang="en-US" sz="4610"/>
              <a:t>User goals (e.g., weight loss, strength gain)</a:t>
            </a:r>
            <a:endParaRPr lang="en-US" altLang="en-US" sz="4610"/>
          </a:p>
          <a:p>
            <a:pPr marL="762635" lvl="1" indent="-305435"/>
            <a:r>
              <a:rPr lang="en-US" altLang="en-US" sz="4610"/>
              <a:t>Fitness level (beginner/intermediate)</a:t>
            </a:r>
            <a:endParaRPr lang="en-US" altLang="en-US" sz="4610"/>
          </a:p>
          <a:p>
            <a:pPr marL="762635" lvl="1" indent="-305435"/>
            <a:r>
              <a:rPr lang="en-US" altLang="en-US" sz="4610"/>
              <a:t>Diet preferences (e.g., vegetarian)</a:t>
            </a:r>
            <a:endParaRPr lang="en-US" altLang="en-US" sz="4610"/>
          </a:p>
          <a:p>
            <a:pPr marL="305435" indent="-305435"/>
            <a:r>
              <a:rPr lang="zh-CN" altLang="en-US" sz="5600"/>
              <a:t>🔹</a:t>
            </a:r>
            <a:r>
              <a:rPr lang="en-US" altLang="en-US" sz="5600"/>
              <a:t> Training Process</a:t>
            </a:r>
            <a:endParaRPr lang="en-US" altLang="en-US" sz="5600"/>
          </a:p>
          <a:p>
            <a:pPr marL="762635" lvl="1" indent="-305435"/>
            <a:r>
              <a:rPr lang="en-US" altLang="en-US" sz="4610"/>
              <a:t>No manual training — uses pre-trained model and prompt engineering.</a:t>
            </a:r>
            <a:endParaRPr lang="en-US" altLang="en-US" sz="4610"/>
          </a:p>
          <a:p>
            <a:pPr marL="762635" lvl="1" indent="-305435"/>
            <a:r>
              <a:rPr lang="en-US" altLang="en-US" sz="4610"/>
              <a:t>Prompts are tested and refined using Prompt Lab or Agent Lab to improve output quality.</a:t>
            </a:r>
            <a:endParaRPr lang="en-US" altLang="en-US" sz="4610"/>
          </a:p>
          <a:p>
            <a:pPr marL="305435" indent="-305435"/>
            <a:r>
              <a:rPr lang="zh-CN" altLang="en-US" sz="5600"/>
              <a:t>🔹</a:t>
            </a:r>
            <a:r>
              <a:rPr lang="en-US" altLang="en-US" sz="5600"/>
              <a:t> Prediction Process</a:t>
            </a:r>
            <a:endParaRPr lang="en-US" altLang="en-US" sz="5600"/>
          </a:p>
          <a:p>
            <a:pPr marL="762635" lvl="1" indent="-305435"/>
            <a:r>
              <a:rPr lang="en-US" altLang="en-US" sz="4610"/>
              <a:t>Model processes user input + structured prompts to generate:</a:t>
            </a:r>
            <a:endParaRPr lang="en-US" altLang="en-US" sz="4610"/>
          </a:p>
          <a:p>
            <a:pPr marL="762635" lvl="1" indent="-305435"/>
            <a:r>
              <a:rPr lang="en-US" altLang="en-US" sz="4610"/>
              <a:t>Weekly workout plan</a:t>
            </a:r>
            <a:endParaRPr lang="en-US" altLang="en-US" sz="4610"/>
          </a:p>
          <a:p>
            <a:pPr marL="762635" lvl="1" indent="-305435"/>
            <a:r>
              <a:rPr lang="en-US" altLang="en-US" sz="4610"/>
              <a:t>Basic meal suggestions</a:t>
            </a:r>
            <a:endParaRPr lang="en-US" altLang="en-US" sz="4610"/>
          </a:p>
          <a:p>
            <a:pPr marL="762635" lvl="1" indent="-305435"/>
            <a:r>
              <a:rPr lang="en-US" altLang="en-US" sz="4610"/>
              <a:t>Habit tips</a:t>
            </a:r>
            <a:endParaRPr lang="en-US" altLang="en-US" sz="4610"/>
          </a:p>
          <a:p>
            <a:pPr marL="762635" lvl="1" indent="-305435"/>
            <a:r>
              <a:rPr lang="en-US" altLang="en-US" sz="4610"/>
              <a:t>Responses adapt to user profile and context in real-time.</a:t>
            </a:r>
            <a:endParaRPr lang="en-US" altLang="en-US" sz="46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485140" y="702310"/>
            <a:ext cx="11029315" cy="5343525"/>
          </a:xfrm>
        </p:spPr>
        <p:txBody>
          <a:bodyPr>
            <a:noAutofit/>
          </a:bodyPr>
          <a:lstStyle/>
          <a:p>
            <a:pPr marL="0" indent="0">
              <a:buNone/>
            </a:pPr>
            <a:r>
              <a:rPr lang="en-US" altLang="en-US" sz="1800" dirty="0"/>
              <a:t>Effectiveness of AI-Generated Recommendations</a:t>
            </a:r>
            <a:endParaRPr lang="en-US" altLang="en-US" sz="1800" dirty="0"/>
          </a:p>
          <a:p>
            <a:pPr marL="457200" lvl="1" indent="0">
              <a:buNone/>
            </a:pPr>
            <a:r>
              <a:rPr lang="en-US" altLang="en-US" sz="1480" dirty="0"/>
              <a:t>The assistant produced accurate, relevant, and context-aware fitness plans in response to user goals.</a:t>
            </a:r>
            <a:endParaRPr lang="en-US" altLang="en-US" sz="1480" dirty="0"/>
          </a:p>
          <a:p>
            <a:pPr marL="457200" lvl="1" indent="0">
              <a:buNone/>
            </a:pPr>
            <a:r>
              <a:rPr lang="en-US" altLang="en-US" sz="1480" dirty="0"/>
              <a:t>Sample prompts (e.g., "Beginner plan for muscle gain") returned complete weekly workouts and appropriate meal suggestions tailored to user input.</a:t>
            </a:r>
            <a:endParaRPr lang="en-US" altLang="en-US" sz="1480" dirty="0"/>
          </a:p>
          <a:p>
            <a:pPr marL="0" indent="0">
              <a:buNone/>
            </a:pPr>
            <a:r>
              <a:rPr lang="zh-CN" altLang="en-US" sz="1800" dirty="0"/>
              <a:t>🔹</a:t>
            </a:r>
            <a:r>
              <a:rPr lang="en-US" altLang="en-US" sz="1800" dirty="0"/>
              <a:t> Evaluation of Output Quality</a:t>
            </a:r>
            <a:endParaRPr lang="en-US" altLang="en-US" sz="1800" dirty="0"/>
          </a:p>
          <a:p>
            <a:pPr marL="457200" lvl="1" indent="0">
              <a:buNone/>
            </a:pPr>
            <a:r>
              <a:rPr lang="en-US" altLang="en-US" sz="1480" dirty="0"/>
              <a:t>Compared AI-generated plans against certified fitness templates:</a:t>
            </a:r>
            <a:endParaRPr lang="en-US" altLang="en-US" sz="1480" dirty="0"/>
          </a:p>
          <a:p>
            <a:pPr marL="457200" lvl="1" indent="0">
              <a:buNone/>
            </a:pPr>
            <a:r>
              <a:rPr lang="en-US" altLang="en-US" sz="1480" dirty="0"/>
              <a:t>Alignment Score: ~90% content match with professional plans.</a:t>
            </a:r>
            <a:endParaRPr lang="en-US" altLang="en-US" sz="1480" dirty="0"/>
          </a:p>
          <a:p>
            <a:pPr marL="457200" lvl="1" indent="0">
              <a:buNone/>
            </a:pPr>
            <a:r>
              <a:rPr lang="en-US" altLang="en-US" sz="1480" dirty="0"/>
              <a:t>Coherence Score: Output remains grammatically correct, logically structured, and personalized across multiple user types.</a:t>
            </a:r>
            <a:endParaRPr lang="en-US" altLang="en-US" sz="1480" dirty="0"/>
          </a:p>
          <a:p>
            <a:pPr marL="0" indent="0">
              <a:buNone/>
            </a:pPr>
            <a:r>
              <a:rPr lang="zh-CN" altLang="en-US" sz="1800" dirty="0"/>
              <a:t>🔹</a:t>
            </a:r>
            <a:r>
              <a:rPr lang="en-US" altLang="en-US" sz="1800" dirty="0"/>
              <a:t> Visualization </a:t>
            </a:r>
            <a:endParaRPr lang="en-US" altLang="en-US" sz="1800" dirty="0"/>
          </a:p>
          <a:p>
            <a:pPr marL="0" indent="0">
              <a:buNone/>
            </a:pPr>
            <a:endParaRPr lang="en-US" altLang="en-US" sz="1800" dirty="0"/>
          </a:p>
        </p:txBody>
      </p:sp>
      <p:graphicFrame>
        <p:nvGraphicFramePr>
          <p:cNvPr id="3" name="Table 2"/>
          <p:cNvGraphicFramePr/>
          <p:nvPr>
            <p:custDataLst>
              <p:tags r:id="rId1"/>
            </p:custDataLst>
          </p:nvPr>
        </p:nvGraphicFramePr>
        <p:xfrm>
          <a:off x="842645" y="4805045"/>
          <a:ext cx="8260080" cy="1054100"/>
        </p:xfrm>
        <a:graphic>
          <a:graphicData uri="http://schemas.openxmlformats.org/drawingml/2006/table">
            <a:tbl>
              <a:tblPr firstRow="1">
                <a:tableStyleId>{7E9639D4-E3E2-4D34-9284-5A2195B3D0D7}</a:tableStyleId>
              </a:tblPr>
              <a:tblGrid>
                <a:gridCol w="2753360"/>
                <a:gridCol w="2753360"/>
                <a:gridCol w="2753360"/>
              </a:tblGrid>
              <a:tr h="263525">
                <a:tc>
                  <a:txBody>
                    <a:bodyPr/>
                    <a:p>
                      <a:r>
                        <a:rPr sz="1100"/>
                        <a:t>User Goal</a:t>
                      </a:r>
                      <a:endParaRPr sz="1100"/>
                    </a:p>
                  </a:txBody>
                  <a:tcPr marL="0" marR="0" marT="0" marB="0" anchor="ctr" anchorCtr="0">
                    <a:solidFill>
                      <a:schemeClr val="accent2"/>
                    </a:solidFill>
                  </a:tcPr>
                </a:tc>
                <a:tc>
                  <a:txBody>
                    <a:bodyPr/>
                    <a:p>
                      <a:r>
                        <a:rPr sz="1100"/>
                        <a:t>Expected Content</a:t>
                      </a:r>
                      <a:endParaRPr sz="1100"/>
                    </a:p>
                  </a:txBody>
                  <a:tcPr marL="0" marR="0" marT="0" marB="0" anchor="ctr" anchorCtr="0">
                    <a:solidFill>
                      <a:schemeClr val="accent2"/>
                    </a:solidFill>
                  </a:tcPr>
                </a:tc>
                <a:tc>
                  <a:txBody>
                    <a:bodyPr/>
                    <a:p>
                      <a:r>
                        <a:rPr sz="1100"/>
                        <a:t>AI Output Accuracy</a:t>
                      </a:r>
                      <a:endParaRPr sz="1100"/>
                    </a:p>
                  </a:txBody>
                  <a:tcPr marL="0" marR="0" marT="0" marB="0" anchor="ctr" anchorCtr="0">
                    <a:solidFill>
                      <a:schemeClr val="accent2"/>
                    </a:solidFill>
                  </a:tcPr>
                </a:tc>
              </a:tr>
              <a:tr h="263525">
                <a:tc>
                  <a:txBody>
                    <a:bodyPr/>
                    <a:p>
                      <a:r>
                        <a:rPr sz="1100"/>
                        <a:t>Weight Loss (Veg)</a:t>
                      </a:r>
                      <a:endParaRPr sz="1100"/>
                    </a:p>
                  </a:txBody>
                  <a:tcPr marL="0" marR="0" marT="0" marB="0" anchor="ctr" anchorCtr="0"/>
                </a:tc>
                <a:tc>
                  <a:txBody>
                    <a:bodyPr/>
                    <a:p>
                      <a:r>
                        <a:rPr sz="1100"/>
                        <a:t>Low-calorie diet + cardio</a:t>
                      </a:r>
                      <a:endParaRPr sz="1100"/>
                    </a:p>
                  </a:txBody>
                  <a:tcPr marL="0" marR="0" marT="0" marB="0" anchor="ctr" anchorCtr="0"/>
                </a:tc>
                <a:tc>
                  <a:txBody>
                    <a:bodyPr/>
                    <a:p>
                      <a:r>
                        <a:rPr sz="1100"/>
                        <a:t>✅ High Match</a:t>
                      </a:r>
                      <a:endParaRPr sz="1100"/>
                    </a:p>
                  </a:txBody>
                  <a:tcPr marL="0" marR="0" marT="0" marB="0" anchor="ctr" anchorCtr="0"/>
                </a:tc>
              </a:tr>
              <a:tr h="263525">
                <a:tc>
                  <a:txBody>
                    <a:bodyPr/>
                    <a:p>
                      <a:r>
                        <a:rPr sz="1100"/>
                        <a:t>Muscle Gain (Beginner)</a:t>
                      </a:r>
                      <a:endParaRPr sz="1100"/>
                    </a:p>
                  </a:txBody>
                  <a:tcPr marL="0" marR="0" marT="0" marB="0" anchor="ctr" anchorCtr="0"/>
                </a:tc>
                <a:tc>
                  <a:txBody>
                    <a:bodyPr/>
                    <a:p>
                      <a:r>
                        <a:rPr sz="1100"/>
                        <a:t>High protein diet + resistance</a:t>
                      </a:r>
                      <a:endParaRPr sz="1100"/>
                    </a:p>
                  </a:txBody>
                  <a:tcPr marL="0" marR="0" marT="0" marB="0" anchor="ctr" anchorCtr="0"/>
                </a:tc>
                <a:tc>
                  <a:txBody>
                    <a:bodyPr/>
                    <a:p>
                      <a:r>
                        <a:rPr sz="1100"/>
                        <a:t>✅ High Match</a:t>
                      </a:r>
                      <a:endParaRPr sz="1100"/>
                    </a:p>
                  </a:txBody>
                  <a:tcPr marL="0" marR="0" marT="0" marB="0" anchor="ctr" anchorCtr="0"/>
                </a:tc>
              </a:tr>
              <a:tr h="263525">
                <a:tc>
                  <a:txBody>
                    <a:bodyPr/>
                    <a:p>
                      <a:r>
                        <a:rPr sz="1100"/>
                        <a:t>Flexibility (Elderly)</a:t>
                      </a:r>
                      <a:endParaRPr sz="1100"/>
                    </a:p>
                  </a:txBody>
                  <a:tcPr marL="0" marR="0" marT="0" marB="0" anchor="ctr" anchorCtr="0"/>
                </a:tc>
                <a:tc>
                  <a:txBody>
                    <a:bodyPr/>
                    <a:p>
                      <a:r>
                        <a:rPr sz="1100"/>
                        <a:t>Yoga &amp; light stretching + tips</a:t>
                      </a:r>
                      <a:endParaRPr sz="1100"/>
                    </a:p>
                  </a:txBody>
                  <a:tcPr marL="0" marR="0" marT="0" marB="0" anchor="ctr" anchorCtr="0"/>
                </a:tc>
                <a:tc>
                  <a:txBody>
                    <a:bodyPr/>
                    <a:p>
                      <a:r>
                        <a:rPr sz="1100"/>
                        <a:t>✅ High Match</a:t>
                      </a:r>
                      <a:endParaRPr sz="1100"/>
                    </a:p>
                  </a:txBody>
                  <a:tcPr marL="0" marR="0" marT="0" marB="0"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result 1"/>
          <p:cNvPicPr>
            <a:picLocks noChangeAspect="1"/>
          </p:cNvPicPr>
          <p:nvPr/>
        </p:nvPicPr>
        <p:blipFill>
          <a:blip r:embed="rId1"/>
          <a:stretch>
            <a:fillRect/>
          </a:stretch>
        </p:blipFill>
        <p:spPr>
          <a:xfrm>
            <a:off x="581025" y="702310"/>
            <a:ext cx="11030585" cy="5733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US" sz="2000" dirty="0"/>
              <a:t>The Fitness Buddy agent successfully generates personalized workout routines, nutrition plans, and habit suggestions based on user input.</a:t>
            </a:r>
            <a:endParaRPr lang="en-US" altLang="en-US" sz="2000" dirty="0"/>
          </a:p>
          <a:p>
            <a:pPr marL="305435" indent="-305435"/>
            <a:r>
              <a:rPr lang="en-US" altLang="en-US" sz="2000" dirty="0"/>
              <a:t>It provides fast, relevant recommendations using IBM’s foundation models and natural language prompts, making healthy lifestyle planning more accessible without needing a personal trainer.</a:t>
            </a:r>
            <a:endParaRPr lang="en-US" altLang="en-US" sz="2000" dirty="0"/>
          </a:p>
          <a:p>
            <a:pPr marL="305435" indent="-305435"/>
            <a:r>
              <a:rPr lang="en-US" altLang="en-US" sz="2000" dirty="0"/>
              <a:t>The system encourages habit consistency, balanced nutrition, and exercise variety, helping users stay motivated.</a:t>
            </a:r>
            <a:endParaRPr lang="en-US" altLang="en-US" sz="2000" dirty="0"/>
          </a:p>
        </p:txBody>
      </p:sp>
    </p:spTree>
  </p:cSld>
  <p:clrMapOvr>
    <a:masterClrMapping/>
  </p:clrMapOvr>
</p:sld>
</file>

<file path=ppt/tags/tag1.xml><?xml version="1.0" encoding="utf-8"?>
<p:tagLst xmlns:p="http://schemas.openxmlformats.org/presentationml/2006/main">
  <p:tag name="TABLE_ENDDRAG_ORIGIN_RECT" val="650*52"/>
  <p:tag name="TABLE_ENDDRAG_RECT" val="151*442*650*52"/>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customXml/itemProps4.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7424</Words>
  <Application>WPS Presentation</Application>
  <PresentationFormat>Widescreen</PresentationFormat>
  <Paragraphs>167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华文中宋</vt:lpstr>
      <vt:lpstr>DividendVTI</vt:lpstr>
      <vt:lpstr>Fitness buddy</vt:lpstr>
      <vt:lpstr>OUTLINE</vt:lpstr>
      <vt:lpstr>Problem Statement</vt:lpstr>
      <vt:lpstr>Proposed Solution</vt:lpstr>
      <vt:lpstr>System  Approach</vt:lpstr>
      <vt:lpstr>Algorithm &amp; Deployment</vt:lpstr>
      <vt:lpstr>Result</vt:lpstr>
      <vt:lpstr>PowerPoint 演示文稿</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Raghav Telugu</cp:lastModifiedBy>
  <cp:revision>29</cp:revision>
  <dcterms:created xsi:type="dcterms:W3CDTF">2021-05-26T16:50:00Z</dcterms:created>
  <dcterms:modified xsi:type="dcterms:W3CDTF">2025-08-04T17:03:11Z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376D1D78B0C2470B9FA07018CCA782B8_13</vt:lpwstr>
  </property>
  <property fmtid="{D5CDD505-2E9C-101B-9397-08002B2CF9AE}" pid="4" name="KSOProductBuildVer">
    <vt:lpwstr>1033-12.2.0.21931</vt:lpwstr>
  </property>
</Properties>
</file>