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11/3/2020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11/3/2020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11/3/2020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11/3/2020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11/3/2020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11/3/2020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11/3/2020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11/3/2020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11/3/2020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11/3/2020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11/3/2020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11/3/2020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hyperlink" Target="https://statistics.laerd.com/statistical-guides/types-of-variable.php" TargetMode="External"/><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hyperlink" Target="https://www.mekkographics.com/product/power-of-mekko-charts/" TargetMode="External"/><Relationship Id="rId2" Type="http://schemas.openxmlformats.org/officeDocument/2006/relationships/hyperlink" Target="https://blog.hubspot.com/marketing/types-of-graphs-for-data-visualization" TargetMode="External"/><Relationship Id="rId1" Type="http://schemas.openxmlformats.org/officeDocument/2006/relationships/slideLayout" Target="../slideLayouts/slideLayout6.xml"/><Relationship Id="rId6" Type="http://schemas.openxmlformats.org/officeDocument/2006/relationships/hyperlink" Target="https://www.khanacademy.org/math/statistics-probability/summarizing-quantitative-data/box-whisker-plots/a/box-plot-review" TargetMode="External"/><Relationship Id="rId5" Type="http://schemas.openxmlformats.org/officeDocument/2006/relationships/hyperlink" Target="https://statistics.laerd.com/statistical-guides/understanding-histograms.php" TargetMode="External"/><Relationship Id="rId4" Type="http://schemas.openxmlformats.org/officeDocument/2006/relationships/hyperlink" Target="https://exceljet.net/chart-type/stacked-column-chart#:~:text=A%20stacked%20column%20chart%20is,to%20compare%20total%20column%20lengths"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7500" dirty="0"/>
              <a:t>Data Visualization Charts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Sai Ramana YR</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90D16-E1CB-45CE-8229-D3F4A0BBCAE5}"/>
              </a:ext>
            </a:extLst>
          </p:cNvPr>
          <p:cNvSpPr>
            <a:spLocks noGrp="1"/>
          </p:cNvSpPr>
          <p:nvPr>
            <p:ph type="title"/>
          </p:nvPr>
        </p:nvSpPr>
        <p:spPr>
          <a:xfrm>
            <a:off x="643466" y="786384"/>
            <a:ext cx="3517567" cy="1548444"/>
          </a:xfrm>
        </p:spPr>
        <p:txBody>
          <a:bodyPr/>
          <a:lstStyle/>
          <a:p>
            <a:r>
              <a:rPr lang="en-US" dirty="0"/>
              <a:t>Pie Chart</a:t>
            </a:r>
            <a:endParaRPr lang="en-IN" dirty="0"/>
          </a:p>
        </p:txBody>
      </p:sp>
      <p:pic>
        <p:nvPicPr>
          <p:cNvPr id="6" name="Content Placeholder 5">
            <a:extLst>
              <a:ext uri="{FF2B5EF4-FFF2-40B4-BE49-F238E27FC236}">
                <a16:creationId xmlns:a16="http://schemas.microsoft.com/office/drawing/2014/main" id="{F2C45519-EB1B-47D8-B0A5-DE7AD142D1F3}"/>
              </a:ext>
            </a:extLst>
          </p:cNvPr>
          <p:cNvPicPr>
            <a:picLocks noGrp="1" noChangeAspect="1"/>
          </p:cNvPicPr>
          <p:nvPr>
            <p:ph idx="1"/>
          </p:nvPr>
        </p:nvPicPr>
        <p:blipFill>
          <a:blip r:embed="rId2"/>
          <a:stretch>
            <a:fillRect/>
          </a:stretch>
        </p:blipFill>
        <p:spPr>
          <a:xfrm>
            <a:off x="5459413" y="1216241"/>
            <a:ext cx="5927725" cy="4465468"/>
          </a:xfrm>
        </p:spPr>
      </p:pic>
      <p:sp>
        <p:nvSpPr>
          <p:cNvPr id="4" name="Text Placeholder 3">
            <a:extLst>
              <a:ext uri="{FF2B5EF4-FFF2-40B4-BE49-F238E27FC236}">
                <a16:creationId xmlns:a16="http://schemas.microsoft.com/office/drawing/2014/main" id="{625A7C43-BDA4-4ABC-8DC3-2FABB9C79494}"/>
              </a:ext>
            </a:extLst>
          </p:cNvPr>
          <p:cNvSpPr>
            <a:spLocks noGrp="1"/>
          </p:cNvSpPr>
          <p:nvPr>
            <p:ph type="body" sz="half" idx="2"/>
          </p:nvPr>
        </p:nvSpPr>
        <p:spPr>
          <a:xfrm>
            <a:off x="643465" y="2707690"/>
            <a:ext cx="3517567" cy="3399866"/>
          </a:xfrm>
        </p:spPr>
        <p:txBody>
          <a:bodyPr>
            <a:normAutofit lnSpcReduction="10000"/>
          </a:bodyPr>
          <a:lstStyle/>
          <a:p>
            <a:r>
              <a:rPr lang="en-US" b="0" i="0" dirty="0">
                <a:solidFill>
                  <a:schemeClr val="bg1"/>
                </a:solidFill>
                <a:effectLst/>
                <a:latin typeface="+mj-lt"/>
              </a:rPr>
              <a:t>A pie chart shows a static number and how categories represent part of a whole -- the composition of something. A pie chart represents numbers in percentages, and the total sum of all segments needs to equal 100%.</a:t>
            </a:r>
          </a:p>
          <a:p>
            <a:r>
              <a:rPr lang="en-US" dirty="0">
                <a:solidFill>
                  <a:schemeClr val="bg1"/>
                </a:solidFill>
                <a:latin typeface="+mj-lt"/>
              </a:rPr>
              <a:t>Pie Chart is also used in Composition of Data.</a:t>
            </a:r>
            <a:endParaRPr lang="en-IN" dirty="0">
              <a:solidFill>
                <a:schemeClr val="bg1"/>
              </a:solidFill>
              <a:latin typeface="+mj-lt"/>
            </a:endParaRPr>
          </a:p>
        </p:txBody>
      </p:sp>
    </p:spTree>
    <p:extLst>
      <p:ext uri="{BB962C8B-B14F-4D97-AF65-F5344CB8AC3E}">
        <p14:creationId xmlns:p14="http://schemas.microsoft.com/office/powerpoint/2010/main" val="209156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649AC-4068-484B-836E-01D687138E50}"/>
              </a:ext>
            </a:extLst>
          </p:cNvPr>
          <p:cNvSpPr>
            <a:spLocks noGrp="1"/>
          </p:cNvSpPr>
          <p:nvPr>
            <p:ph type="title"/>
          </p:nvPr>
        </p:nvSpPr>
        <p:spPr>
          <a:xfrm>
            <a:off x="643466" y="786383"/>
            <a:ext cx="3517567" cy="1415279"/>
          </a:xfrm>
        </p:spPr>
        <p:txBody>
          <a:bodyPr/>
          <a:lstStyle/>
          <a:p>
            <a:r>
              <a:rPr lang="en-US" dirty="0"/>
              <a:t>Line Graph</a:t>
            </a:r>
            <a:endParaRPr lang="en-IN" dirty="0"/>
          </a:p>
        </p:txBody>
      </p:sp>
      <p:pic>
        <p:nvPicPr>
          <p:cNvPr id="6" name="Content Placeholder 5">
            <a:extLst>
              <a:ext uri="{FF2B5EF4-FFF2-40B4-BE49-F238E27FC236}">
                <a16:creationId xmlns:a16="http://schemas.microsoft.com/office/drawing/2014/main" id="{3750D2EE-362D-488A-9046-6E4D9ADB0C8E}"/>
              </a:ext>
            </a:extLst>
          </p:cNvPr>
          <p:cNvPicPr>
            <a:picLocks noGrp="1" noChangeAspect="1"/>
          </p:cNvPicPr>
          <p:nvPr>
            <p:ph idx="1"/>
          </p:nvPr>
        </p:nvPicPr>
        <p:blipFill>
          <a:blip r:embed="rId2"/>
          <a:stretch>
            <a:fillRect/>
          </a:stretch>
        </p:blipFill>
        <p:spPr>
          <a:xfrm>
            <a:off x="5459413" y="1251751"/>
            <a:ext cx="5927725" cy="4403325"/>
          </a:xfrm>
        </p:spPr>
      </p:pic>
      <p:sp>
        <p:nvSpPr>
          <p:cNvPr id="4" name="Text Placeholder 3">
            <a:extLst>
              <a:ext uri="{FF2B5EF4-FFF2-40B4-BE49-F238E27FC236}">
                <a16:creationId xmlns:a16="http://schemas.microsoft.com/office/drawing/2014/main" id="{295FF993-2F5E-4E06-92F3-8CE80D519DD5}"/>
              </a:ext>
            </a:extLst>
          </p:cNvPr>
          <p:cNvSpPr>
            <a:spLocks noGrp="1"/>
          </p:cNvSpPr>
          <p:nvPr>
            <p:ph type="body" sz="half" idx="2"/>
          </p:nvPr>
        </p:nvSpPr>
        <p:spPr>
          <a:xfrm>
            <a:off x="643465" y="2627790"/>
            <a:ext cx="3517567" cy="3479765"/>
          </a:xfrm>
        </p:spPr>
        <p:txBody>
          <a:bodyPr>
            <a:normAutofit lnSpcReduction="10000"/>
          </a:bodyPr>
          <a:lstStyle/>
          <a:p>
            <a:r>
              <a:rPr lang="en-US" b="0" i="0" dirty="0">
                <a:solidFill>
                  <a:schemeClr val="bg1"/>
                </a:solidFill>
                <a:effectLst/>
                <a:latin typeface="+mj-lt"/>
              </a:rPr>
              <a:t>A line graph reveals trends or progress over time and can be used to show many different categories of data. You should use it when you chart a continuous data set and Discrete Data</a:t>
            </a:r>
          </a:p>
          <a:p>
            <a:r>
              <a:rPr lang="en-US" dirty="0">
                <a:solidFill>
                  <a:schemeClr val="bg1"/>
                </a:solidFill>
                <a:latin typeface="+mj-lt"/>
              </a:rPr>
              <a:t>It is also used for Comparison, Distribution of Data and also for determining </a:t>
            </a:r>
            <a:r>
              <a:rPr lang="en-US" dirty="0" err="1">
                <a:solidFill>
                  <a:schemeClr val="bg1"/>
                </a:solidFill>
                <a:latin typeface="+mj-lt"/>
              </a:rPr>
              <a:t>Realtionships</a:t>
            </a:r>
            <a:r>
              <a:rPr lang="en-US" dirty="0">
                <a:solidFill>
                  <a:schemeClr val="bg1"/>
                </a:solidFill>
                <a:latin typeface="+mj-lt"/>
              </a:rPr>
              <a:t>.</a:t>
            </a:r>
            <a:endParaRPr lang="en-IN" dirty="0">
              <a:solidFill>
                <a:schemeClr val="bg1"/>
              </a:solidFill>
              <a:latin typeface="+mj-lt"/>
            </a:endParaRPr>
          </a:p>
        </p:txBody>
      </p:sp>
    </p:spTree>
    <p:extLst>
      <p:ext uri="{BB962C8B-B14F-4D97-AF65-F5344CB8AC3E}">
        <p14:creationId xmlns:p14="http://schemas.microsoft.com/office/powerpoint/2010/main" val="2048259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3273-0F34-4839-A4C0-1E96DA4CF537}"/>
              </a:ext>
            </a:extLst>
          </p:cNvPr>
          <p:cNvSpPr>
            <a:spLocks noGrp="1"/>
          </p:cNvSpPr>
          <p:nvPr>
            <p:ph type="title"/>
          </p:nvPr>
        </p:nvSpPr>
        <p:spPr>
          <a:xfrm>
            <a:off x="643466" y="786384"/>
            <a:ext cx="3517567" cy="1193336"/>
          </a:xfrm>
        </p:spPr>
        <p:txBody>
          <a:bodyPr/>
          <a:lstStyle/>
          <a:p>
            <a:r>
              <a:rPr lang="en-US" dirty="0"/>
              <a:t>Scatter Plot</a:t>
            </a:r>
            <a:endParaRPr lang="en-IN" dirty="0"/>
          </a:p>
        </p:txBody>
      </p:sp>
      <p:pic>
        <p:nvPicPr>
          <p:cNvPr id="6" name="Content Placeholder 5">
            <a:extLst>
              <a:ext uri="{FF2B5EF4-FFF2-40B4-BE49-F238E27FC236}">
                <a16:creationId xmlns:a16="http://schemas.microsoft.com/office/drawing/2014/main" id="{55A3D2CB-1D2D-4D0E-B7F4-9CFAAAA41FF9}"/>
              </a:ext>
            </a:extLst>
          </p:cNvPr>
          <p:cNvPicPr>
            <a:picLocks noGrp="1" noChangeAspect="1"/>
          </p:cNvPicPr>
          <p:nvPr>
            <p:ph idx="1"/>
          </p:nvPr>
        </p:nvPicPr>
        <p:blipFill>
          <a:blip r:embed="rId2"/>
          <a:stretch>
            <a:fillRect/>
          </a:stretch>
        </p:blipFill>
        <p:spPr>
          <a:xfrm>
            <a:off x="5459413" y="1596084"/>
            <a:ext cx="5927725" cy="3727744"/>
          </a:xfrm>
        </p:spPr>
      </p:pic>
      <p:sp>
        <p:nvSpPr>
          <p:cNvPr id="4" name="Text Placeholder 3">
            <a:extLst>
              <a:ext uri="{FF2B5EF4-FFF2-40B4-BE49-F238E27FC236}">
                <a16:creationId xmlns:a16="http://schemas.microsoft.com/office/drawing/2014/main" id="{8FEABE84-46B5-4E2A-8936-58354A41BFF7}"/>
              </a:ext>
            </a:extLst>
          </p:cNvPr>
          <p:cNvSpPr>
            <a:spLocks noGrp="1"/>
          </p:cNvSpPr>
          <p:nvPr>
            <p:ph type="body" sz="half" idx="2"/>
          </p:nvPr>
        </p:nvSpPr>
        <p:spPr>
          <a:xfrm>
            <a:off x="643465" y="2263806"/>
            <a:ext cx="3517567" cy="3843749"/>
          </a:xfrm>
        </p:spPr>
        <p:txBody>
          <a:bodyPr>
            <a:normAutofit lnSpcReduction="10000"/>
          </a:bodyPr>
          <a:lstStyle/>
          <a:p>
            <a:r>
              <a:rPr lang="en-US" b="0" i="0" dirty="0">
                <a:solidFill>
                  <a:schemeClr val="bg1"/>
                </a:solidFill>
                <a:effectLst/>
                <a:latin typeface="+mj-lt"/>
              </a:rPr>
              <a:t>A scatter plot or scattergram chart will show the relationship between two different variables or it can reveal the distribution trends. It should be used when there are many different data points, and you want to highlight similarities in the data set. This is useful when looking for outliers or for understanding the distribution of your data.</a:t>
            </a:r>
            <a:endParaRPr lang="en-IN" dirty="0">
              <a:solidFill>
                <a:schemeClr val="bg1"/>
              </a:solidFill>
              <a:latin typeface="+mj-lt"/>
            </a:endParaRPr>
          </a:p>
        </p:txBody>
      </p:sp>
    </p:spTree>
    <p:extLst>
      <p:ext uri="{BB962C8B-B14F-4D97-AF65-F5344CB8AC3E}">
        <p14:creationId xmlns:p14="http://schemas.microsoft.com/office/powerpoint/2010/main" val="1631987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9F514-BDC6-4353-AD13-5BBCB862E6F1}"/>
              </a:ext>
            </a:extLst>
          </p:cNvPr>
          <p:cNvSpPr>
            <a:spLocks noGrp="1"/>
          </p:cNvSpPr>
          <p:nvPr>
            <p:ph type="title"/>
          </p:nvPr>
        </p:nvSpPr>
        <p:spPr>
          <a:xfrm>
            <a:off x="643464" y="582198"/>
            <a:ext cx="3517567" cy="1521810"/>
          </a:xfrm>
        </p:spPr>
        <p:txBody>
          <a:bodyPr>
            <a:normAutofit fontScale="90000"/>
          </a:bodyPr>
          <a:lstStyle/>
          <a:p>
            <a:r>
              <a:rPr lang="en-US" dirty="0" err="1"/>
              <a:t>Mekko</a:t>
            </a:r>
            <a:r>
              <a:rPr lang="en-US" dirty="0"/>
              <a:t> or Tables or </a:t>
            </a:r>
            <a:r>
              <a:rPr lang="en-US" dirty="0" err="1"/>
              <a:t>TreeGraph</a:t>
            </a:r>
            <a:endParaRPr lang="en-IN" dirty="0"/>
          </a:p>
        </p:txBody>
      </p:sp>
      <p:pic>
        <p:nvPicPr>
          <p:cNvPr id="6" name="Content Placeholder 5">
            <a:extLst>
              <a:ext uri="{FF2B5EF4-FFF2-40B4-BE49-F238E27FC236}">
                <a16:creationId xmlns:a16="http://schemas.microsoft.com/office/drawing/2014/main" id="{4EC00825-8C79-4B4C-AFBB-1CCF3E44B44C}"/>
              </a:ext>
            </a:extLst>
          </p:cNvPr>
          <p:cNvPicPr>
            <a:picLocks noGrp="1" noChangeAspect="1"/>
          </p:cNvPicPr>
          <p:nvPr>
            <p:ph idx="1"/>
          </p:nvPr>
        </p:nvPicPr>
        <p:blipFill>
          <a:blip r:embed="rId2"/>
          <a:stretch>
            <a:fillRect/>
          </a:stretch>
        </p:blipFill>
        <p:spPr>
          <a:xfrm>
            <a:off x="5459413" y="1589103"/>
            <a:ext cx="5927725" cy="3622089"/>
          </a:xfrm>
        </p:spPr>
      </p:pic>
      <p:sp>
        <p:nvSpPr>
          <p:cNvPr id="4" name="Text Placeholder 3">
            <a:extLst>
              <a:ext uri="{FF2B5EF4-FFF2-40B4-BE49-F238E27FC236}">
                <a16:creationId xmlns:a16="http://schemas.microsoft.com/office/drawing/2014/main" id="{44C11EF0-8AE3-4B8A-96B2-F7982AC1A761}"/>
              </a:ext>
            </a:extLst>
          </p:cNvPr>
          <p:cNvSpPr>
            <a:spLocks noGrp="1"/>
          </p:cNvSpPr>
          <p:nvPr>
            <p:ph type="body" sz="half" idx="2"/>
          </p:nvPr>
        </p:nvSpPr>
        <p:spPr>
          <a:xfrm>
            <a:off x="643465" y="2104008"/>
            <a:ext cx="3517567" cy="4003547"/>
          </a:xfrm>
        </p:spPr>
        <p:txBody>
          <a:bodyPr>
            <a:normAutofit fontScale="92500" lnSpcReduction="20000"/>
          </a:bodyPr>
          <a:lstStyle/>
          <a:p>
            <a:pPr algn="l" fontAlgn="base"/>
            <a:r>
              <a:rPr lang="en-US" b="0" i="0" dirty="0">
                <a:solidFill>
                  <a:schemeClr val="bg1"/>
                </a:solidFill>
                <a:effectLst/>
                <a:latin typeface="+mj-lt"/>
              </a:rPr>
              <a:t>Also known as a </a:t>
            </a:r>
            <a:r>
              <a:rPr lang="en-US" b="0" i="0" dirty="0" err="1">
                <a:solidFill>
                  <a:schemeClr val="bg1"/>
                </a:solidFill>
                <a:effectLst/>
                <a:latin typeface="+mj-lt"/>
              </a:rPr>
              <a:t>marimekko</a:t>
            </a:r>
            <a:r>
              <a:rPr lang="en-US" b="0" i="0" dirty="0">
                <a:solidFill>
                  <a:schemeClr val="bg1"/>
                </a:solidFill>
                <a:effectLst/>
                <a:latin typeface="+mj-lt"/>
              </a:rPr>
              <a:t> chart, this type of graph can compare values, measure each one's composition, and show how your data is distributed across each one.</a:t>
            </a:r>
          </a:p>
          <a:p>
            <a:pPr algn="l" fontAlgn="base"/>
            <a:r>
              <a:rPr lang="en-US" b="0" i="0" dirty="0">
                <a:solidFill>
                  <a:schemeClr val="bg1"/>
                </a:solidFill>
                <a:effectLst/>
                <a:latin typeface="+mj-lt"/>
              </a:rPr>
              <a:t>It's similar to a stacked bar, except the </a:t>
            </a:r>
            <a:r>
              <a:rPr lang="en-US" b="0" i="0" dirty="0" err="1">
                <a:solidFill>
                  <a:schemeClr val="bg1"/>
                </a:solidFill>
                <a:effectLst/>
                <a:latin typeface="+mj-lt"/>
              </a:rPr>
              <a:t>mekko’s</a:t>
            </a:r>
            <a:r>
              <a:rPr lang="en-US" b="0" i="0" dirty="0">
                <a:solidFill>
                  <a:schemeClr val="bg1"/>
                </a:solidFill>
                <a:effectLst/>
                <a:latin typeface="+mj-lt"/>
              </a:rPr>
              <a:t> x-axis is used to capture another dimension of your values -- rather than time progression, like column charts often do. In the graphic below, the x-axis compares each city to one another.</a:t>
            </a:r>
          </a:p>
          <a:p>
            <a:endParaRPr lang="en-IN" dirty="0"/>
          </a:p>
        </p:txBody>
      </p:sp>
    </p:spTree>
    <p:extLst>
      <p:ext uri="{BB962C8B-B14F-4D97-AF65-F5344CB8AC3E}">
        <p14:creationId xmlns:p14="http://schemas.microsoft.com/office/powerpoint/2010/main" val="1571038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F2184-E6C3-4A7F-B990-56EC11050190}"/>
              </a:ext>
            </a:extLst>
          </p:cNvPr>
          <p:cNvSpPr>
            <a:spLocks noGrp="1"/>
          </p:cNvSpPr>
          <p:nvPr>
            <p:ph type="title"/>
          </p:nvPr>
        </p:nvSpPr>
        <p:spPr>
          <a:xfrm>
            <a:off x="643466" y="786384"/>
            <a:ext cx="3517567" cy="1104560"/>
          </a:xfrm>
        </p:spPr>
        <p:txBody>
          <a:bodyPr/>
          <a:lstStyle/>
          <a:p>
            <a:r>
              <a:rPr lang="en-US" dirty="0"/>
              <a:t>Bullet Graph</a:t>
            </a:r>
            <a:endParaRPr lang="en-IN" dirty="0"/>
          </a:p>
        </p:txBody>
      </p:sp>
      <p:pic>
        <p:nvPicPr>
          <p:cNvPr id="6" name="Content Placeholder 5">
            <a:extLst>
              <a:ext uri="{FF2B5EF4-FFF2-40B4-BE49-F238E27FC236}">
                <a16:creationId xmlns:a16="http://schemas.microsoft.com/office/drawing/2014/main" id="{925BA88C-2D4D-4451-9C4A-0F959DADA409}"/>
              </a:ext>
            </a:extLst>
          </p:cNvPr>
          <p:cNvPicPr>
            <a:picLocks noGrp="1" noChangeAspect="1"/>
          </p:cNvPicPr>
          <p:nvPr>
            <p:ph idx="1"/>
          </p:nvPr>
        </p:nvPicPr>
        <p:blipFill>
          <a:blip r:embed="rId2"/>
          <a:stretch>
            <a:fillRect/>
          </a:stretch>
        </p:blipFill>
        <p:spPr>
          <a:xfrm>
            <a:off x="5504562" y="2705511"/>
            <a:ext cx="5837426" cy="1508891"/>
          </a:xfrm>
        </p:spPr>
      </p:pic>
      <p:sp>
        <p:nvSpPr>
          <p:cNvPr id="4" name="Text Placeholder 3">
            <a:extLst>
              <a:ext uri="{FF2B5EF4-FFF2-40B4-BE49-F238E27FC236}">
                <a16:creationId xmlns:a16="http://schemas.microsoft.com/office/drawing/2014/main" id="{A1937B78-5936-4FFF-92D0-AEB7E21B77F5}"/>
              </a:ext>
            </a:extLst>
          </p:cNvPr>
          <p:cNvSpPr>
            <a:spLocks noGrp="1"/>
          </p:cNvSpPr>
          <p:nvPr>
            <p:ph type="body" sz="half" idx="2"/>
          </p:nvPr>
        </p:nvSpPr>
        <p:spPr>
          <a:xfrm>
            <a:off x="643465" y="2343706"/>
            <a:ext cx="3517567" cy="3763850"/>
          </a:xfrm>
        </p:spPr>
        <p:txBody>
          <a:bodyPr/>
          <a:lstStyle/>
          <a:p>
            <a:r>
              <a:rPr lang="en-US" b="0" i="0" dirty="0">
                <a:solidFill>
                  <a:schemeClr val="bg1"/>
                </a:solidFill>
                <a:effectLst/>
                <a:latin typeface="+mj-lt"/>
              </a:rPr>
              <a:t>A bullet graph reveals progress toward a goal, compares this to another measure, and provides context in the form of a rating or performance.</a:t>
            </a:r>
            <a:endParaRPr lang="en-IN" dirty="0">
              <a:solidFill>
                <a:schemeClr val="bg1"/>
              </a:solidFill>
              <a:latin typeface="+mj-lt"/>
            </a:endParaRPr>
          </a:p>
        </p:txBody>
      </p:sp>
    </p:spTree>
    <p:extLst>
      <p:ext uri="{BB962C8B-B14F-4D97-AF65-F5344CB8AC3E}">
        <p14:creationId xmlns:p14="http://schemas.microsoft.com/office/powerpoint/2010/main" val="606402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26EB-10D6-4139-A443-CC838D0D29B3}"/>
              </a:ext>
            </a:extLst>
          </p:cNvPr>
          <p:cNvSpPr>
            <a:spLocks noGrp="1"/>
          </p:cNvSpPr>
          <p:nvPr>
            <p:ph type="title"/>
          </p:nvPr>
        </p:nvSpPr>
        <p:spPr>
          <a:xfrm>
            <a:off x="643466" y="786384"/>
            <a:ext cx="3517567" cy="1131194"/>
          </a:xfrm>
        </p:spPr>
        <p:txBody>
          <a:bodyPr/>
          <a:lstStyle/>
          <a:p>
            <a:r>
              <a:rPr lang="en-US" dirty="0"/>
              <a:t>Stacked Bar</a:t>
            </a:r>
            <a:endParaRPr lang="en-IN" dirty="0"/>
          </a:p>
        </p:txBody>
      </p:sp>
      <p:pic>
        <p:nvPicPr>
          <p:cNvPr id="6" name="Content Placeholder 5">
            <a:extLst>
              <a:ext uri="{FF2B5EF4-FFF2-40B4-BE49-F238E27FC236}">
                <a16:creationId xmlns:a16="http://schemas.microsoft.com/office/drawing/2014/main" id="{E62E34D7-5790-4647-AC70-105A06B732E0}"/>
              </a:ext>
            </a:extLst>
          </p:cNvPr>
          <p:cNvPicPr>
            <a:picLocks noGrp="1" noChangeAspect="1"/>
          </p:cNvPicPr>
          <p:nvPr>
            <p:ph idx="1"/>
          </p:nvPr>
        </p:nvPicPr>
        <p:blipFill>
          <a:blip r:embed="rId2"/>
          <a:stretch>
            <a:fillRect/>
          </a:stretch>
        </p:blipFill>
        <p:spPr>
          <a:xfrm>
            <a:off x="5459413" y="1430582"/>
            <a:ext cx="5927725" cy="4058748"/>
          </a:xfrm>
        </p:spPr>
      </p:pic>
      <p:sp>
        <p:nvSpPr>
          <p:cNvPr id="4" name="Text Placeholder 3">
            <a:extLst>
              <a:ext uri="{FF2B5EF4-FFF2-40B4-BE49-F238E27FC236}">
                <a16:creationId xmlns:a16="http://schemas.microsoft.com/office/drawing/2014/main" id="{3A8B546C-3BFF-47C1-97DB-176E8714E9C3}"/>
              </a:ext>
            </a:extLst>
          </p:cNvPr>
          <p:cNvSpPr>
            <a:spLocks noGrp="1"/>
          </p:cNvSpPr>
          <p:nvPr>
            <p:ph type="body" sz="half" idx="2"/>
          </p:nvPr>
        </p:nvSpPr>
        <p:spPr>
          <a:xfrm>
            <a:off x="643465" y="2104008"/>
            <a:ext cx="3517567" cy="4003547"/>
          </a:xfrm>
        </p:spPr>
        <p:txBody>
          <a:bodyPr/>
          <a:lstStyle/>
          <a:p>
            <a:r>
              <a:rPr lang="en-US" b="0" i="0" dirty="0">
                <a:solidFill>
                  <a:schemeClr val="bg1"/>
                </a:solidFill>
                <a:effectLst/>
                <a:latin typeface="+mj-lt"/>
              </a:rPr>
              <a:t>This should be used to compare many different items and show the composition of each item being compared.</a:t>
            </a:r>
            <a:endParaRPr lang="en-IN" dirty="0">
              <a:solidFill>
                <a:schemeClr val="bg1"/>
              </a:solidFill>
              <a:latin typeface="+mj-lt"/>
            </a:endParaRPr>
          </a:p>
        </p:txBody>
      </p:sp>
    </p:spTree>
    <p:extLst>
      <p:ext uri="{BB962C8B-B14F-4D97-AF65-F5344CB8AC3E}">
        <p14:creationId xmlns:p14="http://schemas.microsoft.com/office/powerpoint/2010/main" val="4113841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F1B3A-DCDE-4C93-B33A-7881CDE6C820}"/>
              </a:ext>
            </a:extLst>
          </p:cNvPr>
          <p:cNvSpPr>
            <a:spLocks noGrp="1"/>
          </p:cNvSpPr>
          <p:nvPr>
            <p:ph type="title"/>
          </p:nvPr>
        </p:nvSpPr>
        <p:spPr>
          <a:xfrm>
            <a:off x="643465" y="398122"/>
            <a:ext cx="3517567" cy="829353"/>
          </a:xfrm>
        </p:spPr>
        <p:txBody>
          <a:bodyPr>
            <a:normAutofit fontScale="90000"/>
          </a:bodyPr>
          <a:lstStyle/>
          <a:p>
            <a:r>
              <a:rPr lang="en-US" dirty="0"/>
              <a:t>Stacked Column</a:t>
            </a:r>
            <a:endParaRPr lang="en-IN" dirty="0"/>
          </a:p>
        </p:txBody>
      </p:sp>
      <p:pic>
        <p:nvPicPr>
          <p:cNvPr id="6" name="Content Placeholder 5">
            <a:extLst>
              <a:ext uri="{FF2B5EF4-FFF2-40B4-BE49-F238E27FC236}">
                <a16:creationId xmlns:a16="http://schemas.microsoft.com/office/drawing/2014/main" id="{7E3EC9DA-07EF-4E34-8B6A-94C53A1041C5}"/>
              </a:ext>
            </a:extLst>
          </p:cNvPr>
          <p:cNvPicPr>
            <a:picLocks noGrp="1" noChangeAspect="1"/>
          </p:cNvPicPr>
          <p:nvPr>
            <p:ph idx="1"/>
          </p:nvPr>
        </p:nvPicPr>
        <p:blipFill>
          <a:blip r:embed="rId2"/>
          <a:stretch>
            <a:fillRect/>
          </a:stretch>
        </p:blipFill>
        <p:spPr>
          <a:xfrm>
            <a:off x="5459413" y="1737442"/>
            <a:ext cx="5927725" cy="3445028"/>
          </a:xfrm>
        </p:spPr>
      </p:pic>
      <p:sp>
        <p:nvSpPr>
          <p:cNvPr id="4" name="Text Placeholder 3">
            <a:extLst>
              <a:ext uri="{FF2B5EF4-FFF2-40B4-BE49-F238E27FC236}">
                <a16:creationId xmlns:a16="http://schemas.microsoft.com/office/drawing/2014/main" id="{6DDF5591-0699-4678-BEE8-06377476E1D2}"/>
              </a:ext>
            </a:extLst>
          </p:cNvPr>
          <p:cNvSpPr>
            <a:spLocks noGrp="1"/>
          </p:cNvSpPr>
          <p:nvPr>
            <p:ph type="body" sz="half" idx="2"/>
          </p:nvPr>
        </p:nvSpPr>
        <p:spPr>
          <a:xfrm>
            <a:off x="643465" y="1313896"/>
            <a:ext cx="3517567" cy="4793660"/>
          </a:xfrm>
        </p:spPr>
        <p:txBody>
          <a:bodyPr>
            <a:normAutofit fontScale="85000" lnSpcReduction="10000"/>
          </a:bodyPr>
          <a:lstStyle/>
          <a:p>
            <a:pPr algn="l" fontAlgn="base"/>
            <a:r>
              <a:rPr lang="en-US" b="0" i="0" dirty="0">
                <a:solidFill>
                  <a:schemeClr val="bg1"/>
                </a:solidFill>
                <a:effectLst/>
                <a:latin typeface="+mj-lt"/>
              </a:rPr>
              <a:t>A stacked column chart is a basic Excel chart type to allow part-to-whole comparisons over time, or across categories. In a stacked column chart, data series are stacked one on top of the other in vertical columns.</a:t>
            </a:r>
          </a:p>
          <a:p>
            <a:pPr algn="l" fontAlgn="base"/>
            <a:r>
              <a:rPr lang="en-US" b="0" i="0" dirty="0">
                <a:solidFill>
                  <a:schemeClr val="bg1"/>
                </a:solidFill>
                <a:effectLst/>
                <a:latin typeface="+mj-lt"/>
              </a:rPr>
              <a:t>Stacked column charts can show change over time because it's easy to compare total column lengths. However, except for the first series of data (next to the x-axis) and total bar length, it's difficult to compare the relative size of the components that make up each bar. As categories or data series are added, stacked column charts quickly become complicated.</a:t>
            </a:r>
          </a:p>
          <a:p>
            <a:endParaRPr lang="en-IN" dirty="0"/>
          </a:p>
        </p:txBody>
      </p:sp>
    </p:spTree>
    <p:extLst>
      <p:ext uri="{BB962C8B-B14F-4D97-AF65-F5344CB8AC3E}">
        <p14:creationId xmlns:p14="http://schemas.microsoft.com/office/powerpoint/2010/main" val="48462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DF745-81D1-46FB-AE02-03B262207744}"/>
              </a:ext>
            </a:extLst>
          </p:cNvPr>
          <p:cNvSpPr>
            <a:spLocks noGrp="1"/>
          </p:cNvSpPr>
          <p:nvPr>
            <p:ph type="title"/>
          </p:nvPr>
        </p:nvSpPr>
        <p:spPr>
          <a:xfrm>
            <a:off x="643466" y="786384"/>
            <a:ext cx="3517567" cy="855986"/>
          </a:xfrm>
        </p:spPr>
        <p:txBody>
          <a:bodyPr/>
          <a:lstStyle/>
          <a:p>
            <a:r>
              <a:rPr lang="en-US" dirty="0"/>
              <a:t>Area Graph</a:t>
            </a:r>
            <a:endParaRPr lang="en-IN" dirty="0"/>
          </a:p>
        </p:txBody>
      </p:sp>
      <p:pic>
        <p:nvPicPr>
          <p:cNvPr id="6" name="Content Placeholder 5">
            <a:extLst>
              <a:ext uri="{FF2B5EF4-FFF2-40B4-BE49-F238E27FC236}">
                <a16:creationId xmlns:a16="http://schemas.microsoft.com/office/drawing/2014/main" id="{04E8E0DB-9AEA-4222-BECE-9CC707DDBE23}"/>
              </a:ext>
            </a:extLst>
          </p:cNvPr>
          <p:cNvPicPr>
            <a:picLocks noGrp="1" noChangeAspect="1"/>
          </p:cNvPicPr>
          <p:nvPr>
            <p:ph idx="1"/>
          </p:nvPr>
        </p:nvPicPr>
        <p:blipFill>
          <a:blip r:embed="rId2"/>
          <a:stretch>
            <a:fillRect/>
          </a:stretch>
        </p:blipFill>
        <p:spPr>
          <a:xfrm>
            <a:off x="5459413" y="1477115"/>
            <a:ext cx="5927725" cy="3965682"/>
          </a:xfrm>
        </p:spPr>
      </p:pic>
      <p:sp>
        <p:nvSpPr>
          <p:cNvPr id="4" name="Text Placeholder 3">
            <a:extLst>
              <a:ext uri="{FF2B5EF4-FFF2-40B4-BE49-F238E27FC236}">
                <a16:creationId xmlns:a16="http://schemas.microsoft.com/office/drawing/2014/main" id="{CED938E0-F1C2-4274-8DCB-A7F7D2C86AFC}"/>
              </a:ext>
            </a:extLst>
          </p:cNvPr>
          <p:cNvSpPr>
            <a:spLocks noGrp="1"/>
          </p:cNvSpPr>
          <p:nvPr>
            <p:ph type="body" sz="half" idx="2"/>
          </p:nvPr>
        </p:nvSpPr>
        <p:spPr>
          <a:xfrm>
            <a:off x="643465" y="1775534"/>
            <a:ext cx="3517567" cy="4332021"/>
          </a:xfrm>
        </p:spPr>
        <p:txBody>
          <a:bodyPr/>
          <a:lstStyle/>
          <a:p>
            <a:r>
              <a:rPr lang="en-US" b="0" i="0" dirty="0">
                <a:solidFill>
                  <a:schemeClr val="bg1"/>
                </a:solidFill>
                <a:effectLst/>
                <a:latin typeface="+mj-lt"/>
              </a:rPr>
              <a:t>An area chart is basically a line chart, but the space between the x-axis and the line is filled with a color or pattern. It is useful for showing part-to-whole relations, such as showing individual sales reps' contribution to total sales for a year. It helps you analyze both overall and individual trend information.</a:t>
            </a:r>
            <a:endParaRPr lang="en-IN" dirty="0">
              <a:solidFill>
                <a:schemeClr val="bg1"/>
              </a:solidFill>
              <a:latin typeface="+mj-lt"/>
            </a:endParaRPr>
          </a:p>
        </p:txBody>
      </p:sp>
    </p:spTree>
    <p:extLst>
      <p:ext uri="{BB962C8B-B14F-4D97-AF65-F5344CB8AC3E}">
        <p14:creationId xmlns:p14="http://schemas.microsoft.com/office/powerpoint/2010/main" val="1609775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EE63E-0242-441A-9A1D-32DD5526BBCB}"/>
              </a:ext>
            </a:extLst>
          </p:cNvPr>
          <p:cNvSpPr>
            <a:spLocks noGrp="1"/>
          </p:cNvSpPr>
          <p:nvPr>
            <p:ph type="title"/>
          </p:nvPr>
        </p:nvSpPr>
        <p:spPr>
          <a:xfrm>
            <a:off x="643466" y="786384"/>
            <a:ext cx="3517567" cy="1024662"/>
          </a:xfrm>
        </p:spPr>
        <p:txBody>
          <a:bodyPr/>
          <a:lstStyle/>
          <a:p>
            <a:r>
              <a:rPr lang="en-US" dirty="0" err="1"/>
              <a:t>WaterFlow</a:t>
            </a:r>
            <a:endParaRPr lang="en-IN" dirty="0"/>
          </a:p>
        </p:txBody>
      </p:sp>
      <p:pic>
        <p:nvPicPr>
          <p:cNvPr id="6" name="Content Placeholder 5">
            <a:extLst>
              <a:ext uri="{FF2B5EF4-FFF2-40B4-BE49-F238E27FC236}">
                <a16:creationId xmlns:a16="http://schemas.microsoft.com/office/drawing/2014/main" id="{56C7E883-ACE4-4284-BDBA-A2C19D0051FF}"/>
              </a:ext>
            </a:extLst>
          </p:cNvPr>
          <p:cNvPicPr>
            <a:picLocks noGrp="1" noChangeAspect="1"/>
          </p:cNvPicPr>
          <p:nvPr>
            <p:ph idx="1"/>
          </p:nvPr>
        </p:nvPicPr>
        <p:blipFill>
          <a:blip r:embed="rId2"/>
          <a:stretch>
            <a:fillRect/>
          </a:stretch>
        </p:blipFill>
        <p:spPr>
          <a:xfrm>
            <a:off x="5459413" y="1894015"/>
            <a:ext cx="5927725" cy="3131882"/>
          </a:xfrm>
        </p:spPr>
      </p:pic>
      <p:sp>
        <p:nvSpPr>
          <p:cNvPr id="4" name="Text Placeholder 3">
            <a:extLst>
              <a:ext uri="{FF2B5EF4-FFF2-40B4-BE49-F238E27FC236}">
                <a16:creationId xmlns:a16="http://schemas.microsoft.com/office/drawing/2014/main" id="{85593FED-9808-465D-8703-8393E3A9D402}"/>
              </a:ext>
            </a:extLst>
          </p:cNvPr>
          <p:cNvSpPr>
            <a:spLocks noGrp="1"/>
          </p:cNvSpPr>
          <p:nvPr>
            <p:ph type="body" sz="half" idx="2"/>
          </p:nvPr>
        </p:nvSpPr>
        <p:spPr>
          <a:xfrm>
            <a:off x="643465" y="2024110"/>
            <a:ext cx="3517567" cy="4083446"/>
          </a:xfrm>
        </p:spPr>
        <p:txBody>
          <a:bodyPr>
            <a:normAutofit lnSpcReduction="10000"/>
          </a:bodyPr>
          <a:lstStyle/>
          <a:p>
            <a:r>
              <a:rPr lang="en-US" b="0" i="0" dirty="0">
                <a:solidFill>
                  <a:schemeClr val="bg1"/>
                </a:solidFill>
                <a:effectLst/>
                <a:latin typeface="+mj-lt"/>
              </a:rPr>
              <a:t>A waterfall chart should be used to show how an initial value is affected by intermediate values -- either positive or negative -- and resulted in a final value. This should be used to reveal the composition of a number. An example of this would be to showcase how overall company revenue is influenced by different departments and leads to a specific profit number.</a:t>
            </a:r>
            <a:endParaRPr lang="en-IN" dirty="0">
              <a:solidFill>
                <a:schemeClr val="bg1"/>
              </a:solidFill>
              <a:latin typeface="+mj-lt"/>
            </a:endParaRPr>
          </a:p>
        </p:txBody>
      </p:sp>
    </p:spTree>
    <p:extLst>
      <p:ext uri="{BB962C8B-B14F-4D97-AF65-F5344CB8AC3E}">
        <p14:creationId xmlns:p14="http://schemas.microsoft.com/office/powerpoint/2010/main" val="3140072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02F14-0D60-42A7-9F2B-F5FFDFEA27D4}"/>
              </a:ext>
            </a:extLst>
          </p:cNvPr>
          <p:cNvSpPr>
            <a:spLocks noGrp="1"/>
          </p:cNvSpPr>
          <p:nvPr>
            <p:ph type="title"/>
          </p:nvPr>
        </p:nvSpPr>
        <p:spPr>
          <a:xfrm>
            <a:off x="643466" y="786383"/>
            <a:ext cx="3517567" cy="1246603"/>
          </a:xfrm>
        </p:spPr>
        <p:txBody>
          <a:bodyPr/>
          <a:lstStyle/>
          <a:p>
            <a:r>
              <a:rPr lang="en-US" dirty="0"/>
              <a:t>Dual-Axis Line Graph</a:t>
            </a:r>
            <a:endParaRPr lang="en-IN" dirty="0"/>
          </a:p>
        </p:txBody>
      </p:sp>
      <p:pic>
        <p:nvPicPr>
          <p:cNvPr id="6" name="Content Placeholder 5">
            <a:extLst>
              <a:ext uri="{FF2B5EF4-FFF2-40B4-BE49-F238E27FC236}">
                <a16:creationId xmlns:a16="http://schemas.microsoft.com/office/drawing/2014/main" id="{0ADFC1DE-A682-44D3-AED3-D6C74B4CDD94}"/>
              </a:ext>
            </a:extLst>
          </p:cNvPr>
          <p:cNvPicPr>
            <a:picLocks noGrp="1" noChangeAspect="1"/>
          </p:cNvPicPr>
          <p:nvPr>
            <p:ph idx="1"/>
          </p:nvPr>
        </p:nvPicPr>
        <p:blipFill>
          <a:blip r:embed="rId2"/>
          <a:stretch>
            <a:fillRect/>
          </a:stretch>
        </p:blipFill>
        <p:spPr>
          <a:xfrm>
            <a:off x="5459413" y="1382089"/>
            <a:ext cx="5927725" cy="4155735"/>
          </a:xfrm>
        </p:spPr>
      </p:pic>
      <p:sp>
        <p:nvSpPr>
          <p:cNvPr id="4" name="Text Placeholder 3">
            <a:extLst>
              <a:ext uri="{FF2B5EF4-FFF2-40B4-BE49-F238E27FC236}">
                <a16:creationId xmlns:a16="http://schemas.microsoft.com/office/drawing/2014/main" id="{953F63CA-C6DB-44A3-BA24-2CBD18FFFBEC}"/>
              </a:ext>
            </a:extLst>
          </p:cNvPr>
          <p:cNvSpPr>
            <a:spLocks noGrp="1"/>
          </p:cNvSpPr>
          <p:nvPr>
            <p:ph type="body" sz="half" idx="2"/>
          </p:nvPr>
        </p:nvSpPr>
        <p:spPr>
          <a:xfrm>
            <a:off x="643465" y="2192784"/>
            <a:ext cx="3517567" cy="3914771"/>
          </a:xfrm>
        </p:spPr>
        <p:txBody>
          <a:bodyPr>
            <a:normAutofit lnSpcReduction="10000"/>
          </a:bodyPr>
          <a:lstStyle/>
          <a:p>
            <a:r>
              <a:rPr lang="en-US" b="0" i="0" dirty="0">
                <a:solidFill>
                  <a:schemeClr val="bg1"/>
                </a:solidFill>
                <a:effectLst/>
                <a:latin typeface="+mj-lt"/>
              </a:rPr>
              <a:t>A dual axis chart allows you to plot data using two y-axes and a shared x-axis. It's used with three data sets, one of which is based on a continuous set of data and another which is better suited to being grouped by category. This should be used to visualize a correlation or the lack thereof between these three data sets.</a:t>
            </a:r>
            <a:endParaRPr lang="en-IN" dirty="0">
              <a:solidFill>
                <a:schemeClr val="bg1"/>
              </a:solidFill>
              <a:latin typeface="+mj-lt"/>
            </a:endParaRPr>
          </a:p>
        </p:txBody>
      </p:sp>
    </p:spTree>
    <p:extLst>
      <p:ext uri="{BB962C8B-B14F-4D97-AF65-F5344CB8AC3E}">
        <p14:creationId xmlns:p14="http://schemas.microsoft.com/office/powerpoint/2010/main" val="1188749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BED24-E8EC-42A3-817F-7669A5CC0BC7}"/>
              </a:ext>
            </a:extLst>
          </p:cNvPr>
          <p:cNvSpPr>
            <a:spLocks noGrp="1"/>
          </p:cNvSpPr>
          <p:nvPr>
            <p:ph type="title"/>
          </p:nvPr>
        </p:nvSpPr>
        <p:spPr/>
        <p:txBody>
          <a:bodyPr/>
          <a:lstStyle/>
          <a:p>
            <a:r>
              <a:rPr lang="en-US" dirty="0"/>
              <a:t>Types of Charts</a:t>
            </a:r>
            <a:endParaRPr lang="en-IN" dirty="0"/>
          </a:p>
        </p:txBody>
      </p:sp>
      <p:sp>
        <p:nvSpPr>
          <p:cNvPr id="3" name="Content Placeholder 2">
            <a:extLst>
              <a:ext uri="{FF2B5EF4-FFF2-40B4-BE49-F238E27FC236}">
                <a16:creationId xmlns:a16="http://schemas.microsoft.com/office/drawing/2014/main" id="{96DC1BD9-7344-4EC1-9D4D-832DF7898130}"/>
              </a:ext>
            </a:extLst>
          </p:cNvPr>
          <p:cNvSpPr>
            <a:spLocks noGrp="1"/>
          </p:cNvSpPr>
          <p:nvPr>
            <p:ph idx="1"/>
          </p:nvPr>
        </p:nvSpPr>
        <p:spPr/>
        <p:txBody>
          <a:bodyPr/>
          <a:lstStyle/>
          <a:p>
            <a:pPr>
              <a:buFont typeface="Arial" panose="020B0604020202020204" pitchFamily="34" charset="0"/>
              <a:buChar char="•"/>
            </a:pPr>
            <a:r>
              <a:rPr lang="en-US" dirty="0"/>
              <a:t> </a:t>
            </a:r>
            <a:r>
              <a:rPr lang="en-IN" dirty="0">
                <a:solidFill>
                  <a:srgbClr val="33475B"/>
                </a:solidFill>
              </a:rPr>
              <a:t>C</a:t>
            </a:r>
            <a:r>
              <a:rPr lang="en-IN" b="0" i="0" dirty="0">
                <a:solidFill>
                  <a:srgbClr val="33475B"/>
                </a:solidFill>
                <a:effectLst/>
              </a:rPr>
              <a:t>omparison</a:t>
            </a:r>
            <a:r>
              <a:rPr lang="en-US" dirty="0"/>
              <a:t> Charts</a:t>
            </a:r>
          </a:p>
          <a:p>
            <a:pPr>
              <a:buFont typeface="Arial" panose="020B0604020202020204" pitchFamily="34" charset="0"/>
              <a:buChar char="•"/>
            </a:pPr>
            <a:r>
              <a:rPr lang="en-US" dirty="0"/>
              <a:t>Composition Charts</a:t>
            </a:r>
          </a:p>
          <a:p>
            <a:pPr>
              <a:buFont typeface="Arial" panose="020B0604020202020204" pitchFamily="34" charset="0"/>
              <a:buChar char="•"/>
            </a:pPr>
            <a:r>
              <a:rPr lang="en-US" dirty="0"/>
              <a:t>Distribution Charts</a:t>
            </a:r>
          </a:p>
          <a:p>
            <a:pPr>
              <a:buFont typeface="Arial" panose="020B0604020202020204" pitchFamily="34" charset="0"/>
              <a:buChar char="•"/>
            </a:pPr>
            <a:r>
              <a:rPr lang="en-US" dirty="0"/>
              <a:t>Analyzing Trend Charts</a:t>
            </a:r>
          </a:p>
          <a:p>
            <a:pPr>
              <a:buFont typeface="Arial" panose="020B0604020202020204" pitchFamily="34" charset="0"/>
              <a:buChar char="•"/>
            </a:pPr>
            <a:r>
              <a:rPr lang="en-US" dirty="0"/>
              <a:t>Relationship Charts</a:t>
            </a:r>
          </a:p>
        </p:txBody>
      </p:sp>
    </p:spTree>
    <p:extLst>
      <p:ext uri="{BB962C8B-B14F-4D97-AF65-F5344CB8AC3E}">
        <p14:creationId xmlns:p14="http://schemas.microsoft.com/office/powerpoint/2010/main" val="187224857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AE639-BFC7-4756-B4B4-B07D98587C06}"/>
              </a:ext>
            </a:extLst>
          </p:cNvPr>
          <p:cNvSpPr>
            <a:spLocks noGrp="1"/>
          </p:cNvSpPr>
          <p:nvPr>
            <p:ph type="title"/>
          </p:nvPr>
        </p:nvSpPr>
        <p:spPr>
          <a:xfrm>
            <a:off x="643466" y="786383"/>
            <a:ext cx="3517567" cy="1042417"/>
          </a:xfrm>
        </p:spPr>
        <p:txBody>
          <a:bodyPr/>
          <a:lstStyle/>
          <a:p>
            <a:r>
              <a:rPr lang="en-US" dirty="0"/>
              <a:t>Bubble Graph</a:t>
            </a:r>
            <a:endParaRPr lang="en-IN" dirty="0"/>
          </a:p>
        </p:txBody>
      </p:sp>
      <p:pic>
        <p:nvPicPr>
          <p:cNvPr id="6" name="Content Placeholder 5">
            <a:extLst>
              <a:ext uri="{FF2B5EF4-FFF2-40B4-BE49-F238E27FC236}">
                <a16:creationId xmlns:a16="http://schemas.microsoft.com/office/drawing/2014/main" id="{772B36A0-C08F-42A8-8BE1-2BBB22E257E6}"/>
              </a:ext>
            </a:extLst>
          </p:cNvPr>
          <p:cNvPicPr>
            <a:picLocks noGrp="1" noChangeAspect="1"/>
          </p:cNvPicPr>
          <p:nvPr>
            <p:ph idx="1"/>
          </p:nvPr>
        </p:nvPicPr>
        <p:blipFill>
          <a:blip r:embed="rId2"/>
          <a:stretch>
            <a:fillRect/>
          </a:stretch>
        </p:blipFill>
        <p:spPr>
          <a:xfrm>
            <a:off x="5459413" y="1459437"/>
            <a:ext cx="5927725" cy="4001038"/>
          </a:xfrm>
        </p:spPr>
      </p:pic>
      <p:sp>
        <p:nvSpPr>
          <p:cNvPr id="4" name="Text Placeholder 3">
            <a:extLst>
              <a:ext uri="{FF2B5EF4-FFF2-40B4-BE49-F238E27FC236}">
                <a16:creationId xmlns:a16="http://schemas.microsoft.com/office/drawing/2014/main" id="{934C716A-1756-489F-BA7B-A45ABC4B72FC}"/>
              </a:ext>
            </a:extLst>
          </p:cNvPr>
          <p:cNvSpPr>
            <a:spLocks noGrp="1"/>
          </p:cNvSpPr>
          <p:nvPr>
            <p:ph type="body" sz="half" idx="2"/>
          </p:nvPr>
        </p:nvSpPr>
        <p:spPr>
          <a:xfrm>
            <a:off x="643465" y="2210540"/>
            <a:ext cx="3517567" cy="3897015"/>
          </a:xfrm>
        </p:spPr>
        <p:txBody>
          <a:bodyPr/>
          <a:lstStyle/>
          <a:p>
            <a:r>
              <a:rPr lang="en-US" b="0" i="0" dirty="0">
                <a:solidFill>
                  <a:schemeClr val="bg1"/>
                </a:solidFill>
                <a:effectLst/>
                <a:latin typeface="+mj-lt"/>
              </a:rPr>
              <a:t>A bubble chart is similar to a scatter plot in that it can show distribution or relationship. There is a third data set, which is indicated by the size of the bubble or circle.</a:t>
            </a:r>
            <a:endParaRPr lang="en-IN" dirty="0">
              <a:solidFill>
                <a:schemeClr val="bg1"/>
              </a:solidFill>
              <a:latin typeface="+mj-lt"/>
            </a:endParaRPr>
          </a:p>
        </p:txBody>
      </p:sp>
    </p:spTree>
    <p:extLst>
      <p:ext uri="{BB962C8B-B14F-4D97-AF65-F5344CB8AC3E}">
        <p14:creationId xmlns:p14="http://schemas.microsoft.com/office/powerpoint/2010/main" val="2999494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354FB-7542-409E-9399-A8F3654288A5}"/>
              </a:ext>
            </a:extLst>
          </p:cNvPr>
          <p:cNvSpPr>
            <a:spLocks noGrp="1"/>
          </p:cNvSpPr>
          <p:nvPr>
            <p:ph type="title"/>
          </p:nvPr>
        </p:nvSpPr>
        <p:spPr>
          <a:xfrm>
            <a:off x="643466" y="786383"/>
            <a:ext cx="3517567" cy="1299869"/>
          </a:xfrm>
        </p:spPr>
        <p:txBody>
          <a:bodyPr/>
          <a:lstStyle/>
          <a:p>
            <a:r>
              <a:rPr lang="en-US" dirty="0"/>
              <a:t>Heat Map</a:t>
            </a:r>
            <a:endParaRPr lang="en-IN" dirty="0"/>
          </a:p>
        </p:txBody>
      </p:sp>
      <p:pic>
        <p:nvPicPr>
          <p:cNvPr id="6" name="Content Placeholder 5">
            <a:extLst>
              <a:ext uri="{FF2B5EF4-FFF2-40B4-BE49-F238E27FC236}">
                <a16:creationId xmlns:a16="http://schemas.microsoft.com/office/drawing/2014/main" id="{21B888C8-A513-4FF2-B8C9-FADEA81416D7}"/>
              </a:ext>
            </a:extLst>
          </p:cNvPr>
          <p:cNvPicPr>
            <a:picLocks noGrp="1" noChangeAspect="1"/>
          </p:cNvPicPr>
          <p:nvPr>
            <p:ph idx="1"/>
          </p:nvPr>
        </p:nvPicPr>
        <p:blipFill>
          <a:blip r:embed="rId2"/>
          <a:stretch>
            <a:fillRect/>
          </a:stretch>
        </p:blipFill>
        <p:spPr>
          <a:xfrm>
            <a:off x="5459413" y="1409661"/>
            <a:ext cx="5927725" cy="4100590"/>
          </a:xfrm>
        </p:spPr>
      </p:pic>
      <p:sp>
        <p:nvSpPr>
          <p:cNvPr id="4" name="Text Placeholder 3">
            <a:extLst>
              <a:ext uri="{FF2B5EF4-FFF2-40B4-BE49-F238E27FC236}">
                <a16:creationId xmlns:a16="http://schemas.microsoft.com/office/drawing/2014/main" id="{839A3E33-B1F5-4561-A381-279219C59059}"/>
              </a:ext>
            </a:extLst>
          </p:cNvPr>
          <p:cNvSpPr>
            <a:spLocks noGrp="1"/>
          </p:cNvSpPr>
          <p:nvPr>
            <p:ph type="body" sz="half" idx="2"/>
          </p:nvPr>
        </p:nvSpPr>
        <p:spPr>
          <a:xfrm>
            <a:off x="643465" y="2254928"/>
            <a:ext cx="3517567" cy="3852627"/>
          </a:xfrm>
        </p:spPr>
        <p:txBody>
          <a:bodyPr/>
          <a:lstStyle/>
          <a:p>
            <a:r>
              <a:rPr lang="en-US" b="0" i="0" dirty="0">
                <a:solidFill>
                  <a:schemeClr val="bg1"/>
                </a:solidFill>
                <a:effectLst/>
                <a:latin typeface="+mj-lt"/>
              </a:rPr>
              <a:t>A heat map shows the relationship between two items and provides rating information, such as high to low or poor to excellent. The rating information is displayed using varying colors or saturation.</a:t>
            </a:r>
            <a:endParaRPr lang="en-IN" dirty="0">
              <a:solidFill>
                <a:schemeClr val="bg1"/>
              </a:solidFill>
              <a:latin typeface="+mj-lt"/>
            </a:endParaRPr>
          </a:p>
        </p:txBody>
      </p:sp>
    </p:spTree>
    <p:extLst>
      <p:ext uri="{BB962C8B-B14F-4D97-AF65-F5344CB8AC3E}">
        <p14:creationId xmlns:p14="http://schemas.microsoft.com/office/powerpoint/2010/main" val="2370064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2729B-DFE5-44F5-995F-8EE8D5402D6A}"/>
              </a:ext>
            </a:extLst>
          </p:cNvPr>
          <p:cNvSpPr>
            <a:spLocks noGrp="1"/>
          </p:cNvSpPr>
          <p:nvPr>
            <p:ph type="title"/>
          </p:nvPr>
        </p:nvSpPr>
        <p:spPr>
          <a:xfrm>
            <a:off x="643466" y="786383"/>
            <a:ext cx="3517567" cy="1370891"/>
          </a:xfrm>
        </p:spPr>
        <p:txBody>
          <a:bodyPr/>
          <a:lstStyle/>
          <a:p>
            <a:r>
              <a:rPr lang="en-US" dirty="0"/>
              <a:t>Histogram</a:t>
            </a:r>
            <a:endParaRPr lang="en-IN" dirty="0"/>
          </a:p>
        </p:txBody>
      </p:sp>
      <p:pic>
        <p:nvPicPr>
          <p:cNvPr id="6" name="Content Placeholder 5">
            <a:extLst>
              <a:ext uri="{FF2B5EF4-FFF2-40B4-BE49-F238E27FC236}">
                <a16:creationId xmlns:a16="http://schemas.microsoft.com/office/drawing/2014/main" id="{3C620D56-E3E7-470F-853C-854D22415804}"/>
              </a:ext>
            </a:extLst>
          </p:cNvPr>
          <p:cNvPicPr>
            <a:picLocks noGrp="1" noChangeAspect="1"/>
          </p:cNvPicPr>
          <p:nvPr>
            <p:ph idx="1"/>
          </p:nvPr>
        </p:nvPicPr>
        <p:blipFill>
          <a:blip r:embed="rId2"/>
          <a:stretch>
            <a:fillRect/>
          </a:stretch>
        </p:blipFill>
        <p:spPr>
          <a:xfrm>
            <a:off x="5653165" y="1483072"/>
            <a:ext cx="5540220" cy="3905674"/>
          </a:xfrm>
        </p:spPr>
      </p:pic>
      <p:sp>
        <p:nvSpPr>
          <p:cNvPr id="4" name="Text Placeholder 3">
            <a:extLst>
              <a:ext uri="{FF2B5EF4-FFF2-40B4-BE49-F238E27FC236}">
                <a16:creationId xmlns:a16="http://schemas.microsoft.com/office/drawing/2014/main" id="{F3EAFBCF-798E-4278-A644-EE3758325F6B}"/>
              </a:ext>
            </a:extLst>
          </p:cNvPr>
          <p:cNvSpPr>
            <a:spLocks noGrp="1"/>
          </p:cNvSpPr>
          <p:nvPr>
            <p:ph type="body" sz="half" idx="2"/>
          </p:nvPr>
        </p:nvSpPr>
        <p:spPr>
          <a:xfrm>
            <a:off x="643465" y="2396972"/>
            <a:ext cx="3517567" cy="3710584"/>
          </a:xfrm>
        </p:spPr>
        <p:txBody>
          <a:bodyPr>
            <a:normAutofit/>
          </a:bodyPr>
          <a:lstStyle/>
          <a:p>
            <a:r>
              <a:rPr lang="en-US" b="0" i="0" dirty="0">
                <a:solidFill>
                  <a:schemeClr val="bg1"/>
                </a:solidFill>
                <a:effectLst/>
                <a:latin typeface="+mj-lt"/>
              </a:rPr>
              <a:t>A histogram is a plot that lets you discover, and show, the underlying frequency distribution (shape) of a set of </a:t>
            </a:r>
            <a:r>
              <a:rPr lang="en-US" i="0" u="sng" strike="noStrike" dirty="0">
                <a:solidFill>
                  <a:schemeClr val="bg1"/>
                </a:solidFill>
                <a:effectLst/>
                <a:latin typeface="+mj-lt"/>
                <a:hlinkClick r:id="rId3">
                  <a:extLst>
                    <a:ext uri="{A12FA001-AC4F-418D-AE19-62706E023703}">
                      <ahyp:hlinkClr xmlns:ahyp="http://schemas.microsoft.com/office/drawing/2018/hyperlinkcolor" val="tx"/>
                    </a:ext>
                  </a:extLst>
                </a:hlinkClick>
              </a:rPr>
              <a:t>continuous</a:t>
            </a:r>
            <a:r>
              <a:rPr lang="en-US" b="0" i="0" dirty="0">
                <a:solidFill>
                  <a:schemeClr val="bg1"/>
                </a:solidFill>
                <a:effectLst/>
                <a:latin typeface="+mj-lt"/>
              </a:rPr>
              <a:t> data. This allows the inspection of the data for its underlying distribution (e.g., normal distribution), outliers, skewness, etc. An example of a histogram, and the raw data it was constructed from</a:t>
            </a:r>
            <a:endParaRPr lang="en-IN" dirty="0">
              <a:solidFill>
                <a:schemeClr val="bg1"/>
              </a:solidFill>
              <a:latin typeface="+mj-lt"/>
            </a:endParaRPr>
          </a:p>
        </p:txBody>
      </p:sp>
    </p:spTree>
    <p:extLst>
      <p:ext uri="{BB962C8B-B14F-4D97-AF65-F5344CB8AC3E}">
        <p14:creationId xmlns:p14="http://schemas.microsoft.com/office/powerpoint/2010/main" val="2778148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1AFE5-40B4-480C-9701-58E4B80EB43D}"/>
              </a:ext>
            </a:extLst>
          </p:cNvPr>
          <p:cNvSpPr>
            <a:spLocks noGrp="1"/>
          </p:cNvSpPr>
          <p:nvPr>
            <p:ph type="title"/>
          </p:nvPr>
        </p:nvSpPr>
        <p:spPr/>
        <p:txBody>
          <a:bodyPr/>
          <a:lstStyle/>
          <a:p>
            <a:r>
              <a:rPr lang="en-US" dirty="0"/>
              <a:t>Box and Whisker-Plot</a:t>
            </a:r>
            <a:endParaRPr lang="en-IN" dirty="0"/>
          </a:p>
        </p:txBody>
      </p:sp>
      <p:pic>
        <p:nvPicPr>
          <p:cNvPr id="6" name="Content Placeholder 5">
            <a:extLst>
              <a:ext uri="{FF2B5EF4-FFF2-40B4-BE49-F238E27FC236}">
                <a16:creationId xmlns:a16="http://schemas.microsoft.com/office/drawing/2014/main" id="{D7DEEB18-661E-4FCA-94B8-A44FFDD00BCE}"/>
              </a:ext>
            </a:extLst>
          </p:cNvPr>
          <p:cNvPicPr>
            <a:picLocks noGrp="1" noChangeAspect="1"/>
          </p:cNvPicPr>
          <p:nvPr>
            <p:ph idx="1"/>
          </p:nvPr>
        </p:nvPicPr>
        <p:blipFill>
          <a:blip r:embed="rId2"/>
          <a:stretch>
            <a:fillRect/>
          </a:stretch>
        </p:blipFill>
        <p:spPr>
          <a:xfrm>
            <a:off x="6096000" y="2157274"/>
            <a:ext cx="5178641" cy="2093974"/>
          </a:xfrm>
        </p:spPr>
      </p:pic>
      <p:sp>
        <p:nvSpPr>
          <p:cNvPr id="4" name="Text Placeholder 3">
            <a:extLst>
              <a:ext uri="{FF2B5EF4-FFF2-40B4-BE49-F238E27FC236}">
                <a16:creationId xmlns:a16="http://schemas.microsoft.com/office/drawing/2014/main" id="{80BEE6EA-3B8B-4CD4-853F-BE616166964B}"/>
              </a:ext>
            </a:extLst>
          </p:cNvPr>
          <p:cNvSpPr>
            <a:spLocks noGrp="1"/>
          </p:cNvSpPr>
          <p:nvPr>
            <p:ph type="body" sz="half" idx="2"/>
          </p:nvPr>
        </p:nvSpPr>
        <p:spPr/>
        <p:txBody>
          <a:bodyPr>
            <a:normAutofit fontScale="70000" lnSpcReduction="20000"/>
          </a:bodyPr>
          <a:lstStyle/>
          <a:p>
            <a:pPr algn="l" fontAlgn="base"/>
            <a:r>
              <a:rPr lang="en-US" sz="2100" b="0" i="0" dirty="0">
                <a:solidFill>
                  <a:schemeClr val="bg1"/>
                </a:solidFill>
                <a:effectLst/>
                <a:latin typeface="+mj-lt"/>
              </a:rPr>
              <a:t>A box and whisker plot—also called a box plot—displays the five-number summary of a set of data. The five-number summary is the minimum, first quartile, median, third quartile, and maximum.</a:t>
            </a:r>
          </a:p>
          <a:p>
            <a:pPr algn="l" fontAlgn="base"/>
            <a:r>
              <a:rPr lang="en-US" sz="2100" b="0" i="0" dirty="0">
                <a:solidFill>
                  <a:schemeClr val="bg1"/>
                </a:solidFill>
                <a:effectLst/>
                <a:latin typeface="+mj-lt"/>
              </a:rPr>
              <a:t>In a box plot, we draw a box from the first quartile to the third quartile. A vertical line goes through the box at the median. The whiskers go from each quartile to the minimum or maximum.</a:t>
            </a:r>
          </a:p>
        </p:txBody>
      </p:sp>
    </p:spTree>
    <p:extLst>
      <p:ext uri="{BB962C8B-B14F-4D97-AF65-F5344CB8AC3E}">
        <p14:creationId xmlns:p14="http://schemas.microsoft.com/office/powerpoint/2010/main" val="2806746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0A125B-D5C3-4061-97C3-A66BDAC56989}"/>
              </a:ext>
            </a:extLst>
          </p:cNvPr>
          <p:cNvSpPr>
            <a:spLocks noGrp="1"/>
          </p:cNvSpPr>
          <p:nvPr>
            <p:ph type="title"/>
          </p:nvPr>
        </p:nvSpPr>
        <p:spPr/>
        <p:txBody>
          <a:bodyPr/>
          <a:lstStyle/>
          <a:p>
            <a:r>
              <a:rPr lang="en-US" dirty="0"/>
              <a:t>Bibliography</a:t>
            </a:r>
            <a:endParaRPr lang="en-IN" dirty="0"/>
          </a:p>
        </p:txBody>
      </p:sp>
      <p:sp>
        <p:nvSpPr>
          <p:cNvPr id="6" name="TextBox 5">
            <a:extLst>
              <a:ext uri="{FF2B5EF4-FFF2-40B4-BE49-F238E27FC236}">
                <a16:creationId xmlns:a16="http://schemas.microsoft.com/office/drawing/2014/main" id="{7454E4A8-A548-433E-BA8C-FA2D7EDC1B28}"/>
              </a:ext>
            </a:extLst>
          </p:cNvPr>
          <p:cNvSpPr txBox="1"/>
          <p:nvPr/>
        </p:nvSpPr>
        <p:spPr>
          <a:xfrm>
            <a:off x="967666" y="2396971"/>
            <a:ext cx="10188014" cy="2585323"/>
          </a:xfrm>
          <a:prstGeom prst="rect">
            <a:avLst/>
          </a:prstGeom>
          <a:noFill/>
        </p:spPr>
        <p:txBody>
          <a:bodyPr wrap="square" rtlCol="0">
            <a:spAutoFit/>
          </a:bodyPr>
          <a:lstStyle/>
          <a:p>
            <a:pPr marL="285750" indent="-285750">
              <a:buFont typeface="Arial" panose="020B0604020202020204" pitchFamily="34" charset="0"/>
              <a:buChar char="•"/>
            </a:pPr>
            <a:r>
              <a:rPr lang="en-IN" dirty="0">
                <a:hlinkClick r:id="rId2"/>
              </a:rPr>
              <a:t>https://blog.hubspot.com/marketing/types-of-graphs-for-data-visualization</a:t>
            </a:r>
            <a:endParaRPr lang="en-IN" dirty="0"/>
          </a:p>
          <a:p>
            <a:pPr marL="285750" indent="-285750">
              <a:buFont typeface="Arial" panose="020B0604020202020204" pitchFamily="34" charset="0"/>
              <a:buChar char="•"/>
            </a:pPr>
            <a:r>
              <a:rPr lang="en-IN" dirty="0">
                <a:hlinkClick r:id="rId3"/>
              </a:rPr>
              <a:t>https://www.mekkographics.com/product/power-of-mekko-charts/</a:t>
            </a:r>
            <a:endParaRPr lang="en-IN" dirty="0"/>
          </a:p>
          <a:p>
            <a:pPr marL="285750" indent="-285750">
              <a:buFont typeface="Arial" panose="020B0604020202020204" pitchFamily="34" charset="0"/>
              <a:buChar char="•"/>
            </a:pPr>
            <a:r>
              <a:rPr lang="en-IN" dirty="0">
                <a:hlinkClick r:id="rId4"/>
              </a:rPr>
              <a:t>https://exceljet.net/chart-type/stacked-column-chart#:~:text=A%20stacked%20column%20chart%20is,to%20compare%20total%20column%20lengths</a:t>
            </a:r>
            <a:r>
              <a:rPr lang="en-IN" dirty="0"/>
              <a:t>.</a:t>
            </a:r>
          </a:p>
          <a:p>
            <a:pPr marL="285750" indent="-285750">
              <a:buFont typeface="Arial" panose="020B0604020202020204" pitchFamily="34" charset="0"/>
              <a:buChar char="•"/>
            </a:pPr>
            <a:r>
              <a:rPr lang="en-IN" dirty="0">
                <a:hlinkClick r:id="rId5"/>
              </a:rPr>
              <a:t>https://statistics.laerd.com/statistical-guides/understanding-histograms.php</a:t>
            </a:r>
            <a:endParaRPr lang="en-IN" dirty="0"/>
          </a:p>
          <a:p>
            <a:pPr marL="285750" indent="-285750">
              <a:buFont typeface="Arial" panose="020B0604020202020204" pitchFamily="34" charset="0"/>
              <a:buChar char="•"/>
            </a:pPr>
            <a:r>
              <a:rPr lang="en-IN" dirty="0">
                <a:hlinkClick r:id="rId6"/>
              </a:rPr>
              <a:t>https://www.khanacademy.org/math/statistics-probability/summarizing-quantitative-data/box-whisker-plots/a/box-plot-review</a:t>
            </a: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364870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913025-0849-44DA-BA2E-434D322FF41E}"/>
              </a:ext>
            </a:extLst>
          </p:cNvPr>
          <p:cNvPicPr>
            <a:picLocks noChangeAspect="1"/>
          </p:cNvPicPr>
          <p:nvPr/>
        </p:nvPicPr>
        <p:blipFill>
          <a:blip r:embed="rId2"/>
          <a:stretch>
            <a:fillRect/>
          </a:stretch>
        </p:blipFill>
        <p:spPr>
          <a:xfrm>
            <a:off x="2968144" y="1340529"/>
            <a:ext cx="6060446" cy="3941676"/>
          </a:xfrm>
          <a:prstGeom prst="rect">
            <a:avLst/>
          </a:prstGeom>
        </p:spPr>
      </p:pic>
    </p:spTree>
    <p:extLst>
      <p:ext uri="{BB962C8B-B14F-4D97-AF65-F5344CB8AC3E}">
        <p14:creationId xmlns:p14="http://schemas.microsoft.com/office/powerpoint/2010/main" val="441091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43833-B690-4A8A-970F-370DD1B10E2C}"/>
              </a:ext>
            </a:extLst>
          </p:cNvPr>
          <p:cNvSpPr>
            <a:spLocks noGrp="1"/>
          </p:cNvSpPr>
          <p:nvPr>
            <p:ph type="title"/>
          </p:nvPr>
        </p:nvSpPr>
        <p:spPr/>
        <p:txBody>
          <a:bodyPr/>
          <a:lstStyle/>
          <a:p>
            <a:r>
              <a:rPr lang="en-US" dirty="0">
                <a:solidFill>
                  <a:srgbClr val="33475B"/>
                </a:solidFill>
                <a:latin typeface="AvenirNext"/>
              </a:rPr>
              <a:t>C</a:t>
            </a:r>
            <a:r>
              <a:rPr lang="en-IN" dirty="0" err="1">
                <a:solidFill>
                  <a:srgbClr val="33475B"/>
                </a:solidFill>
                <a:latin typeface="AvenirNext"/>
              </a:rPr>
              <a:t>omparsion</a:t>
            </a:r>
            <a:r>
              <a:rPr lang="en-IN" dirty="0">
                <a:solidFill>
                  <a:srgbClr val="33475B"/>
                </a:solidFill>
                <a:latin typeface="AvenirNext"/>
              </a:rPr>
              <a:t> Charts</a:t>
            </a:r>
            <a:endParaRPr lang="en-IN" dirty="0"/>
          </a:p>
        </p:txBody>
      </p:sp>
      <p:sp>
        <p:nvSpPr>
          <p:cNvPr id="3" name="Content Placeholder 2">
            <a:extLst>
              <a:ext uri="{FF2B5EF4-FFF2-40B4-BE49-F238E27FC236}">
                <a16:creationId xmlns:a16="http://schemas.microsoft.com/office/drawing/2014/main" id="{F2CD425B-83C0-4F59-92F8-297AA3E8C2C4}"/>
              </a:ext>
            </a:extLst>
          </p:cNvPr>
          <p:cNvSpPr>
            <a:spLocks noGrp="1"/>
          </p:cNvSpPr>
          <p:nvPr>
            <p:ph idx="1"/>
          </p:nvPr>
        </p:nvSpPr>
        <p:spPr/>
        <p:txBody>
          <a:bodyPr>
            <a:normAutofit fontScale="92500" lnSpcReduction="20000"/>
          </a:bodyPr>
          <a:lstStyle/>
          <a:p>
            <a:r>
              <a:rPr lang="en-US" b="0" i="0" dirty="0">
                <a:solidFill>
                  <a:srgbClr val="33475B"/>
                </a:solidFill>
                <a:effectLst/>
              </a:rPr>
              <a:t>Charts are perfect for comparing one or many value sets, and they can easily show the low and high values in the data sets.</a:t>
            </a:r>
          </a:p>
          <a:p>
            <a:pPr>
              <a:buFont typeface="Arial" panose="020B0604020202020204" pitchFamily="34" charset="0"/>
              <a:buChar char="•"/>
            </a:pPr>
            <a:r>
              <a:rPr lang="en-US" b="0" i="0" dirty="0">
                <a:solidFill>
                  <a:srgbClr val="33475B"/>
                </a:solidFill>
                <a:effectLst/>
              </a:rPr>
              <a:t>Column Chart</a:t>
            </a:r>
          </a:p>
          <a:p>
            <a:pPr>
              <a:buFont typeface="Arial" panose="020B0604020202020204" pitchFamily="34" charset="0"/>
              <a:buChar char="•"/>
            </a:pPr>
            <a:r>
              <a:rPr lang="en-US" dirty="0">
                <a:solidFill>
                  <a:srgbClr val="33475B"/>
                </a:solidFill>
              </a:rPr>
              <a:t>Bar Chart</a:t>
            </a:r>
          </a:p>
          <a:p>
            <a:pPr>
              <a:buFont typeface="Arial" panose="020B0604020202020204" pitchFamily="34" charset="0"/>
              <a:buChar char="•"/>
            </a:pPr>
            <a:r>
              <a:rPr lang="en-US" dirty="0">
                <a:solidFill>
                  <a:srgbClr val="33475B"/>
                </a:solidFill>
              </a:rPr>
              <a:t>Pie Chart</a:t>
            </a:r>
          </a:p>
          <a:p>
            <a:pPr>
              <a:buFont typeface="Arial" panose="020B0604020202020204" pitchFamily="34" charset="0"/>
              <a:buChar char="•"/>
            </a:pPr>
            <a:r>
              <a:rPr lang="en-US" b="0" i="0" dirty="0">
                <a:solidFill>
                  <a:srgbClr val="33475B"/>
                </a:solidFill>
                <a:effectLst/>
              </a:rPr>
              <a:t>Line Graph</a:t>
            </a:r>
          </a:p>
          <a:p>
            <a:pPr>
              <a:buFont typeface="Arial" panose="020B0604020202020204" pitchFamily="34" charset="0"/>
              <a:buChar char="•"/>
            </a:pPr>
            <a:r>
              <a:rPr lang="en-US" b="0" i="0" dirty="0">
                <a:solidFill>
                  <a:srgbClr val="33475B"/>
                </a:solidFill>
                <a:effectLst/>
              </a:rPr>
              <a:t>Scatter Plot</a:t>
            </a:r>
          </a:p>
          <a:p>
            <a:pPr>
              <a:buFont typeface="Arial" panose="020B0604020202020204" pitchFamily="34" charset="0"/>
              <a:buChar char="•"/>
            </a:pPr>
            <a:r>
              <a:rPr lang="en-US" dirty="0" err="1">
                <a:solidFill>
                  <a:srgbClr val="33475B"/>
                </a:solidFill>
              </a:rPr>
              <a:t>Mekko</a:t>
            </a:r>
            <a:r>
              <a:rPr lang="en-US" dirty="0">
                <a:solidFill>
                  <a:srgbClr val="33475B"/>
                </a:solidFill>
              </a:rPr>
              <a:t> chart or Table trees</a:t>
            </a:r>
          </a:p>
          <a:p>
            <a:pPr>
              <a:buFont typeface="Arial" panose="020B0604020202020204" pitchFamily="34" charset="0"/>
              <a:buChar char="•"/>
            </a:pPr>
            <a:r>
              <a:rPr lang="en-US" b="0" i="0" dirty="0">
                <a:solidFill>
                  <a:srgbClr val="33475B"/>
                </a:solidFill>
                <a:effectLst/>
              </a:rPr>
              <a:t>Bullet Graph</a:t>
            </a:r>
          </a:p>
          <a:p>
            <a:endParaRPr lang="en-IN" dirty="0"/>
          </a:p>
        </p:txBody>
      </p:sp>
    </p:spTree>
    <p:extLst>
      <p:ext uri="{BB962C8B-B14F-4D97-AF65-F5344CB8AC3E}">
        <p14:creationId xmlns:p14="http://schemas.microsoft.com/office/powerpoint/2010/main" val="3349878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E5C81-D2D3-41DF-AF2B-5E6292FF4099}"/>
              </a:ext>
            </a:extLst>
          </p:cNvPr>
          <p:cNvSpPr>
            <a:spLocks noGrp="1"/>
          </p:cNvSpPr>
          <p:nvPr>
            <p:ph type="title"/>
          </p:nvPr>
        </p:nvSpPr>
        <p:spPr/>
        <p:txBody>
          <a:bodyPr/>
          <a:lstStyle/>
          <a:p>
            <a:r>
              <a:rPr lang="en-US" dirty="0"/>
              <a:t>Composition Charts</a:t>
            </a:r>
            <a:endParaRPr lang="en-IN" dirty="0"/>
          </a:p>
        </p:txBody>
      </p:sp>
      <p:sp>
        <p:nvSpPr>
          <p:cNvPr id="3" name="Content Placeholder 2">
            <a:extLst>
              <a:ext uri="{FF2B5EF4-FFF2-40B4-BE49-F238E27FC236}">
                <a16:creationId xmlns:a16="http://schemas.microsoft.com/office/drawing/2014/main" id="{6CFD976E-4B3F-44AE-9BB7-6E7469483463}"/>
              </a:ext>
            </a:extLst>
          </p:cNvPr>
          <p:cNvSpPr>
            <a:spLocks noGrp="1"/>
          </p:cNvSpPr>
          <p:nvPr>
            <p:ph idx="1"/>
          </p:nvPr>
        </p:nvSpPr>
        <p:spPr/>
        <p:txBody>
          <a:bodyPr/>
          <a:lstStyle/>
          <a:p>
            <a:r>
              <a:rPr lang="en-US" dirty="0">
                <a:solidFill>
                  <a:srgbClr val="33475B"/>
                </a:solidFill>
                <a:latin typeface="AvenirNext"/>
              </a:rPr>
              <a:t>We u</a:t>
            </a:r>
            <a:r>
              <a:rPr lang="en-US" b="0" i="0" dirty="0">
                <a:solidFill>
                  <a:srgbClr val="33475B"/>
                </a:solidFill>
                <a:effectLst/>
                <a:latin typeface="AvenirNext"/>
              </a:rPr>
              <a:t>se this </a:t>
            </a:r>
            <a:r>
              <a:rPr lang="en-US" b="0" i="0" dirty="0">
                <a:solidFill>
                  <a:srgbClr val="33475B"/>
                </a:solidFill>
                <a:effectLst/>
              </a:rPr>
              <a:t>type of chart </a:t>
            </a:r>
            <a:r>
              <a:rPr lang="en-US" b="0" i="0" dirty="0">
                <a:solidFill>
                  <a:srgbClr val="33475B"/>
                </a:solidFill>
                <a:effectLst/>
                <a:latin typeface="AvenirNext"/>
              </a:rPr>
              <a:t>to show how individual parts make up the whole of something.</a:t>
            </a:r>
          </a:p>
          <a:p>
            <a:pPr>
              <a:buFont typeface="Arial" panose="020B0604020202020204" pitchFamily="34" charset="0"/>
              <a:buChar char="•"/>
            </a:pPr>
            <a:r>
              <a:rPr lang="en-IN" dirty="0"/>
              <a:t>Pie</a:t>
            </a:r>
          </a:p>
          <a:p>
            <a:pPr>
              <a:buFont typeface="Arial" panose="020B0604020202020204" pitchFamily="34" charset="0"/>
              <a:buChar char="•"/>
            </a:pPr>
            <a:r>
              <a:rPr lang="en-IN" dirty="0"/>
              <a:t>Stacked Bar</a:t>
            </a:r>
          </a:p>
          <a:p>
            <a:pPr>
              <a:buFont typeface="Arial" panose="020B0604020202020204" pitchFamily="34" charset="0"/>
              <a:buChar char="•"/>
            </a:pPr>
            <a:r>
              <a:rPr lang="en-IN" dirty="0"/>
              <a:t>Stacked Column</a:t>
            </a:r>
          </a:p>
          <a:p>
            <a:pPr>
              <a:buFont typeface="Arial" panose="020B0604020202020204" pitchFamily="34" charset="0"/>
              <a:buChar char="•"/>
            </a:pPr>
            <a:r>
              <a:rPr lang="en-IN" dirty="0"/>
              <a:t>Area</a:t>
            </a:r>
          </a:p>
          <a:p>
            <a:pPr>
              <a:buFont typeface="Arial" panose="020B0604020202020204" pitchFamily="34" charset="0"/>
              <a:buChar char="•"/>
            </a:pPr>
            <a:r>
              <a:rPr lang="en-IN" dirty="0"/>
              <a:t>Waterfall</a:t>
            </a:r>
          </a:p>
          <a:p>
            <a:pPr>
              <a:buFont typeface="Arial" panose="020B0604020202020204" pitchFamily="34" charset="0"/>
              <a:buChar char="•"/>
            </a:pPr>
            <a:r>
              <a:rPr lang="en-IN" dirty="0" err="1"/>
              <a:t>Mekko</a:t>
            </a:r>
            <a:r>
              <a:rPr lang="en-IN" dirty="0"/>
              <a:t> or Tables</a:t>
            </a:r>
          </a:p>
        </p:txBody>
      </p:sp>
    </p:spTree>
    <p:extLst>
      <p:ext uri="{BB962C8B-B14F-4D97-AF65-F5344CB8AC3E}">
        <p14:creationId xmlns:p14="http://schemas.microsoft.com/office/powerpoint/2010/main" val="4012508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56CD-1909-479E-A229-A2E49C830CE8}"/>
              </a:ext>
            </a:extLst>
          </p:cNvPr>
          <p:cNvSpPr>
            <a:spLocks noGrp="1"/>
          </p:cNvSpPr>
          <p:nvPr>
            <p:ph type="title"/>
          </p:nvPr>
        </p:nvSpPr>
        <p:spPr/>
        <p:txBody>
          <a:bodyPr/>
          <a:lstStyle/>
          <a:p>
            <a:r>
              <a:rPr lang="en-US" dirty="0"/>
              <a:t>Distribution Charts</a:t>
            </a:r>
            <a:endParaRPr lang="en-IN" dirty="0"/>
          </a:p>
        </p:txBody>
      </p:sp>
      <p:sp>
        <p:nvSpPr>
          <p:cNvPr id="3" name="Content Placeholder 2">
            <a:extLst>
              <a:ext uri="{FF2B5EF4-FFF2-40B4-BE49-F238E27FC236}">
                <a16:creationId xmlns:a16="http://schemas.microsoft.com/office/drawing/2014/main" id="{EDFAFEAE-5CBF-4E49-92CD-901C7C8A0165}"/>
              </a:ext>
            </a:extLst>
          </p:cNvPr>
          <p:cNvSpPr>
            <a:spLocks noGrp="1"/>
          </p:cNvSpPr>
          <p:nvPr>
            <p:ph idx="1"/>
          </p:nvPr>
        </p:nvSpPr>
        <p:spPr/>
        <p:txBody>
          <a:bodyPr/>
          <a:lstStyle/>
          <a:p>
            <a:r>
              <a:rPr lang="en-US" b="0" i="0" dirty="0">
                <a:solidFill>
                  <a:srgbClr val="33475B"/>
                </a:solidFill>
                <a:effectLst/>
              </a:rPr>
              <a:t>Distribution charts help you to understand outliers, the normal tendency, and the range of information in your values.</a:t>
            </a:r>
          </a:p>
          <a:p>
            <a:pPr>
              <a:buFont typeface="Arial" panose="020B0604020202020204" pitchFamily="34" charset="0"/>
              <a:buChar char="•"/>
            </a:pPr>
            <a:r>
              <a:rPr lang="en-US" dirty="0">
                <a:solidFill>
                  <a:srgbClr val="33475B"/>
                </a:solidFill>
              </a:rPr>
              <a:t>Scatter Plot</a:t>
            </a:r>
          </a:p>
          <a:p>
            <a:pPr>
              <a:buFont typeface="Arial" panose="020B0604020202020204" pitchFamily="34" charset="0"/>
              <a:buChar char="•"/>
            </a:pPr>
            <a:r>
              <a:rPr lang="en-US" dirty="0">
                <a:solidFill>
                  <a:srgbClr val="33475B"/>
                </a:solidFill>
              </a:rPr>
              <a:t>Line</a:t>
            </a:r>
          </a:p>
          <a:p>
            <a:pPr>
              <a:buFont typeface="Arial" panose="020B0604020202020204" pitchFamily="34" charset="0"/>
              <a:buChar char="•"/>
            </a:pPr>
            <a:r>
              <a:rPr lang="en-US" dirty="0">
                <a:solidFill>
                  <a:srgbClr val="33475B"/>
                </a:solidFill>
              </a:rPr>
              <a:t>Column </a:t>
            </a:r>
          </a:p>
          <a:p>
            <a:pPr>
              <a:buFont typeface="Arial" panose="020B0604020202020204" pitchFamily="34" charset="0"/>
              <a:buChar char="•"/>
            </a:pPr>
            <a:r>
              <a:rPr lang="en-US" dirty="0">
                <a:solidFill>
                  <a:srgbClr val="33475B"/>
                </a:solidFill>
              </a:rPr>
              <a:t>Bar</a:t>
            </a:r>
          </a:p>
          <a:p>
            <a:pPr>
              <a:buFont typeface="Arial" panose="020B0604020202020204" pitchFamily="34" charset="0"/>
              <a:buChar char="•"/>
            </a:pPr>
            <a:r>
              <a:rPr lang="en-US" dirty="0" err="1">
                <a:solidFill>
                  <a:srgbClr val="33475B"/>
                </a:solidFill>
              </a:rPr>
              <a:t>Mekko</a:t>
            </a:r>
            <a:endParaRPr lang="en-IN" dirty="0"/>
          </a:p>
        </p:txBody>
      </p:sp>
    </p:spTree>
    <p:extLst>
      <p:ext uri="{BB962C8B-B14F-4D97-AF65-F5344CB8AC3E}">
        <p14:creationId xmlns:p14="http://schemas.microsoft.com/office/powerpoint/2010/main" val="614542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87A45-9DD7-4511-BF97-B50BE850727B}"/>
              </a:ext>
            </a:extLst>
          </p:cNvPr>
          <p:cNvSpPr>
            <a:spLocks noGrp="1"/>
          </p:cNvSpPr>
          <p:nvPr>
            <p:ph type="title"/>
          </p:nvPr>
        </p:nvSpPr>
        <p:spPr/>
        <p:txBody>
          <a:bodyPr/>
          <a:lstStyle/>
          <a:p>
            <a:r>
              <a:rPr lang="en-US" dirty="0"/>
              <a:t>Analyzing Charts</a:t>
            </a:r>
            <a:endParaRPr lang="en-IN" dirty="0"/>
          </a:p>
        </p:txBody>
      </p:sp>
      <p:sp>
        <p:nvSpPr>
          <p:cNvPr id="3" name="Content Placeholder 2">
            <a:extLst>
              <a:ext uri="{FF2B5EF4-FFF2-40B4-BE49-F238E27FC236}">
                <a16:creationId xmlns:a16="http://schemas.microsoft.com/office/drawing/2014/main" id="{DBFCED7E-ED32-4E3D-802B-4B557D1A1629}"/>
              </a:ext>
            </a:extLst>
          </p:cNvPr>
          <p:cNvSpPr>
            <a:spLocks noGrp="1"/>
          </p:cNvSpPr>
          <p:nvPr>
            <p:ph idx="1"/>
          </p:nvPr>
        </p:nvSpPr>
        <p:spPr/>
        <p:txBody>
          <a:bodyPr/>
          <a:lstStyle/>
          <a:p>
            <a:r>
              <a:rPr lang="en-US" b="0" i="0" dirty="0">
                <a:solidFill>
                  <a:srgbClr val="33475B"/>
                </a:solidFill>
                <a:effectLst/>
              </a:rPr>
              <a:t>If you want to know more information about how a data set performed during a specific time period, there are specific chart types that do extremely well.</a:t>
            </a:r>
          </a:p>
          <a:p>
            <a:pPr>
              <a:buFont typeface="Arial" panose="020B0604020202020204" pitchFamily="34" charset="0"/>
              <a:buChar char="•"/>
            </a:pPr>
            <a:r>
              <a:rPr lang="en-US" dirty="0">
                <a:solidFill>
                  <a:srgbClr val="33475B"/>
                </a:solidFill>
              </a:rPr>
              <a:t>Dual Line Axis</a:t>
            </a:r>
          </a:p>
          <a:p>
            <a:pPr>
              <a:buFont typeface="Arial" panose="020B0604020202020204" pitchFamily="34" charset="0"/>
              <a:buChar char="•"/>
            </a:pPr>
            <a:r>
              <a:rPr lang="en-US" dirty="0">
                <a:solidFill>
                  <a:srgbClr val="33475B"/>
                </a:solidFill>
              </a:rPr>
              <a:t>Line</a:t>
            </a:r>
          </a:p>
          <a:p>
            <a:pPr>
              <a:buFont typeface="Arial" panose="020B0604020202020204" pitchFamily="34" charset="0"/>
              <a:buChar char="•"/>
            </a:pPr>
            <a:r>
              <a:rPr lang="en-US" dirty="0">
                <a:solidFill>
                  <a:srgbClr val="33475B"/>
                </a:solidFill>
              </a:rPr>
              <a:t>Column</a:t>
            </a:r>
            <a:endParaRPr lang="en-IN" dirty="0"/>
          </a:p>
        </p:txBody>
      </p:sp>
    </p:spTree>
    <p:extLst>
      <p:ext uri="{BB962C8B-B14F-4D97-AF65-F5344CB8AC3E}">
        <p14:creationId xmlns:p14="http://schemas.microsoft.com/office/powerpoint/2010/main" val="865622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13F34-422B-4729-BAAE-B5E91CFB49AE}"/>
              </a:ext>
            </a:extLst>
          </p:cNvPr>
          <p:cNvSpPr>
            <a:spLocks noGrp="1"/>
          </p:cNvSpPr>
          <p:nvPr>
            <p:ph type="title"/>
          </p:nvPr>
        </p:nvSpPr>
        <p:spPr/>
        <p:txBody>
          <a:bodyPr/>
          <a:lstStyle/>
          <a:p>
            <a:r>
              <a:rPr lang="en-US" dirty="0"/>
              <a:t>Relationship Charts</a:t>
            </a:r>
            <a:endParaRPr lang="en-IN" dirty="0"/>
          </a:p>
        </p:txBody>
      </p:sp>
      <p:sp>
        <p:nvSpPr>
          <p:cNvPr id="3" name="Content Placeholder 2">
            <a:extLst>
              <a:ext uri="{FF2B5EF4-FFF2-40B4-BE49-F238E27FC236}">
                <a16:creationId xmlns:a16="http://schemas.microsoft.com/office/drawing/2014/main" id="{3AB72009-377A-41A3-B325-3F38A15193CA}"/>
              </a:ext>
            </a:extLst>
          </p:cNvPr>
          <p:cNvSpPr>
            <a:spLocks noGrp="1"/>
          </p:cNvSpPr>
          <p:nvPr>
            <p:ph idx="1"/>
          </p:nvPr>
        </p:nvSpPr>
        <p:spPr/>
        <p:txBody>
          <a:bodyPr/>
          <a:lstStyle/>
          <a:p>
            <a:r>
              <a:rPr lang="en-US" b="0" i="0" dirty="0">
                <a:solidFill>
                  <a:srgbClr val="33475B"/>
                </a:solidFill>
                <a:effectLst/>
              </a:rPr>
              <a:t>Relationship charts are suited to showing how one variable relates to one or numerous different variables. You could use this to show how something positively effects, has no effect, or negatively effects another variable.</a:t>
            </a:r>
          </a:p>
          <a:p>
            <a:pPr>
              <a:buFont typeface="Arial" panose="020B0604020202020204" pitchFamily="34" charset="0"/>
              <a:buChar char="•"/>
            </a:pPr>
            <a:r>
              <a:rPr lang="en-US" dirty="0">
                <a:solidFill>
                  <a:srgbClr val="33475B"/>
                </a:solidFill>
              </a:rPr>
              <a:t>Scatter </a:t>
            </a:r>
          </a:p>
          <a:p>
            <a:pPr>
              <a:buFont typeface="Arial" panose="020B0604020202020204" pitchFamily="34" charset="0"/>
              <a:buChar char="•"/>
            </a:pPr>
            <a:r>
              <a:rPr lang="en-US" dirty="0">
                <a:solidFill>
                  <a:srgbClr val="33475B"/>
                </a:solidFill>
              </a:rPr>
              <a:t>Bubble</a:t>
            </a:r>
          </a:p>
          <a:p>
            <a:pPr>
              <a:buFont typeface="Arial" panose="020B0604020202020204" pitchFamily="34" charset="0"/>
              <a:buChar char="•"/>
            </a:pPr>
            <a:r>
              <a:rPr lang="en-US" dirty="0">
                <a:solidFill>
                  <a:srgbClr val="33475B"/>
                </a:solidFill>
              </a:rPr>
              <a:t>Line</a:t>
            </a:r>
            <a:endParaRPr lang="en-IN" dirty="0"/>
          </a:p>
        </p:txBody>
      </p:sp>
    </p:spTree>
    <p:extLst>
      <p:ext uri="{BB962C8B-B14F-4D97-AF65-F5344CB8AC3E}">
        <p14:creationId xmlns:p14="http://schemas.microsoft.com/office/powerpoint/2010/main" val="712674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FD8AF1-B8E4-4BC4-8F6E-89F25D37EE56}"/>
              </a:ext>
            </a:extLst>
          </p:cNvPr>
          <p:cNvSpPr>
            <a:spLocks noGrp="1"/>
          </p:cNvSpPr>
          <p:nvPr>
            <p:ph type="title"/>
          </p:nvPr>
        </p:nvSpPr>
        <p:spPr>
          <a:xfrm>
            <a:off x="643466" y="786383"/>
            <a:ext cx="3517567" cy="909251"/>
          </a:xfrm>
        </p:spPr>
        <p:txBody>
          <a:bodyPr>
            <a:normAutofit/>
          </a:bodyPr>
          <a:lstStyle/>
          <a:p>
            <a:r>
              <a:rPr lang="en-US" dirty="0"/>
              <a:t>Column Chart</a:t>
            </a:r>
            <a:endParaRPr lang="en-IN" dirty="0"/>
          </a:p>
        </p:txBody>
      </p:sp>
      <p:pic>
        <p:nvPicPr>
          <p:cNvPr id="8" name="Content Placeholder 7">
            <a:extLst>
              <a:ext uri="{FF2B5EF4-FFF2-40B4-BE49-F238E27FC236}">
                <a16:creationId xmlns:a16="http://schemas.microsoft.com/office/drawing/2014/main" id="{736C9BFB-6992-4925-8811-811D2260125A}"/>
              </a:ext>
            </a:extLst>
          </p:cNvPr>
          <p:cNvPicPr>
            <a:picLocks noGrp="1" noChangeAspect="1"/>
          </p:cNvPicPr>
          <p:nvPr>
            <p:ph idx="1"/>
          </p:nvPr>
        </p:nvPicPr>
        <p:blipFill>
          <a:blip r:embed="rId2"/>
          <a:stretch>
            <a:fillRect/>
          </a:stretch>
        </p:blipFill>
        <p:spPr>
          <a:xfrm>
            <a:off x="5459413" y="1343956"/>
            <a:ext cx="5927725" cy="4232000"/>
          </a:xfrm>
        </p:spPr>
      </p:pic>
      <p:sp>
        <p:nvSpPr>
          <p:cNvPr id="6" name="Text Placeholder 5">
            <a:extLst>
              <a:ext uri="{FF2B5EF4-FFF2-40B4-BE49-F238E27FC236}">
                <a16:creationId xmlns:a16="http://schemas.microsoft.com/office/drawing/2014/main" id="{055FC3BB-9FAB-463D-AD00-025FF9BCCB2E}"/>
              </a:ext>
            </a:extLst>
          </p:cNvPr>
          <p:cNvSpPr>
            <a:spLocks noGrp="1"/>
          </p:cNvSpPr>
          <p:nvPr>
            <p:ph type="body" sz="half" idx="2"/>
          </p:nvPr>
        </p:nvSpPr>
        <p:spPr>
          <a:xfrm>
            <a:off x="643465" y="1875555"/>
            <a:ext cx="3517567" cy="4232000"/>
          </a:xfrm>
        </p:spPr>
        <p:txBody>
          <a:bodyPr>
            <a:normAutofit/>
          </a:bodyPr>
          <a:lstStyle/>
          <a:p>
            <a:r>
              <a:rPr lang="en-US" b="0" i="0" dirty="0">
                <a:solidFill>
                  <a:schemeClr val="bg1"/>
                </a:solidFill>
                <a:effectLst/>
                <a:latin typeface="+mj-lt"/>
              </a:rPr>
              <a:t>A column chart is used to show a comparison, Distribution and Analyzing among different items, or it can show a comparison of items over time. You could use this format to see the revenue per landing page or customers by close date.</a:t>
            </a:r>
          </a:p>
          <a:p>
            <a:endParaRPr lang="en-IN" sz="1400" dirty="0">
              <a:solidFill>
                <a:schemeClr val="bg1"/>
              </a:solidFill>
              <a:latin typeface="+mj-lt"/>
            </a:endParaRPr>
          </a:p>
        </p:txBody>
      </p:sp>
    </p:spTree>
    <p:extLst>
      <p:ext uri="{BB962C8B-B14F-4D97-AF65-F5344CB8AC3E}">
        <p14:creationId xmlns:p14="http://schemas.microsoft.com/office/powerpoint/2010/main" val="1850501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66E5-F98C-454F-B2F0-9B77D01ACFDC}"/>
              </a:ext>
            </a:extLst>
          </p:cNvPr>
          <p:cNvSpPr>
            <a:spLocks noGrp="1"/>
          </p:cNvSpPr>
          <p:nvPr>
            <p:ph type="title"/>
          </p:nvPr>
        </p:nvSpPr>
        <p:spPr>
          <a:xfrm>
            <a:off x="643466" y="786384"/>
            <a:ext cx="3517567" cy="1290992"/>
          </a:xfrm>
        </p:spPr>
        <p:txBody>
          <a:bodyPr/>
          <a:lstStyle/>
          <a:p>
            <a:r>
              <a:rPr lang="en-US" dirty="0"/>
              <a:t>Bar Chart</a:t>
            </a:r>
            <a:endParaRPr lang="en-IN" dirty="0"/>
          </a:p>
        </p:txBody>
      </p:sp>
      <p:pic>
        <p:nvPicPr>
          <p:cNvPr id="6" name="Content Placeholder 5">
            <a:extLst>
              <a:ext uri="{FF2B5EF4-FFF2-40B4-BE49-F238E27FC236}">
                <a16:creationId xmlns:a16="http://schemas.microsoft.com/office/drawing/2014/main" id="{2A4CC2E2-54EC-4125-83A3-15C456531B75}"/>
              </a:ext>
            </a:extLst>
          </p:cNvPr>
          <p:cNvPicPr>
            <a:picLocks noGrp="1" noChangeAspect="1"/>
          </p:cNvPicPr>
          <p:nvPr>
            <p:ph idx="1"/>
          </p:nvPr>
        </p:nvPicPr>
        <p:blipFill>
          <a:blip r:embed="rId2"/>
          <a:stretch>
            <a:fillRect/>
          </a:stretch>
        </p:blipFill>
        <p:spPr>
          <a:xfrm>
            <a:off x="5459413" y="1370145"/>
            <a:ext cx="5927725" cy="4179622"/>
          </a:xfrm>
        </p:spPr>
      </p:pic>
      <p:sp>
        <p:nvSpPr>
          <p:cNvPr id="4" name="Text Placeholder 3">
            <a:extLst>
              <a:ext uri="{FF2B5EF4-FFF2-40B4-BE49-F238E27FC236}">
                <a16:creationId xmlns:a16="http://schemas.microsoft.com/office/drawing/2014/main" id="{AA440CA1-796A-4005-A08C-D1189577788A}"/>
              </a:ext>
            </a:extLst>
          </p:cNvPr>
          <p:cNvSpPr>
            <a:spLocks noGrp="1"/>
          </p:cNvSpPr>
          <p:nvPr>
            <p:ph type="body" sz="half" idx="2"/>
          </p:nvPr>
        </p:nvSpPr>
        <p:spPr>
          <a:xfrm>
            <a:off x="643465" y="2405849"/>
            <a:ext cx="3517567" cy="3701707"/>
          </a:xfrm>
        </p:spPr>
        <p:txBody>
          <a:bodyPr/>
          <a:lstStyle/>
          <a:p>
            <a:r>
              <a:rPr lang="en-US" b="0" i="0" dirty="0">
                <a:solidFill>
                  <a:schemeClr val="bg1"/>
                </a:solidFill>
                <a:effectLst/>
                <a:latin typeface="+mj-lt"/>
              </a:rPr>
              <a:t>A bar graph, basically a horizontal column chart, should be used to avoid clutter when one data label is long or if you have more than 10 items to compare. This type of visualization can also be used to display negative numbers and Distribution of Data.</a:t>
            </a:r>
            <a:endParaRPr lang="en-IN" dirty="0">
              <a:solidFill>
                <a:schemeClr val="bg1"/>
              </a:solidFill>
              <a:latin typeface="+mj-lt"/>
            </a:endParaRPr>
          </a:p>
        </p:txBody>
      </p:sp>
    </p:spTree>
    <p:extLst>
      <p:ext uri="{BB962C8B-B14F-4D97-AF65-F5344CB8AC3E}">
        <p14:creationId xmlns:p14="http://schemas.microsoft.com/office/powerpoint/2010/main" val="230307609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{04BCDF88-AF42-4ACD-854A-87D66B7A1E83}tf56160789_win32</Template>
  <TotalTime>309</TotalTime>
  <Words>1230</Words>
  <Application>Microsoft Office PowerPoint</Application>
  <PresentationFormat>Widescreen</PresentationFormat>
  <Paragraphs>85</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AvenirNext</vt:lpstr>
      <vt:lpstr>Bookman Old Style</vt:lpstr>
      <vt:lpstr>Calibri</vt:lpstr>
      <vt:lpstr>Franklin Gothic Book</vt:lpstr>
      <vt:lpstr>1_RetrospectVTI</vt:lpstr>
      <vt:lpstr>Data Visualization Charts</vt:lpstr>
      <vt:lpstr>Types of Charts</vt:lpstr>
      <vt:lpstr>Comparsion Charts</vt:lpstr>
      <vt:lpstr>Composition Charts</vt:lpstr>
      <vt:lpstr>Distribution Charts</vt:lpstr>
      <vt:lpstr>Analyzing Charts</vt:lpstr>
      <vt:lpstr>Relationship Charts</vt:lpstr>
      <vt:lpstr>Column Chart</vt:lpstr>
      <vt:lpstr>Bar Chart</vt:lpstr>
      <vt:lpstr>Pie Chart</vt:lpstr>
      <vt:lpstr>Line Graph</vt:lpstr>
      <vt:lpstr>Scatter Plot</vt:lpstr>
      <vt:lpstr>Mekko or Tables or TreeGraph</vt:lpstr>
      <vt:lpstr>Bullet Graph</vt:lpstr>
      <vt:lpstr>Stacked Bar</vt:lpstr>
      <vt:lpstr>Stacked Column</vt:lpstr>
      <vt:lpstr>Area Graph</vt:lpstr>
      <vt:lpstr>WaterFlow</vt:lpstr>
      <vt:lpstr>Dual-Axis Line Graph</vt:lpstr>
      <vt:lpstr>Bubble Graph</vt:lpstr>
      <vt:lpstr>Heat Map</vt:lpstr>
      <vt:lpstr>Histogram</vt:lpstr>
      <vt:lpstr>Box and Whisker-Plot</vt:lpstr>
      <vt:lpstr>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Charts</dc:title>
  <dc:creator>Sai Ramana YR</dc:creator>
  <cp:lastModifiedBy>Sai Ramana YR</cp:lastModifiedBy>
  <cp:revision>12</cp:revision>
  <dcterms:created xsi:type="dcterms:W3CDTF">2020-11-03T07:32:51Z</dcterms:created>
  <dcterms:modified xsi:type="dcterms:W3CDTF">2020-11-03T12:42:27Z</dcterms:modified>
</cp:coreProperties>
</file>