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0" r:id="rId5"/>
    <p:sldId id="278" r:id="rId6"/>
    <p:sldId id="289" r:id="rId7"/>
    <p:sldId id="287" r:id="rId8"/>
    <p:sldId id="292" r:id="rId9"/>
    <p:sldId id="291" r:id="rId10"/>
    <p:sldId id="290" r:id="rId11"/>
    <p:sldId id="293" r:id="rId12"/>
    <p:sldId id="294" r:id="rId13"/>
    <p:sldId id="286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F7"/>
    <a:srgbClr val="F7F7F7"/>
    <a:srgbClr val="007DDA"/>
    <a:srgbClr val="00B4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6/22/2025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66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DEDFF660-44B9-7885-5DCC-4C9555F8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548642"/>
            <a:ext cx="7342974" cy="3635797"/>
          </a:xfrm>
        </p:spPr>
        <p:txBody>
          <a:bodyPr lIns="0" tIns="0" rIns="0" bIns="0"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248" y="4473553"/>
            <a:ext cx="6534481" cy="1545336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7BA9381-262A-B17F-46F5-9F3C97BC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248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BCDF71-65BF-6C49-105D-D348EF41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2AA5-D3F6-DAFA-E665-DEFCE26A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reeform: Shape 3">
            <a:extLst>
              <a:ext uri="{FF2B5EF4-FFF2-40B4-BE49-F238E27FC236}">
                <a16:creationId xmlns:a16="http://schemas.microsoft.com/office/drawing/2014/main" id="{FA1FE77D-9B4D-B4FC-88E1-9ED84E982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4C3941-2FC1-3C96-F1CD-DAD18E8BF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926EEB0A-F27C-6546-05A8-C0556777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80570A-A447-B5FC-F358-DE1603621B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248" y="6054512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29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94A473-0E2F-855B-9BE9-646566F82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1F1861-7394-91D1-3FB3-1C63CAD6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FA9C6-3F37-9A7B-AE46-A7F94918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6E05E-CA4A-59B6-994A-26ED66D7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Straight Connector 96">
            <a:extLst>
              <a:ext uri="{FF2B5EF4-FFF2-40B4-BE49-F238E27FC236}">
                <a16:creationId xmlns:a16="http://schemas.microsoft.com/office/drawing/2014/main" id="{E6848015-40FC-D2CF-56EF-7B2B82A9A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96497" y="3046308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72BA788-1AE9-2B5A-C0B2-C16236F3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7417" y="3046308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D0B09B15-3563-712C-6E2E-C89B5AF82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96497" y="4940429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44CF4C88-92DD-301D-210A-6C1B202D7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7417" y="4940429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10504000" cy="140893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715CCF-7A7B-5AAC-D071-DE008B249E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96496" y="2489255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DA9011B5-6D01-3AF0-99E4-6A004B6CA0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6496" y="3128981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ABDEC3-4BEB-A518-046E-129B7D9E25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77416" y="2488552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4B40045-4DCE-76DA-58AD-223A1C0191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77416" y="3128981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33B2306-2357-FD4D-9A71-A8DD1010DE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496" y="4384085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04F7AE4-DD5E-CA7A-FB08-B802AEDD04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6496" y="5043769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9515354B-8178-69A7-B299-C539A6E3E8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77416" y="4383382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E2E62BAE-F951-3097-780E-D7E06FD341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77416" y="5043769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9B8E453-8C8A-F7A4-D77C-765B946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830229-14EC-08ED-D66A-130B504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66673F-B093-E7D5-C076-5AEF4118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94A473-0E2F-855B-9BE9-646566F82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1F1861-7394-91D1-3FB3-1C63CAD6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10504000" cy="140893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C0DFC7-33FF-AA73-3FFC-C978E3721F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00425" y="2429164"/>
            <a:ext cx="7947574" cy="3435927"/>
          </a:xfrm>
        </p:spPr>
        <p:txBody>
          <a:bodyPr lIns="0" tIns="0" rIns="0" bIns="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9B8E453-8C8A-F7A4-D77C-765B946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830229-14EC-08ED-D66A-130B504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66673F-B093-E7D5-C076-5AEF4118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FA9C6-3F37-9A7B-AE46-A7F94918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6E05E-CA4A-59B6-994A-26ED66D7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3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FCF6D2-D22A-3276-796E-755059E35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80B01-FB3F-7DD6-224D-B483747E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D003242D-37DC-762E-1EA1-8B102E521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3999" y="1486438"/>
            <a:ext cx="10504000" cy="437865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E62007A-8538-D139-3C5B-8FB01733924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95DC02-FAD1-051C-FC0A-4556D73CA22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29D71B-FE0E-CC62-38E3-7279774AA93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76AF1C-25E0-EBF0-0B1D-FA5F7D770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E189A-D955-6A7F-2779-ED5B5EB97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4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9C39C3C5-BCCF-9F66-0E64-6811D986BB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799" y="407712"/>
            <a:ext cx="11554400" cy="582798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B11C69CE-4771-4BFA-AD70-0E51ABA58D6D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622" y="914399"/>
            <a:ext cx="9900753" cy="1358269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B85B9BDD-2F0E-42F1-CE42-7711FBBB94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621" y="2636196"/>
            <a:ext cx="9900753" cy="322889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1AE7160-8A18-8762-67F8-C71E839B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2296B3-7CBF-6881-5581-81D52C0F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346D7C-F120-5968-2FC4-2F9B5BC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FEAE54C9-349B-EEFD-01BA-52EF837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44000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9433BDD-AE57-6F96-8693-7E2D491A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89482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69FA094-1A8C-FF3E-020B-BE5688AA4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2421861" y="4258339"/>
            <a:ext cx="177800" cy="5021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52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38FCA36-95FF-0CF9-4C71-A29C3BB46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352978" y="5094751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A648C6-FC37-4FD3-5FDC-5E5E3F26E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077" y="5094751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6CF2DE-B200-6DAF-AECE-B0AC0EBB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4284" y="5087717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99B1E-C976-1CCB-CC3E-9D2C5357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090208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02700D-8F0A-455D-21D1-F8BB7751D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622" y="914399"/>
            <a:ext cx="9900753" cy="1358269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6B768E5A-52FF-F75D-AA3B-1C8B6D1528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621" y="2756388"/>
            <a:ext cx="9900753" cy="135826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CD4A4BC-F473-7413-C2A5-D07EAE5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05824B8-6C3A-C914-421D-91C765D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9B860AA-5834-E732-09EE-0B4C2B02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46">
            <a:extLst>
              <a:ext uri="{FF2B5EF4-FFF2-40B4-BE49-F238E27FC236}">
                <a16:creationId xmlns:a16="http://schemas.microsoft.com/office/drawing/2014/main" id="{D50F56C8-02F6-1FF2-BC4F-491AE782A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2494027"/>
            <a:ext cx="6688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85A2FB0-A9D4-F67C-4217-C01C336F9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442AF1-E4D2-F10A-B32F-2E7452625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51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C261A18B-C79C-B070-5D41-0CBA01FD2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352" y="2258568"/>
            <a:ext cx="5839022" cy="35570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258B73AF-3955-4569-8B4F-B329360A9CBD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F1CCA-5801-CC5B-119A-E3E19DD4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352978" y="0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657D3-93D0-4FB1-972C-646B605C4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077" y="0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AA8180-1A53-234B-8CF6-65ADAA09E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4284" y="-7034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94D7B-5469-B664-C915-DE6AC38BB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4543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C5CADB-99AC-488A-7133-10E5DE76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03006B-749F-4FAF-D572-3B107413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7C7037-357A-DAC2-8D07-004BB280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E95E211B-A490-5F92-9B2C-FEF3E25CE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91847" y="831918"/>
            <a:ext cx="5754527" cy="273813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3C0C011-1233-FC56-AA5C-DF88FB24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CEB22DD-F16F-C3EB-5439-20C05A9D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9AAE25-EEAC-AF75-FC81-21BC617D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286C62-1802-4E61-4D00-A502D9576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43DA6-886C-DE80-B92C-E26740EAF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0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B9DAA1-B1FD-3717-3F96-795C852E7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5959E-D3BE-3B35-72E6-EE177425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00DD584D-65FC-A106-C28D-A6D3A6A06A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3209" y="877456"/>
            <a:ext cx="5803165" cy="4987636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C749CC8-6079-025A-0476-7D1E0223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B622798-A9D5-13A8-E6EB-283FF564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8BA8E0-712A-77CA-9713-4F206AB0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F44F8D-8952-05F9-99FA-D64FD2F50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60CB7-7D69-80F4-AE1F-366A7F0A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52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105965-4EE5-E185-7666-27A5E5F11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8540A-D298-C62B-CC21-BC7C6B5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A93AF98B-99CB-F2D7-B247-51CE41CD4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3907" y="831918"/>
            <a:ext cx="6542468" cy="5194162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0F4DE3C-88B6-381C-78FC-8F935A23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AFEEB4-7A81-9408-C4EF-D8AD90FF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48F71D-8479-0A54-8684-3F60D22D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16AA6-A60B-C6E1-2885-EB6E2B1F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0E10A-DF0B-1339-7826-107A95C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EBD2A05F-7D97-AC92-8751-B2038D22C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854239"/>
            <a:ext cx="7833895" cy="3592629"/>
          </a:xfrm>
        </p:spPr>
        <p:txBody>
          <a:bodyPr lIns="0" tIns="0" rIns="0"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17138"/>
            <a:ext cx="7376609" cy="1014984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3A9F20F-0C3A-1397-9D15-E8FAB191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D99E05-D2CE-BA6C-1B55-023B8157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7487FF-71BE-78AA-BA49-FBF87B6E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D4F49636-34EE-9DB1-7F2D-70300BC4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3">
            <a:extLst>
              <a:ext uri="{FF2B5EF4-FFF2-40B4-BE49-F238E27FC236}">
                <a16:creationId xmlns:a16="http://schemas.microsoft.com/office/drawing/2014/main" id="{5EC4A581-A833-A254-3039-BDBCA788B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FFED0BB-EF13-651B-6B3F-61EAF547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4CA4762-63F5-8110-8D25-0FE369BADE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225" y="5684986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7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C489336-0C23-2A47-DB03-CA00009C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A6D03D-AABD-4AB3-9E1E-4DF31BB85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3C13A46E-F797-1C4C-30CB-A1D1CF1DE3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7669" y="2149812"/>
            <a:ext cx="6241267" cy="38762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669" y="831919"/>
            <a:ext cx="6241267" cy="114300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007DB0D8-36F3-541C-5D5B-BE7F00E8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329D90C1-EB79-260E-06B5-66A03CAE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2A9EC63-48AA-37EC-23B0-6B17D323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D911F7-7994-03E9-8128-10F10F99F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32CED-CF03-686F-9EA0-80AD67E6E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31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DA9BE4-08A4-4088-DC5B-3F23F0E30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93313-9B95-1A0F-3166-8AA3A63D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47548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9B6ED53D-AC89-453B-A25B-CC64DA3F21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7880" y="2149812"/>
            <a:ext cx="6135624" cy="38762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79" y="831919"/>
            <a:ext cx="6135624" cy="114300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AA8B19BB-10BD-EE0C-B647-96D5DC23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194587B9-3271-1DBD-D567-666B86C3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14ABFF7-DC89-EED7-524C-B586DAD1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41CE73-4958-1726-C9B4-B1B239427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02D8C-E98F-7728-52D1-B44C8EB25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3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C20976-8E96-EA29-B265-5660CEC8E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13C9-9EF0-A484-2C49-5EE294C48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0000" y="825622"/>
            <a:ext cx="6858000" cy="93268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2F6F66EE-0D34-BF84-840D-5515C61DE4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0001" y="1974715"/>
            <a:ext cx="6838936" cy="405136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20C2E4E4-F31A-5808-A175-A469DDB1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82603C5-7507-EB69-733F-4C701FC0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D4AA14-0EE9-A172-CD3A-EBE8A6A7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D8354F-0577-6A30-7505-8930D0CF8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12CC8-70AC-3C75-6385-1A2C0FE27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3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7DC58E5-8B31-563D-65CE-5CB78BAB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C30D6-2036-A49D-2D87-79BB698C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25622"/>
            <a:ext cx="6858000" cy="93268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70DCF516-124A-7A64-68B6-4E53B51558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1964987"/>
            <a:ext cx="6858000" cy="4061093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F9DDC1-0F34-0AE1-3EEE-1E60892D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BEBE2F7-AEE1-67CD-3C02-A67FE886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7317C0-3EE4-FD5D-3CC9-DB7DEBCF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8B416C-0540-7EBC-ACDF-ABEFD1F3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909623-94DE-B2B1-C6C6-D617C3FA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2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613" y="1130300"/>
            <a:ext cx="4361688" cy="209543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1130300"/>
            <a:ext cx="5767509" cy="4895779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B165A762-BACD-319C-9EF5-5CF71AF9C8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5613" y="3429000"/>
            <a:ext cx="4343323" cy="25970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C13B293D-5FAC-ED41-C577-E331EA7B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661C5A1-EFBE-D83F-E3FA-9D4FE51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0C21C12-B33B-D1AA-BF34-E06F987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52F0003B-49B7-E647-B856-A28C13E8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8B2F7E7F-68C6-DB69-BEB3-80DF0547A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22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80E457-D284-8068-957F-D85B00F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48C225-FAD4-92C8-17A3-928B4B089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5C4894AA-FFFC-1F6C-8D9F-E941F8EBE6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60901"/>
            <a:ext cx="4361689" cy="346517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67B0CE1-4683-787E-7E78-385D3963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FC3404C-1D8E-1568-8A3A-54E59FB1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EB56144-4670-1B58-E7A7-D1422FD2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5FCF90-9957-3ECF-3797-C2D9FEE25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1DC3D-3F35-8AEA-04FB-01F83E254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43B539-8924-C0B8-CCA7-34D998DFB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4CABF7-7146-2440-C062-A7A27E048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D6E1E71-0B89-05C8-E774-C2A7B85E94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25064" y="1926077"/>
            <a:ext cx="4503872" cy="4100003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74D5977-75E4-C67F-7EED-E31BDE0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627033D7-64E7-A801-F814-EFB76960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84A8F00-1CC3-8925-1509-3B5E9754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7AEE2D-FC46-D9E4-9B50-387B4FD56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62481-A06C-5002-BF7F-77030C50D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04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3C539E-0623-5929-BCEC-D7860319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7B982-FFFC-A392-9770-4B6E1013F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454081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12B2705C-C73D-683F-26BE-4A73BC9A33C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491" y="2461098"/>
            <a:ext cx="4571999" cy="356498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16AE17EA-5DE5-8855-1E1E-385F234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2416C41-9ADB-1026-364B-9B1691E4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88799B5-E673-DEC7-3C2D-136D842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82FBAA-97D8-63A0-17D5-F9253ABE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DA902-FEB6-39F4-636D-7825E8E2A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43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DE35DD-8058-B253-9AE4-5343BE2B4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09DCB7-1228-2DB6-BF64-0785F0FD4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51116429-AB70-C20D-68E5-16E7545315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3" y="2590800"/>
            <a:ext cx="3401568" cy="3435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76FF1D7-D2E1-9D6F-EDE2-9D9DFF35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41FB96-972B-0FA7-7C7C-A0ABD216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C8983F-239A-B6B7-795A-CCEFADE1E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957D-AAB0-DEFF-9EB9-87C63054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7F51-9761-F2F7-DF84-18F30B6C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4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E35E2C-3084-0772-27D8-C1C214C8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C75CE7-717C-9244-6F64-72711A69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39F3FF2B-377F-34A8-9E2C-A1EC9335BC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90800"/>
            <a:ext cx="3401568" cy="3435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5DD21-FB61-1472-2D64-DF184459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EC03000C-C6AF-7EB5-E3EE-2482324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04AC67-A154-C296-CA4A-49DCD172C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E96F2D-3C3D-A945-47E2-8DFBDDA59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6089DF-6C45-7412-2734-8B136774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13">
            <a:extLst>
              <a:ext uri="{FF2B5EF4-FFF2-40B4-BE49-F238E27FC236}">
                <a16:creationId xmlns:a16="http://schemas.microsoft.com/office/drawing/2014/main" id="{9A6F5649-82E9-4EB0-F4A3-CEB7F5198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478884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3732C8E-A89F-3C9F-4630-F690E7E98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631" y="3949841"/>
            <a:ext cx="1805555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24" y="1318302"/>
            <a:ext cx="8592152" cy="2621154"/>
          </a:xfrm>
        </p:spPr>
        <p:txBody>
          <a:bodyPr lIns="0" tIns="0" rIns="0"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01923" y="4039647"/>
            <a:ext cx="7588155" cy="14140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9A64E4D-5F8D-89DE-6750-9DB3E892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AF7A5D5-9D2E-55B0-B6EC-4B52019A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C486168-ACCE-2B30-5AA9-299E5A43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7" name="Freeform: Shape 3">
            <a:extLst>
              <a:ext uri="{FF2B5EF4-FFF2-40B4-BE49-F238E27FC236}">
                <a16:creationId xmlns:a16="http://schemas.microsoft.com/office/drawing/2014/main" id="{E4CDDEFC-E3FC-1135-8E92-3A076889E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B53BEE4-B0F1-21AC-C432-CD02ED977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9924" y="5630779"/>
            <a:ext cx="1969280" cy="1234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F6DD921-0CB1-DD3B-05FF-590B8632B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3082" y="5504202"/>
            <a:ext cx="2465836" cy="314757"/>
          </a:xfr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5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C22D34A-FBBF-9CE0-34C0-3280F9BBA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F763C5-31DF-45A8-C0B5-6A919573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BF4B9AE9-B78A-6D7F-20C0-F283C1653F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3453" y="3048000"/>
            <a:ext cx="3274547" cy="29780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E2451-9812-34C5-3C33-856233B6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7BEE80C-92D1-4F33-B7E5-AE68C008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F4499B-9AF3-3A1A-12B9-F6C1E6E90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5BF30-A776-10EB-762C-FBB4D91F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CF56CB-74FD-C1FE-4BAA-59AD65AF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4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B2CDF48D-CCCD-B99E-F3E4-CBE0FAF00AA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28640" y="4509558"/>
            <a:ext cx="5719361" cy="151652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ADC8C146-0A20-4029-98D5-9A42EEDF8B24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BF16D-597E-71C6-2E3F-617E81AC1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FFD748-48BA-022F-3C3B-8ECFF6991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1A5897-3B1D-D50B-2427-DE31939A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12E9A-BE86-243D-20DB-F00178EEA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948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0E7AD882-6D78-F3F8-8E45-92D9E2011F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23360" y="3785800"/>
            <a:ext cx="7324641" cy="2240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87C12A2F-57DF-45DA-A7E9-678FD33267B9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10FEAA-9CDF-DFFD-DBD8-08095A03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1CFA0B-85DB-50C1-2DCE-43E1EDBBD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C54F2B-C639-D1C8-E104-CE340FCBE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D35091-8023-DE48-73F1-9D869CF9C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96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FB787F-F856-83D9-31F8-50BF0D4FA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02657CF-AF2D-4A8E-63B2-8CCAB197A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9E7E7-B740-A6CE-1420-F217E7F4A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9654F-122C-B489-BF0E-A6BAA5D16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A11349E4-C41F-EF8C-5B32-8D12705832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3520" y="831918"/>
            <a:ext cx="7314480" cy="224027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D6D9177A-278B-20CD-FE5E-6F6619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941CF86-87E6-8948-A328-3A114B7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918809-FD32-F4A8-916A-8C76FA0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9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F73A54CA-FA08-6D99-1B77-AB0DB1F1F7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44080" y="2081048"/>
            <a:ext cx="4133883" cy="394503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766791B-F730-470C-BD5E-FFF8D449589F}" type="datetime1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2BD5C2-C97A-C70B-4A03-5569FBDD1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1B1B7C-F3EB-F411-B2F9-1447EABB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B7F775-C47A-0C90-3F41-F05671F1F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1DFAFE-D783-B15F-D030-6FAC8A72D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84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95BEAC7-7B0C-C67F-01EC-0D5C31CD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98174-5A2A-0232-7084-BDB432D18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4715548A-198D-A2A2-D9C7-3779F8215A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20080" y="831918"/>
            <a:ext cx="5627921" cy="519416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06C25B-BA04-6374-65A0-76BDFB99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1172CCB-6D6C-0A38-3222-0CAD79CB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DE88A6-D60B-5097-2962-CB861AC16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0A4DDF-9BA3-BD54-C7E8-4ED5D6B42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54A775-89E7-5952-D197-FE7A9446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5CD5E4D-B21F-98DF-71BB-3A8188C85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01567-22D1-D593-7AB7-C9C8909D5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5509B30-B5BA-035C-9545-B2FADE9F1D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0" y="873725"/>
            <a:ext cx="6623601" cy="515235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B6D1E27-668D-3A81-ECA7-E859B09D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839268F-45AE-773B-CA70-8DA32DFF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008C-348E-CAC8-F695-08D4D59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92DB71-11A1-8B7E-EAA4-FDA88B6D5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5589EF-8DD8-AEE5-B805-F35A554E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3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30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E5AD3D17-73C9-402C-91E7-BA73E6829C50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DAD85-F38A-F8E4-0FB2-B9C16147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16411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E6DC-1581-347B-6E68-84FDD567E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6829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96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30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C77A7CDD-9512-40CC-9351-FC0DE186CFBD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2E5CEB-4489-D4CC-65B7-9A1B72D09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78B4C5-7BDE-ECA1-1582-30036FE3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09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30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D81316D-7AD5-22E6-6806-2F3D201F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12DB3EA1-DD0C-4B8D-8364-52024B4530F1}" type="datetime1">
              <a:rPr lang="en-US" smtClean="0"/>
              <a:t>6/22/2025</a:t>
            </a:fld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E312D-C246-214A-8F58-D9F6BAB6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DB604A8-7D54-9DD8-8A5E-316C302E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7A0F15-0EC8-3130-B9B5-66D399625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7BB827-F847-836C-072E-C2C3984CE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0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8E620CC0-DC30-91C7-8486-4145213E0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615" y="3538558"/>
            <a:ext cx="11418925" cy="151499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7" name="Subtitle 8">
            <a:extLst>
              <a:ext uri="{FF2B5EF4-FFF2-40B4-BE49-F238E27FC236}">
                <a16:creationId xmlns:a16="http://schemas.microsoft.com/office/drawing/2014/main" id="{DD16B2CF-CBE4-0CAA-4D1A-87BA8323347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65616" y="5136147"/>
            <a:ext cx="11418926" cy="9931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/>
              <a:t>Click to edit Master subtitle style</a:t>
            </a:r>
          </a:p>
        </p:txBody>
      </p:sp>
      <p:sp>
        <p:nvSpPr>
          <p:cNvPr id="9" name="Picture Placeholder 20" descr="A hand holding a pen is writing on an open blank notebook.">
            <a:extLst>
              <a:ext uri="{FF2B5EF4-FFF2-40B4-BE49-F238E27FC236}">
                <a16:creationId xmlns:a16="http://schemas.microsoft.com/office/drawing/2014/main" id="{DEC0C38B-6B43-AD26-4095-760B8B70DC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" y="1912129"/>
            <a:ext cx="1925575" cy="1530062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Picture Placeholder 24" descr="A modern, multi-story glass office building with a clear blue sky in the background.">
            <a:extLst>
              <a:ext uri="{FF2B5EF4-FFF2-40B4-BE49-F238E27FC236}">
                <a16:creationId xmlns:a16="http://schemas.microsoft.com/office/drawing/2014/main" id="{1BB82094-7EB6-EC6F-84DC-9D44135FA4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44486" y="-4"/>
            <a:ext cx="2247514" cy="1925578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268BB-B547-A20C-3B9E-187F14FE0C1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EC6F98-8B99-D984-46BE-AB3745B39C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C6EC5DF-3303-F1EE-3D99-530E70BC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AAFE7D64-F404-CB16-B1A6-2632D9817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716025" y="1925895"/>
            <a:ext cx="1496841" cy="1543709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00AEDDFB-A768-7BB7-5203-76DF807E1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925576" cy="19255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22C943-07E1-D41A-22B9-A7C40FF5C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5574" y="0"/>
            <a:ext cx="2041601" cy="189392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AD1606-3704-1AD8-6FD1-CC0ED99642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1053" y="3127434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28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1CA164D-7C6B-06BE-16C2-75C3BBB0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564D697-3A15-958B-0687-86B35554E5C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BE9796F-7CAB-A7AD-BB1B-EF86F28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B9F2B7A-26D1-C74D-5C9C-6D7D978F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8025FD8-B45A-B3C3-084D-724FB4DF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B71AB10C-8E59-AE2D-86E6-6D9A67FE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95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BBD9B3D-FB5A-6D3F-EF35-F7B4FBF0E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4CA7AA3-D510-AE6D-77CB-24E1A93D218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16EFAA2-E99D-F827-DFFE-D71EBB1C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80EBC9-29E7-4715-E05F-F2D325C9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5C54C63-BED0-0452-B6A1-95AD18F2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FE1ABDF3-0063-4A1D-10BB-DA224E36D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52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812D861-AAF6-629C-C60E-0B5C35159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C92FC1E-596F-194E-3F60-0A378404860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12B60F2-F319-70A6-2EBE-ED2F93E6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8C9B71-D747-9AA5-01A4-6AEFAECC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64EEDC-4B25-0FE5-4420-D6FB69DD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3B5B8FFC-1EB4-655C-F3FA-BF2976D1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82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9FF5536-3C53-3CA1-4017-2BED4FDC7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5D4C4-9EA2-CAEC-F708-C848BBE20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52319-ED8D-9D07-4FEA-E6109633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0B9B11-0EB4-232B-6E49-55998E9B4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97EF-1B79-4BC4-8D86-085A16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366B58F-A813-A563-E14F-6008832E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1857CB-6DBB-09F8-F69F-B30D94B6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95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71E2D2-F4D4-4D2D-E293-39C0966AB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74C01C-C082-4D6C-8432-D7AC79BB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A746ACEE-4843-63D2-082A-91EBA0C6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754E216-025A-D125-2442-AB40AB4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D6C5C0B-4D2F-09C8-E6DB-1C790F4F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AD6E7-539D-18AB-31B8-4BBCBC594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C988C6-6A58-97A9-A978-3E644B327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7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96DB63-381C-8C7D-BB65-08268820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CE5E81E-1879-046D-890F-67265A4F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EC2FBA-56C5-75AA-CB73-6FEF3DAE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DCD230-2FA8-A6FB-624C-AE600C46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280E6F-66E0-FF74-CDC9-9E8D2921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80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D6CD142-9810-6E9E-811F-FBF95DAB1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10E30-A3EF-7BFE-43CC-85D8B7FDC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0A18B9-CFE5-6D5D-5C30-04F0B337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3869561-2D2D-9996-FFE8-388DC6E9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8998549-C638-4A98-30C9-24AEA641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99891-11D4-E429-CDE9-3DF80CE20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733A1D-510F-48B2-3D98-68215649F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093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6BD940F-D20B-0BF8-988B-5F547E826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561AA-EE8E-A34D-D1B7-BCB6A39A7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593D132-537B-9DD5-6B41-6F24C843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E6E8398-5863-5CDD-8A1A-FAF35E8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87B6F-DAFE-6F4E-C600-61C125681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069CF5-8226-D57D-93F5-CB79F8943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75FBC0-CDAF-8728-57DD-F90BC45B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04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DD22BDB-6215-B88F-E45B-801DAF538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3B8FB568-40CA-4614-DF0C-2C6D33DBF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9509B16-033B-8F64-FFC4-DDE5E8D48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002548-DE85-310F-C8D5-5305547E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2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6">
            <a:extLst>
              <a:ext uri="{FF2B5EF4-FFF2-40B4-BE49-F238E27FC236}">
                <a16:creationId xmlns:a16="http://schemas.microsoft.com/office/drawing/2014/main" id="{3CA77268-47A6-DBA8-B49A-089CF0ABA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482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57AE0FC-167D-DCD4-7E90-08F6C5CF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6CB3C578-3B25-DE12-0521-367F4E721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E81BD741-F30D-3EC0-3E21-FE8EDC56F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8CB1F1-43DC-84A2-DB38-42CED8A6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13D9D504-F065-099D-DFC5-03AAFA58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6DFB1812-ACA6-4DC3-03F0-C2E6122DF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03BC5B12-08AC-2BFA-4EDD-13EA2E298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A93A9BBB-A674-5564-A878-E3CA286C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44296-638D-5B08-2F89-F8907F3138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EBA686-575C-E191-F98A-C0EBBA4F5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7DF147-0973-9BC0-59E9-EA9637F0FED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C0FA2C4-2DCC-57D2-A4A8-C0E7A91A23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6F9B4D9-EE44-B302-2788-6E680765993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63067" y="2691208"/>
            <a:ext cx="6196604" cy="3331705"/>
          </a:xfrm>
          <a:custGeom>
            <a:avLst/>
            <a:gdLst>
              <a:gd name="connsiteX0" fmla="*/ 0 w 6196604"/>
              <a:gd name="connsiteY0" fmla="*/ 0 h 3331705"/>
              <a:gd name="connsiteX1" fmla="*/ 6196604 w 6196604"/>
              <a:gd name="connsiteY1" fmla="*/ 0 h 3331705"/>
              <a:gd name="connsiteX2" fmla="*/ 6196604 w 6196604"/>
              <a:gd name="connsiteY2" fmla="*/ 3331705 h 3331705"/>
              <a:gd name="connsiteX3" fmla="*/ 0 w 6196604"/>
              <a:gd name="connsiteY3" fmla="*/ 3331705 h 333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6604" h="3331705">
                <a:moveTo>
                  <a:pt x="0" y="0"/>
                </a:moveTo>
                <a:lnTo>
                  <a:pt x="6196604" y="0"/>
                </a:lnTo>
                <a:lnTo>
                  <a:pt x="6196604" y="3331705"/>
                </a:lnTo>
                <a:lnTo>
                  <a:pt x="0" y="33317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">
            <a:extLst>
              <a:ext uri="{FF2B5EF4-FFF2-40B4-BE49-F238E27FC236}">
                <a16:creationId xmlns:a16="http://schemas.microsoft.com/office/drawing/2014/main" id="{35B62877-1ECE-C895-2628-D7024147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2" y="4575872"/>
            <a:ext cx="2281484" cy="2282128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2BE707F-C731-EA4B-19D9-D329BD4A154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601743" y="1379047"/>
            <a:ext cx="8913982" cy="2508792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630C0ABC-2179-00DC-A363-2C8C306494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01743" y="4136267"/>
            <a:ext cx="8913982" cy="4396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/>
              <a:t>Click to edit Master subtitle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1D21C21-739A-A82A-8977-42F691559C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1743" y="5635721"/>
            <a:ext cx="2005584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  <p:sp>
        <p:nvSpPr>
          <p:cNvPr id="2" name="Picture Placeholder 20">
            <a:extLst>
              <a:ext uri="{FF2B5EF4-FFF2-40B4-BE49-F238E27FC236}">
                <a16:creationId xmlns:a16="http://schemas.microsoft.com/office/drawing/2014/main" id="{E7DFF57B-01B8-7AE5-59D6-1EA01068C2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81486"/>
            <a:ext cx="2281484" cy="2294867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60987CD7-1E61-07D2-B179-5524B68E1E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9528326" y="4575873"/>
            <a:ext cx="2663674" cy="228212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3EDE68-DC03-72CA-8812-032BBE8CDA3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2B5A2C-FD03-F122-C8E4-B6CB4EC4861B}"/>
              </a:ext>
            </a:extLst>
          </p:cNvPr>
          <p:cNvSpPr>
            <a:spLocks noGrp="1"/>
          </p:cNvSpPr>
          <p:nvPr userDrawn="1">
            <p:ph type="ftr" sz="quarter" idx="19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46414389-5BC5-00A3-92BE-5E87E7C9E3BF}"/>
              </a:ext>
            </a:extLst>
          </p:cNvPr>
          <p:cNvSpPr>
            <a:spLocks noGrp="1"/>
          </p:cNvSpPr>
          <p:nvPr userDrawn="1">
            <p:ph type="dt" sz="half" idx="2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B492ADB2-587E-B1A9-AEBC-1F6E07F2E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3">
            <a:extLst>
              <a:ext uri="{FF2B5EF4-FFF2-40B4-BE49-F238E27FC236}">
                <a16:creationId xmlns:a16="http://schemas.microsoft.com/office/drawing/2014/main" id="{92E441E4-4327-1C3A-4D55-41FD3ECB9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2281484" y="0"/>
            <a:ext cx="2281484" cy="2294867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039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DD22BDB-6215-B88F-E45B-801DAF538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3B8FB568-40CA-4614-DF0C-2C6D33DBF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9509B16-033B-8F64-FFC4-DDE5E8D48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002548-DE85-310F-C8D5-5305547E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3">
            <a:extLst>
              <a:ext uri="{FF2B5EF4-FFF2-40B4-BE49-F238E27FC236}">
                <a16:creationId xmlns:a16="http://schemas.microsoft.com/office/drawing/2014/main" id="{F86D542F-38EC-61DB-7AD9-6453D6F0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D17BECAB-B66B-0943-7AF6-21611173D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6161399-D3CD-2B6A-7B5A-A173236E9A9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0822DB5-2A32-BB84-BE71-30DA82316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4" name="Straight Connector 3">
            <a:extLst>
              <a:ext uri="{FF2B5EF4-FFF2-40B4-BE49-F238E27FC236}">
                <a16:creationId xmlns:a16="http://schemas.microsoft.com/office/drawing/2014/main" id="{456CED7D-93B5-34BD-84D6-825AD84C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:a16="http://schemas.microsoft.com/office/drawing/2014/main" id="{12B87474-83B0-2583-6BEB-DBB264CC1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55BFE79B-8E6A-D9C7-8A98-4A21A96FDC4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F5A556EA-CC4F-1770-022A-C73BB2B983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52" name="Straight Connector 3">
            <a:extLst>
              <a:ext uri="{FF2B5EF4-FFF2-40B4-BE49-F238E27FC236}">
                <a16:creationId xmlns:a16="http://schemas.microsoft.com/office/drawing/2014/main" id="{664CF928-1384-68A8-D1B4-8DEB8E0F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">
            <a:extLst>
              <a:ext uri="{FF2B5EF4-FFF2-40B4-BE49-F238E27FC236}">
                <a16:creationId xmlns:a16="http://schemas.microsoft.com/office/drawing/2014/main" id="{82427830-33ED-2D71-F1A1-A803CC6A3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01FC06B-A087-E474-D4A7-336F08F727D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E6AD28EF-5FD9-495F-E6E5-08E2C0E0B5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8" name="Straight Connector 3">
            <a:extLst>
              <a:ext uri="{FF2B5EF4-FFF2-40B4-BE49-F238E27FC236}">
                <a16:creationId xmlns:a16="http://schemas.microsoft.com/office/drawing/2014/main" id="{94AEDC53-C272-2AB2-5E5D-F72DAB0DD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">
            <a:extLst>
              <a:ext uri="{FF2B5EF4-FFF2-40B4-BE49-F238E27FC236}">
                <a16:creationId xmlns:a16="http://schemas.microsoft.com/office/drawing/2014/main" id="{055C88A9-A0AC-5C27-5E5E-84D680EBD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35D000D-A853-BF2A-796C-5BB4089FE15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774CFC3-0318-B4D5-3562-72284B097D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41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6">
            <a:extLst>
              <a:ext uri="{FF2B5EF4-FFF2-40B4-BE49-F238E27FC236}">
                <a16:creationId xmlns:a16="http://schemas.microsoft.com/office/drawing/2014/main" id="{3CA77268-47A6-DBA8-B49A-089CF0ABA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482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57AE0FC-167D-DCD4-7E90-08F6C5CF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6CB3C578-3B25-DE12-0521-367F4E721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E81BD741-F30D-3EC0-3E21-FE8EDC56F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8CB1F1-43DC-84A2-DB38-42CED8A6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235B6E-0BC4-E35C-A63D-8431B00F064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07422" y="2714114"/>
            <a:ext cx="3286779" cy="3144803"/>
          </a:xfrm>
          <a:custGeom>
            <a:avLst/>
            <a:gdLst>
              <a:gd name="connsiteX0" fmla="*/ 0 w 3286779"/>
              <a:gd name="connsiteY0" fmla="*/ 0 h 3144803"/>
              <a:gd name="connsiteX1" fmla="*/ 3286779 w 3286779"/>
              <a:gd name="connsiteY1" fmla="*/ 0 h 3144803"/>
              <a:gd name="connsiteX2" fmla="*/ 3286779 w 3286779"/>
              <a:gd name="connsiteY2" fmla="*/ 3144803 h 3144803"/>
              <a:gd name="connsiteX3" fmla="*/ 0 w 3286779"/>
              <a:gd name="connsiteY3" fmla="*/ 3144803 h 314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779" h="3144803">
                <a:moveTo>
                  <a:pt x="0" y="0"/>
                </a:moveTo>
                <a:lnTo>
                  <a:pt x="3286779" y="0"/>
                </a:lnTo>
                <a:lnTo>
                  <a:pt x="3286779" y="3144803"/>
                </a:lnTo>
                <a:lnTo>
                  <a:pt x="0" y="31448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19" name="Straight Connector 3">
            <a:extLst>
              <a:ext uri="{FF2B5EF4-FFF2-40B4-BE49-F238E27FC236}">
                <a16:creationId xmlns:a16="http://schemas.microsoft.com/office/drawing/2014/main" id="{917DECF4-2610-D056-1F1B-0A01B2308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2C28AB49-3DB1-E52D-1AB4-B1709BC0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0FAA266-7A2C-303C-37A9-D9096061EB6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0CEB8D7-8819-9032-A32B-1E36953A03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A273CF89-AB4A-0304-626F-BFDCFC1E2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">
            <a:extLst>
              <a:ext uri="{FF2B5EF4-FFF2-40B4-BE49-F238E27FC236}">
                <a16:creationId xmlns:a16="http://schemas.microsoft.com/office/drawing/2014/main" id="{5A619983-7048-CFFA-2B3F-E567DA8E3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DD2985-D841-921A-2CA5-FA93C316ACB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1B32814-1E10-4360-C81E-F89CCF8570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4" name="Straight Connector 3">
            <a:extLst>
              <a:ext uri="{FF2B5EF4-FFF2-40B4-BE49-F238E27FC236}">
                <a16:creationId xmlns:a16="http://schemas.microsoft.com/office/drawing/2014/main" id="{E3DDDE90-D898-8159-4120-69CD5B671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:a16="http://schemas.microsoft.com/office/drawing/2014/main" id="{911865EF-2FFC-ABE3-A83C-6F770125D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566BA2-1186-85A4-6ED7-A0446CC421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80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D8DCD-6AEF-BCCC-41E1-218BC4F8CB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80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8" name="Straight Connector 3">
            <a:extLst>
              <a:ext uri="{FF2B5EF4-FFF2-40B4-BE49-F238E27FC236}">
                <a16:creationId xmlns:a16="http://schemas.microsoft.com/office/drawing/2014/main" id="{6EF6E5FB-696E-E4DA-376C-C6E586226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">
            <a:extLst>
              <a:ext uri="{FF2B5EF4-FFF2-40B4-BE49-F238E27FC236}">
                <a16:creationId xmlns:a16="http://schemas.microsoft.com/office/drawing/2014/main" id="{45179F2C-623F-1831-DD39-ED9E7ED59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0830792-F096-74D1-6CB2-FE2D1864B418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5480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29642387-6B33-1DBB-00B8-EDF68B532C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480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27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">
            <a:extLst>
              <a:ext uri="{FF2B5EF4-FFF2-40B4-BE49-F238E27FC236}">
                <a16:creationId xmlns:a16="http://schemas.microsoft.com/office/drawing/2014/main" id="{311682DF-43EC-0F07-A7C5-BBE34873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B119537C-2409-953B-BDE2-AB2521C1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17238" y="4569982"/>
            <a:ext cx="2281484" cy="229454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C9829E9-8D63-ED15-7AEF-A81415DAB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-6007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DEC63B33-D13D-FB4A-B537-E8E2BF41C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1675F45C-B671-B1FE-B78E-D2B5C3F5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5B0A7F60-BB82-1523-6016-4DF3F9BC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">
            <a:extLst>
              <a:ext uri="{FF2B5EF4-FFF2-40B4-BE49-F238E27FC236}">
                <a16:creationId xmlns:a16="http://schemas.microsoft.com/office/drawing/2014/main" id="{5A38B25D-1A75-AA11-EC1B-2E9B3683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642B5E4-0B50-2725-EDDE-D1EE88D5660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80C401A-242B-5E39-BC68-857C9037DF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18953D7A-BF5D-1E06-0B40-6C6C99CA6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B5C700DF-62E4-E111-6F97-6A25629A2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33C667-C70E-68FC-D4E2-53C774281FE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966CDD4-764A-2B92-8BDB-D68F8B398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19" name="Straight Connector 3">
            <a:extLst>
              <a:ext uri="{FF2B5EF4-FFF2-40B4-BE49-F238E27FC236}">
                <a16:creationId xmlns:a16="http://schemas.microsoft.com/office/drawing/2014/main" id="{71FAFBF0-0542-A120-2960-1DA55B515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B9F19829-BFF7-0CE8-D758-D75C4AF3B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9BEA94E-612C-BF3C-77F0-88A31565B16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80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B4BED3-847C-3754-D9D8-AD3FC960BC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80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0E7ABFBF-7319-2463-5753-0C61371AF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">
            <a:extLst>
              <a:ext uri="{FF2B5EF4-FFF2-40B4-BE49-F238E27FC236}">
                <a16:creationId xmlns:a16="http://schemas.microsoft.com/office/drawing/2014/main" id="{D7158F56-5CD8-DF28-9ADF-24526A865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6AE9EDE-852E-94EA-FA9B-12CF69E796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DCB3C5B-24BB-7C80-0DA9-35FFCEEF0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4E3A12E4-9002-7558-ED02-4F510DA9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134F7B0C-B157-5B9C-AB6F-3C0383644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1B4FC6E-B4F0-50B5-5D3C-EAD01FD41E3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E12CB3F-C82F-19E0-434B-60E17BD2D7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55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87CFF128-BAC7-4E0D-8F77-28A571D93B6F}" type="datetime1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00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607E11C-4CFD-0917-7CE5-5FD047FF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39689-5195-17C0-4FE6-F7675B1A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213A67-B154-5478-844F-57C8F6A8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BCD9679-8789-3C46-2C01-1A70F83B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71F9D7-53CC-2688-5FE1-813728EC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DAAFA8-C82C-ACA2-4E69-EB7E3BD0D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204AA-E1F0-B3EE-A344-C3874ECEA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46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0068B2F-8642-20C6-2DC8-D05334DB3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8106B-58A5-8614-7D42-8ACA85436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7CA2E7D-147E-2BB9-7A9B-568E3676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D5EF1-8756-9CD5-58BC-20BC3146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9B8D7D-2466-9642-26D7-DFF380C45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20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157987AA-E4E6-4FC1-BAD8-09A952212C58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6288D7-F050-E1E7-DC78-67369A114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3346" y="831920"/>
            <a:ext cx="831082" cy="831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94A36-B784-7244-4CF7-3B5208E8D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02264" y="831920"/>
            <a:ext cx="831082" cy="831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1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3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278D60-FC64-3BFB-1E09-A1791F91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592226" y="4576512"/>
            <a:ext cx="2281488" cy="228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CDBB60-E0E0-833E-F84B-9BEC60B7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3CCC54A-AE1A-0789-DF90-5E087B85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507772A-AF63-4BA6-5E0F-6C909D0E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F7F53-1667-65E2-E3E8-2BDFBB430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592226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6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E718A0D-D1A5-F3AB-2E4B-7E5B6D16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4545F-B4D6-7EA6-DF60-737E0CDF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126" y="430370"/>
            <a:ext cx="4323773" cy="3990831"/>
          </a:xfrm>
        </p:spPr>
        <p:txBody>
          <a:bodyPr anchor="ctr">
            <a:no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 descr="A man in a suit is looking at a smartphone.">
            <a:extLst>
              <a:ext uri="{FF2B5EF4-FFF2-40B4-BE49-F238E27FC236}">
                <a16:creationId xmlns:a16="http://schemas.microsoft.com/office/drawing/2014/main" id="{045934CC-3871-932C-71A1-C590767CEC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858625" cy="6858000"/>
          </a:xfrm>
          <a:custGeom>
            <a:avLst/>
            <a:gdLst>
              <a:gd name="connsiteX0" fmla="*/ 0 w 9858625"/>
              <a:gd name="connsiteY0" fmla="*/ 0 h 6858000"/>
              <a:gd name="connsiteX1" fmla="*/ 2961362 w 9858625"/>
              <a:gd name="connsiteY1" fmla="*/ 0 h 6858000"/>
              <a:gd name="connsiteX2" fmla="*/ 8737073 w 9858625"/>
              <a:gd name="connsiteY2" fmla="*/ 5742833 h 6858000"/>
              <a:gd name="connsiteX3" fmla="*/ 7615524 w 9858625"/>
              <a:gd name="connsiteY3" fmla="*/ 6857997 h 6858000"/>
              <a:gd name="connsiteX4" fmla="*/ 9858622 w 9858625"/>
              <a:gd name="connsiteY4" fmla="*/ 6857997 h 6858000"/>
              <a:gd name="connsiteX5" fmla="*/ 9858625 w 9858625"/>
              <a:gd name="connsiteY5" fmla="*/ 6858000 h 6858000"/>
              <a:gd name="connsiteX6" fmla="*/ 0 w 98586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8625" h="6858000">
                <a:moveTo>
                  <a:pt x="0" y="0"/>
                </a:moveTo>
                <a:lnTo>
                  <a:pt x="2961362" y="0"/>
                </a:lnTo>
                <a:lnTo>
                  <a:pt x="8737073" y="5742833"/>
                </a:lnTo>
                <a:lnTo>
                  <a:pt x="7615524" y="6857997"/>
                </a:lnTo>
                <a:lnTo>
                  <a:pt x="9858622" y="6857997"/>
                </a:lnTo>
                <a:lnTo>
                  <a:pt x="985862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02E5-2DFC-DF77-C335-F8BB163D1B0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6/22/2025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F7829B-847B-82B9-DC04-43F2A9DA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C44EE9F-3C07-B885-75F7-2EF19AE6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8B7B7E86-F28E-485C-35D7-E051E0B8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17238" y="4569982"/>
            <a:ext cx="2281484" cy="229454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6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3">
            <a:extLst>
              <a:ext uri="{FF2B5EF4-FFF2-40B4-BE49-F238E27FC236}">
                <a16:creationId xmlns:a16="http://schemas.microsoft.com/office/drawing/2014/main" id="{57C928DF-3B7B-6F49-CF7D-FDEF5C3A9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10516" y="4588452"/>
            <a:ext cx="2281484" cy="2269548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E48CD5-347B-4324-FD33-02D324DDB5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67305" y="1379047"/>
            <a:ext cx="8913982" cy="2508792"/>
          </a:xfr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5153DC17-0242-8E4C-6962-ED318C76B7A4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7305" y="4136267"/>
            <a:ext cx="8913982" cy="439606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x-none"/>
              <a:t>Click to edit Master subtitle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DED0A95-69FB-B981-619F-C8F0BD1FF7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75703" y="5712286"/>
            <a:ext cx="2005584" cy="314757"/>
          </a:xfrm>
        </p:spPr>
        <p:txBody>
          <a:bodyPr>
            <a:normAutofit/>
          </a:bodyPr>
          <a:lstStyle>
            <a:lvl1pPr algn="r"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  <p:sp>
        <p:nvSpPr>
          <p:cNvPr id="15" name="Picture Placeholder 24" descr="A modern, multi-story glass office building with a clear blue sky in the background.">
            <a:extLst>
              <a:ext uri="{FF2B5EF4-FFF2-40B4-BE49-F238E27FC236}">
                <a16:creationId xmlns:a16="http://schemas.microsoft.com/office/drawing/2014/main" id="{CEF89FC2-74BC-6AFF-62E2-5E5247C945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575873"/>
            <a:ext cx="2663674" cy="228212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" name="Picture Placeholder 20" descr="A hand holding a pen is writing on an open blank notebook.">
            <a:extLst>
              <a:ext uri="{FF2B5EF4-FFF2-40B4-BE49-F238E27FC236}">
                <a16:creationId xmlns:a16="http://schemas.microsoft.com/office/drawing/2014/main" id="{DF4643A0-B24C-4527-7AF0-464401E07B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10516" y="2294226"/>
            <a:ext cx="2281484" cy="2282127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B675A4-D9B6-583C-33B5-791287E060B8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062E25-7E66-344C-A3E5-A5CE410A745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0A8CDE8-23F5-5E35-E043-E2792B37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13F359CB-6E7F-AB72-12C6-FE1FA423F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10514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F10E236-0BF6-76AD-46AB-3DCC71CA3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7425" y="640"/>
            <a:ext cx="2281484" cy="2281487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82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05CB43-6584-B990-A6AF-D56EDAC94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36D05A-80E9-C912-631C-020FB6C7B7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4065" y="355600"/>
            <a:ext cx="8201660" cy="2837603"/>
          </a:xfrm>
        </p:spPr>
        <p:txBody>
          <a:bodyPr lIns="0" tIns="0" rIns="0" bIns="0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31E9181-3767-0683-848A-A04AD81103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3265" y="3429000"/>
            <a:ext cx="6982460" cy="1100727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x-none"/>
              <a:t>Clikc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5F2E121-23DB-EE92-5A6F-9C14E57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E89D-E6E4-4258-C5B2-951DE62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3B216FA-3264-2E8A-CB95-2A77936F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7C57ED-577F-5153-1162-EAF7FD333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ABEA6E9-B107-316F-C7B8-6EAC1379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1" y="2284786"/>
            <a:ext cx="2281487" cy="2291727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4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537B8F7-E751-7CEB-6DD9-B42C2FD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1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F57799BE-E2E8-5386-4E50-78667C4C3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085" y="355600"/>
            <a:ext cx="8201660" cy="2837603"/>
          </a:xfrm>
        </p:spPr>
        <p:txBody>
          <a:bodyPr lIns="0" tIns="0" rIns="0" bIns="0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2C3C4BD9-EA24-4419-395F-2ED13A130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8085" y="3465211"/>
            <a:ext cx="6982460" cy="110072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x-none"/>
              <a:t>Clikc to edit Master subtitle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B1E7BAB-714E-16DE-838B-DD3C9444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00E782-589F-8882-4679-6D4626F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AEB95B-6A8F-4EAD-1687-68BF0E2A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reeform: Shape 1">
            <a:extLst>
              <a:ext uri="{FF2B5EF4-FFF2-40B4-BE49-F238E27FC236}">
                <a16:creationId xmlns:a16="http://schemas.microsoft.com/office/drawing/2014/main" id="{76378701-6465-5DA7-D893-B28EDACEE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9910513" y="2284786"/>
            <a:ext cx="2281487" cy="2291727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0A5B844E-3667-B2D2-8C28-BCDE9C01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6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1">
            <a:extLst>
              <a:ext uri="{FF2B5EF4-FFF2-40B4-BE49-F238E27FC236}">
                <a16:creationId xmlns:a16="http://schemas.microsoft.com/office/drawing/2014/main" id="{C9D17E65-B7F6-BBA0-5C0A-13E21E39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693132" y="2338938"/>
            <a:ext cx="4498868" cy="4519061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A2531A-F5B4-E8B8-D412-65D3B1F3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899756"/>
            <a:ext cx="1958243" cy="1958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CE797FB8-5B85-3C23-4767-E540B7810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5170" y="355600"/>
            <a:ext cx="8201660" cy="2837603"/>
          </a:xfrm>
        </p:spPr>
        <p:txBody>
          <a:bodyPr lIns="0" tIns="0" rIns="0" bIns="0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D5D77306-9032-C768-9BC4-5AB9875D5F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04770" y="3475786"/>
            <a:ext cx="6982460" cy="11007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x-none"/>
              <a:t>Clikc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DE02714-7C27-8D41-51B3-A9C407DB9B4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6/22/2025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A94B75-E618-5656-FC34-228692F1BC8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27BC14-D194-8A9A-DE2E-F8CA4D63521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6971F90-0FB8-A46A-78E4-2016819D6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35704"/>
            <a:ext cx="1958241" cy="1958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31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311"/>
              <a:t>Click to edit Master text styles</a:t>
            </a:r>
            <a:endParaRPr lang="en-US"/>
          </a:p>
          <a:p>
            <a:pPr lvl="1"/>
            <a:r>
              <a:rPr lang="en-US" sz="1311"/>
              <a:t>Second level</a:t>
            </a:r>
          </a:p>
          <a:p>
            <a:pPr lvl="2"/>
            <a:r>
              <a:rPr lang="en-US" sz="1311"/>
              <a:t>Third level</a:t>
            </a:r>
          </a:p>
          <a:p>
            <a:pPr lvl="3"/>
            <a:r>
              <a:rPr lang="en-US" sz="1311"/>
              <a:t>Fourth level</a:t>
            </a:r>
          </a:p>
          <a:p>
            <a:pPr lvl="4"/>
            <a:r>
              <a:rPr lang="en-US" sz="1311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2D17ED90-CB91-6261-AB30-D74BC9BC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4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42388CC-2E65-D68D-4447-8A8F9645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94092E3-4CDD-E5DF-7DEB-51B0DF89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 sz="1400"/>
            </a:lvl1pPr>
          </a:lstStyle>
          <a:p>
            <a:fld id="{12DB3EA1-DD0C-4B8D-8364-52024B4530F1}" type="datetime1">
              <a:rPr lang="en-US" smtClean="0"/>
              <a:pPr/>
              <a:t>6/22/2025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50" r:id="rId5"/>
    <p:sldLayoutId id="2147483711" r:id="rId6"/>
    <p:sldLayoutId id="2147483654" r:id="rId7"/>
    <p:sldLayoutId id="2147483758" r:id="rId8"/>
    <p:sldLayoutId id="2147483759" r:id="rId9"/>
    <p:sldLayoutId id="2147483705" r:id="rId10"/>
    <p:sldLayoutId id="21474837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56" r:id="rId40"/>
    <p:sldLayoutId id="214748375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763" r:id="rId48"/>
    <p:sldLayoutId id="2147483760" r:id="rId49"/>
    <p:sldLayoutId id="2147483699" r:id="rId50"/>
    <p:sldLayoutId id="2147483762" r:id="rId51"/>
    <p:sldLayoutId id="2147483761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661" r:id="rId5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>
            <a:extLst>
              <a:ext uri="{FF2B5EF4-FFF2-40B4-BE49-F238E27FC236}">
                <a16:creationId xmlns:a16="http://schemas.microsoft.com/office/drawing/2014/main" id="{D24A2741-D9AA-DD7A-9493-007C8662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4505" y="0"/>
            <a:ext cx="6735687" cy="933624"/>
          </a:xfrm>
        </p:spPr>
        <p:txBody>
          <a:bodyPr lIns="0" tIns="0" rIns="0" bIns="0">
            <a:noAutofit/>
          </a:bodyPr>
          <a:lstStyle/>
          <a:p>
            <a:r>
              <a:rPr lang="en-US" altLang="zh-CN" dirty="0"/>
              <a:t>AAI 510- Ethics in AI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ACC83394-C51A-46B8-5282-9F054A03F9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917" y="1111713"/>
            <a:ext cx="7718322" cy="439606"/>
          </a:xfrm>
        </p:spPr>
        <p:txBody>
          <a:bodyPr vert="horz" lIns="0" tIns="0" rIns="0" bIns="0" rtlCol="0" anchor="t">
            <a:noAutofit/>
          </a:bodyPr>
          <a:lstStyle/>
          <a:p>
            <a:pPr algn="l" fontAlgn="base">
              <a:lnSpc>
                <a:spcPts val="3300"/>
              </a:lnSpc>
              <a:spcAft>
                <a:spcPts val="1200"/>
              </a:spcAft>
            </a:pPr>
            <a:r>
              <a:rPr lang="en-US" i="0" dirty="0">
                <a:solidFill>
                  <a:srgbClr val="202124"/>
                </a:solidFill>
                <a:effectLst/>
                <a:latin typeface="zeitung"/>
              </a:rPr>
              <a:t>HR Analytics  - Employee Attrition &amp; Performance</a:t>
            </a: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78848326-E9CB-FC78-81AD-3AFB2C215C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31723" y="5336333"/>
            <a:ext cx="4396154" cy="1329938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CN" sz="1800" b="1" dirty="0"/>
              <a:t>Presenter</a:t>
            </a:r>
            <a:r>
              <a:rPr lang="en-US" altLang="zh-CN" b="1" dirty="0"/>
              <a:t>:</a:t>
            </a:r>
            <a:r>
              <a:rPr lang="en-US" altLang="zh-CN" dirty="0"/>
              <a:t> (Group 12)</a:t>
            </a:r>
          </a:p>
          <a:p>
            <a:pPr lvl="0"/>
            <a:r>
              <a:rPr lang="en-US" altLang="zh-CN" dirty="0"/>
              <a:t>Sai Ramanan </a:t>
            </a:r>
            <a:r>
              <a:rPr lang="en-US" altLang="zh-CN"/>
              <a:t>M K</a:t>
            </a:r>
            <a:endParaRPr lang="en-US" altLang="zh-CN" dirty="0"/>
          </a:p>
          <a:p>
            <a:pPr lvl="0"/>
            <a:r>
              <a:rPr lang="en-US" altLang="zh-CN" dirty="0"/>
              <a:t>Prasanna </a:t>
            </a:r>
            <a:r>
              <a:rPr lang="en-US" altLang="zh-CN" dirty="0" err="1"/>
              <a:t>Gopalrathinam</a:t>
            </a:r>
            <a:endParaRPr lang="zh-CN" alt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83088D31-710D-E617-5E6B-F9DDB9D92A75}"/>
              </a:ext>
            </a:extLst>
          </p:cNvPr>
          <p:cNvSpPr txBox="1">
            <a:spLocks/>
          </p:cNvSpPr>
          <p:nvPr/>
        </p:nvSpPr>
        <p:spPr>
          <a:xfrm>
            <a:off x="3408168" y="2384162"/>
            <a:ext cx="3244678" cy="4533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01</a:t>
            </a:r>
            <a:r>
              <a:rPr lang="en-US" dirty="0"/>
              <a:t> Business Understanding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DE8B646-20D2-0822-FEC9-615FEF4979B4}"/>
              </a:ext>
            </a:extLst>
          </p:cNvPr>
          <p:cNvSpPr txBox="1">
            <a:spLocks/>
          </p:cNvSpPr>
          <p:nvPr/>
        </p:nvSpPr>
        <p:spPr>
          <a:xfrm>
            <a:off x="3408168" y="2842032"/>
            <a:ext cx="3338363" cy="5070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Problem Statement &amp; Objective</a:t>
            </a:r>
          </a:p>
          <a:p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958941A-D32D-630E-35B3-8C5CA5FE6491}"/>
              </a:ext>
            </a:extLst>
          </p:cNvPr>
          <p:cNvSpPr txBox="1">
            <a:spLocks/>
          </p:cNvSpPr>
          <p:nvPr/>
        </p:nvSpPr>
        <p:spPr>
          <a:xfrm>
            <a:off x="7189087" y="2384162"/>
            <a:ext cx="3150997" cy="4533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02</a:t>
            </a:r>
            <a:r>
              <a:rPr lang="en-US" dirty="0"/>
              <a:t> Dataset Understanding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886D8785-3B95-774B-F0BC-6D67C92CDBBB}"/>
              </a:ext>
            </a:extLst>
          </p:cNvPr>
          <p:cNvSpPr txBox="1">
            <a:spLocks/>
          </p:cNvSpPr>
          <p:nvPr/>
        </p:nvSpPr>
        <p:spPr>
          <a:xfrm>
            <a:off x="7189088" y="2842032"/>
            <a:ext cx="4010846" cy="50708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Dataset Description</a:t>
            </a: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A0877DF3-FA8A-EAE0-7489-4162228CA92E}"/>
              </a:ext>
            </a:extLst>
          </p:cNvPr>
          <p:cNvSpPr txBox="1">
            <a:spLocks/>
          </p:cNvSpPr>
          <p:nvPr/>
        </p:nvSpPr>
        <p:spPr>
          <a:xfrm>
            <a:off x="3408169" y="3274005"/>
            <a:ext cx="3244677" cy="4533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03</a:t>
            </a:r>
            <a:r>
              <a:rPr lang="en-US" dirty="0"/>
              <a:t> Data Preparation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626B818-A74E-4E19-2507-5F6B04A706EB}"/>
              </a:ext>
            </a:extLst>
          </p:cNvPr>
          <p:cNvSpPr txBox="1">
            <a:spLocks/>
          </p:cNvSpPr>
          <p:nvPr/>
        </p:nvSpPr>
        <p:spPr>
          <a:xfrm>
            <a:off x="3408168" y="3722469"/>
            <a:ext cx="3338363" cy="3627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Preparation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BDC13DC4-F1F3-D51A-7E42-256736BE40B0}"/>
              </a:ext>
            </a:extLst>
          </p:cNvPr>
          <p:cNvSpPr txBox="1">
            <a:spLocks/>
          </p:cNvSpPr>
          <p:nvPr/>
        </p:nvSpPr>
        <p:spPr>
          <a:xfrm>
            <a:off x="7189087" y="3272219"/>
            <a:ext cx="3150997" cy="4533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04</a:t>
            </a:r>
            <a:r>
              <a:rPr lang="en-US" dirty="0"/>
              <a:t> Modelling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CA4F4A2-CA96-443F-D43F-DFA2DC59E68F}"/>
              </a:ext>
            </a:extLst>
          </p:cNvPr>
          <p:cNvSpPr txBox="1">
            <a:spLocks/>
          </p:cNvSpPr>
          <p:nvPr/>
        </p:nvSpPr>
        <p:spPr>
          <a:xfrm>
            <a:off x="7146784" y="3722700"/>
            <a:ext cx="3462222" cy="4210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Model &amp; Hyper-parameter Tuning</a:t>
            </a: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D55B085-9866-03FB-C7CF-C2F5DD5C50DB}"/>
              </a:ext>
            </a:extLst>
          </p:cNvPr>
          <p:cNvSpPr txBox="1">
            <a:spLocks/>
          </p:cNvSpPr>
          <p:nvPr/>
        </p:nvSpPr>
        <p:spPr>
          <a:xfrm>
            <a:off x="3501849" y="1789031"/>
            <a:ext cx="1945312" cy="48013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Agenda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282771" y="2791799"/>
            <a:ext cx="309026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/>
          <p:cNvSpPr/>
          <p:nvPr/>
        </p:nvSpPr>
        <p:spPr>
          <a:xfrm>
            <a:off x="3501849" y="2771197"/>
            <a:ext cx="315099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3501849" y="3646157"/>
            <a:ext cx="315099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 flipV="1">
            <a:off x="7189088" y="3646157"/>
            <a:ext cx="318394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What Are AI Ethics? Definition and Recommendations for AI in the Workpl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6991"/>
            <a:ext cx="2277035" cy="2256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24408E70-72C7-E468-20A8-43E4D41A23BF}"/>
              </a:ext>
            </a:extLst>
          </p:cNvPr>
          <p:cNvSpPr txBox="1">
            <a:spLocks/>
          </p:cNvSpPr>
          <p:nvPr/>
        </p:nvSpPr>
        <p:spPr>
          <a:xfrm>
            <a:off x="3447630" y="4157401"/>
            <a:ext cx="3205216" cy="4533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05</a:t>
            </a:r>
            <a:r>
              <a:rPr lang="en-US" dirty="0"/>
              <a:t> Evaluation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321B76D-0CE9-3FD0-02FD-0919C3CCE869}"/>
              </a:ext>
            </a:extLst>
          </p:cNvPr>
          <p:cNvSpPr txBox="1">
            <a:spLocks/>
          </p:cNvSpPr>
          <p:nvPr/>
        </p:nvSpPr>
        <p:spPr>
          <a:xfrm>
            <a:off x="3447629" y="4605865"/>
            <a:ext cx="3338363" cy="36270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Model Evaluation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4148A19-1654-8D1A-FF65-F37B7CF1C7F6}"/>
              </a:ext>
            </a:extLst>
          </p:cNvPr>
          <p:cNvSpPr txBox="1">
            <a:spLocks/>
          </p:cNvSpPr>
          <p:nvPr/>
        </p:nvSpPr>
        <p:spPr>
          <a:xfrm>
            <a:off x="7228548" y="4155615"/>
            <a:ext cx="573373" cy="45335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06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D3983C0B-672C-3E4F-EE00-29076ABBD6E1}"/>
              </a:ext>
            </a:extLst>
          </p:cNvPr>
          <p:cNvSpPr txBox="1">
            <a:spLocks/>
          </p:cNvSpPr>
          <p:nvPr/>
        </p:nvSpPr>
        <p:spPr>
          <a:xfrm>
            <a:off x="7186245" y="4606096"/>
            <a:ext cx="3462222" cy="4210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Conclusion</a:t>
            </a:r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0FB08B-7984-9EE2-4F88-5696B9FB9144}"/>
              </a:ext>
            </a:extLst>
          </p:cNvPr>
          <p:cNvSpPr/>
          <p:nvPr/>
        </p:nvSpPr>
        <p:spPr>
          <a:xfrm>
            <a:off x="3541310" y="4529553"/>
            <a:ext cx="3150997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5CBB8A-AB7E-7C15-7CA5-198F851D80BD}"/>
              </a:ext>
            </a:extLst>
          </p:cNvPr>
          <p:cNvSpPr/>
          <p:nvPr/>
        </p:nvSpPr>
        <p:spPr>
          <a:xfrm flipV="1">
            <a:off x="7228549" y="4529553"/>
            <a:ext cx="3183946" cy="45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48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51FBC-C8AD-43A3-BEBA-C7E012582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F9B5-7577-9C00-9013-E02439FC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20" y="1130299"/>
            <a:ext cx="8510403" cy="1142367"/>
          </a:xfrm>
        </p:spPr>
        <p:txBody>
          <a:bodyPr/>
          <a:lstStyle/>
          <a:p>
            <a:r>
              <a:rPr lang="en-US" noProof="0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A69-45B0-0984-EB9D-D45E1ABC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421" y="2782957"/>
            <a:ext cx="3955646" cy="320850"/>
          </a:xfrm>
        </p:spPr>
        <p:txBody>
          <a:bodyPr/>
          <a:lstStyle/>
          <a:p>
            <a:r>
              <a:rPr lang="en-US" altLang="zh-CN" dirty="0"/>
              <a:t>Model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1061D-EA3F-107B-C070-9F12F65FF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7420" y="3300177"/>
            <a:ext cx="4985649" cy="1346382"/>
          </a:xfrm>
        </p:spPr>
        <p:txBody>
          <a:bodyPr/>
          <a:lstStyle/>
          <a:p>
            <a:pPr algn="just"/>
            <a:r>
              <a:rPr lang="en-US" altLang="zh-CN" dirty="0"/>
              <a:t>Logistic Regression and </a:t>
            </a:r>
            <a:r>
              <a:rPr lang="en-US" altLang="zh-CN" dirty="0" err="1"/>
              <a:t>XGBoost</a:t>
            </a:r>
            <a:r>
              <a:rPr lang="en-US" altLang="zh-CN" dirty="0"/>
              <a:t> demonstrate strong predictive performance, achieving high accuracy with better recall for attrition. Random Forest underperforms in minority class detection, making it less effective for HR forecasting.</a:t>
            </a:r>
            <a:endParaRPr lang="zh-CN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0629B4-9C1E-97D9-F585-0B788EA8434A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07421" y="4646559"/>
            <a:ext cx="3842648" cy="320850"/>
          </a:xfrm>
        </p:spPr>
        <p:txBody>
          <a:bodyPr/>
          <a:lstStyle/>
          <a:p>
            <a:r>
              <a:rPr lang="en-US" altLang="zh-CN" dirty="0"/>
              <a:t>Business Impact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C32D0B-0744-ED6B-82A4-4908CBE1E87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7420" y="5163779"/>
            <a:ext cx="4985649" cy="1277676"/>
          </a:xfrm>
        </p:spPr>
        <p:txBody>
          <a:bodyPr/>
          <a:lstStyle/>
          <a:p>
            <a:pPr algn="just"/>
            <a:r>
              <a:rPr lang="en-US" altLang="zh-CN" dirty="0"/>
              <a:t>By leveraging predictive models on HR data, companies can proactively manage talent retention, reduce turnover costs, and foster a more engaged, high-performing workforce through informed, data-driven strategies.</a:t>
            </a:r>
            <a:endParaRPr lang="zh-CN" alt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2272666"/>
            <a:ext cx="4106008" cy="428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78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F286D-FED2-6E11-7AC6-606B0BC4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>
            <a:normAutofit/>
          </a:bodyPr>
          <a:lstStyle/>
          <a:p>
            <a:r>
              <a:rPr lang="en-US" altLang="zh-CN" noProof="0" dirty="0"/>
              <a:t>Problem Statement</a:t>
            </a:r>
            <a:endParaRPr lang="zh-CN" altLang="en-US" dirty="0"/>
          </a:p>
        </p:txBody>
      </p:sp>
      <p:pic>
        <p:nvPicPr>
          <p:cNvPr id="2050" name="Picture 2" descr="What Is Employee Attrition &amp; How to Reduce It | Traqq Blog">
            <a:extLst>
              <a:ext uri="{FF2B5EF4-FFF2-40B4-BE49-F238E27FC236}">
                <a16:creationId xmlns:a16="http://schemas.microsoft.com/office/drawing/2014/main" id="{321153BC-D4FF-B4CD-EB84-E335F5023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3" y="2081048"/>
            <a:ext cx="6157458" cy="394503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E98-6CBC-C288-2361-8063FC5AB7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44080" y="2081048"/>
            <a:ext cx="4133883" cy="3945032"/>
          </a:xfrm>
        </p:spPr>
        <p:txBody>
          <a:bodyPr anchor="t"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HR faces challenges in retaining top talent and optimizing employee performance.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 Understanding the factors contributing to employee attrition is critical for HR strategy.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Key variables such as job role, satisfaction level, and work-life balance need deeper analysis.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 Predictive modeling can help identify at-risk employees and improve retention efforts.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 Data-driven insights will enable targeted interventions and enhance workforce productivity.</a:t>
            </a:r>
          </a:p>
          <a:p>
            <a:pPr>
              <a:lnSpc>
                <a:spcPct val="110000"/>
              </a:lnSpc>
            </a:pPr>
            <a:r>
              <a:rPr lang="en-US" altLang="zh-CN"/>
              <a:t>This project leverages machine learning and statistical analysis to support strategic HR decisions and create a more engaged, high-performing workforce.</a:t>
            </a:r>
          </a:p>
        </p:txBody>
      </p:sp>
    </p:spTree>
    <p:extLst>
      <p:ext uri="{BB962C8B-B14F-4D97-AF65-F5344CB8AC3E}">
        <p14:creationId xmlns:p14="http://schemas.microsoft.com/office/powerpoint/2010/main" val="400463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F250C-8C14-1D48-6B01-CEDB63FDC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20" y="1591408"/>
            <a:ext cx="8510403" cy="681258"/>
          </a:xfrm>
        </p:spPr>
        <p:txBody>
          <a:bodyPr/>
          <a:lstStyle/>
          <a:p>
            <a:r>
              <a:rPr lang="en-IN" dirty="0"/>
              <a:t>Objective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F8C57-122B-F089-4AB2-1C1C8990D3C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02106" y="2782957"/>
            <a:ext cx="2970894" cy="320850"/>
          </a:xfrm>
        </p:spPr>
        <p:txBody>
          <a:bodyPr/>
          <a:lstStyle/>
          <a:p>
            <a:r>
              <a:rPr lang="en-US" altLang="zh-CN" dirty="0"/>
              <a:t>Identify Key Attrition Drivers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D9D75-F74C-C0E1-5119-1A2A502E92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2105" y="3300177"/>
            <a:ext cx="3417335" cy="1150012"/>
          </a:xfrm>
        </p:spPr>
        <p:txBody>
          <a:bodyPr/>
          <a:lstStyle/>
          <a:p>
            <a:pPr algn="just"/>
            <a:r>
              <a:rPr lang="en-US" altLang="zh-CN" dirty="0"/>
              <a:t>Analyze employee data to uncover factors—like job satisfaction, income, or role—that influence attrition, enabling early detection of patterns that lead to voluntary resignations.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DC7C8A-CB19-D61C-F22A-B6D1CC1AE18B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02105" y="4646559"/>
            <a:ext cx="3643995" cy="320850"/>
          </a:xfrm>
        </p:spPr>
        <p:txBody>
          <a:bodyPr/>
          <a:lstStyle/>
          <a:p>
            <a:r>
              <a:rPr lang="en-US" altLang="zh-CN" dirty="0"/>
              <a:t>Evaluate Performance Correlations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562892E-D2D8-7566-E5BD-247A943CE4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2105" y="5163779"/>
            <a:ext cx="3417335" cy="1338621"/>
          </a:xfrm>
        </p:spPr>
        <p:txBody>
          <a:bodyPr/>
          <a:lstStyle/>
          <a:p>
            <a:pPr algn="just"/>
            <a:r>
              <a:rPr lang="en-US" altLang="zh-CN" dirty="0"/>
              <a:t>Study relationships between employee performance and variables such as experience, work-life balance, and department to guide decisions around promotions, training, and organizational structure.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BB024D-7A9C-5B5B-EB3D-8E841F63744F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48006" y="2782957"/>
            <a:ext cx="2970894" cy="320850"/>
          </a:xfrm>
        </p:spPr>
        <p:txBody>
          <a:bodyPr/>
          <a:lstStyle/>
          <a:p>
            <a:r>
              <a:rPr lang="en-US" altLang="zh-CN" dirty="0"/>
              <a:t>Predict Employee Turnover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3238D08-43B7-DBB5-9FAD-F08963D5CC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48005" y="3300177"/>
            <a:ext cx="3417335" cy="1150012"/>
          </a:xfrm>
        </p:spPr>
        <p:txBody>
          <a:bodyPr/>
          <a:lstStyle/>
          <a:p>
            <a:pPr algn="just"/>
            <a:r>
              <a:rPr lang="en-US" altLang="zh-CN" dirty="0"/>
              <a:t>Use classification models to forecast attrition risk, allowing HR teams to proactively address potential exits through tailored retention strategies and better employee engagement.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E32804C-5E06-4588-C6EC-159E53B22FEF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8548005" y="4646559"/>
            <a:ext cx="3643995" cy="320850"/>
          </a:xfrm>
        </p:spPr>
        <p:txBody>
          <a:bodyPr/>
          <a:lstStyle/>
          <a:p>
            <a:r>
              <a:rPr lang="en-US" altLang="zh-CN" dirty="0"/>
              <a:t>Enhance Workforce Planning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8D8E7A1-4E3D-E57E-565B-A3F896DAD2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48005" y="5163779"/>
            <a:ext cx="3417335" cy="1338621"/>
          </a:xfrm>
        </p:spPr>
        <p:txBody>
          <a:bodyPr/>
          <a:lstStyle/>
          <a:p>
            <a:pPr algn="just"/>
            <a:r>
              <a:rPr lang="en-US" altLang="zh-CN" dirty="0"/>
              <a:t>Leverage insights to optimize headcount, improve role fit, and ensure resource alignment across departments, supporting more efficient hiring and internal mobility decisions.</a:t>
            </a:r>
          </a:p>
        </p:txBody>
      </p:sp>
      <p:pic>
        <p:nvPicPr>
          <p:cNvPr id="3076" name="Picture 4" descr="Objective Images - Free Download on Freepik">
            <a:extLst>
              <a:ext uri="{FF2B5EF4-FFF2-40B4-BE49-F238E27FC236}">
                <a16:creationId xmlns:a16="http://schemas.microsoft.com/office/drawing/2014/main" id="{585CF5DB-AE47-09F0-5196-13CFE158541C}"/>
              </a:ext>
            </a:extLst>
          </p:cNvPr>
          <p:cNvPicPr>
            <a:picLocks noGrp="1" noChangeAspect="1" noChangeArrowheads="1"/>
          </p:cNvPicPr>
          <p:nvPr>
            <p:ph type="pic" sz="quarter" idx="2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83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9161-41F5-4F45-4BC2-F919553C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20" y="1130299"/>
            <a:ext cx="8510403" cy="1142367"/>
          </a:xfrm>
        </p:spPr>
        <p:txBody>
          <a:bodyPr/>
          <a:lstStyle/>
          <a:p>
            <a:r>
              <a:rPr lang="en-US" noProof="0" dirty="0"/>
              <a:t>Dataset Description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DCA29-99EE-EDE7-04E6-6CAD6E29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421" y="2782957"/>
            <a:ext cx="2970894" cy="320850"/>
          </a:xfrm>
        </p:spPr>
        <p:txBody>
          <a:bodyPr/>
          <a:lstStyle/>
          <a:p>
            <a:r>
              <a:rPr lang="en-US" altLang="zh-CN" dirty="0"/>
              <a:t>Diversity of Data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6C630-5DCA-431F-9C47-33CE7D44D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7420" y="3300177"/>
            <a:ext cx="3526126" cy="1346382"/>
          </a:xfrm>
        </p:spPr>
        <p:txBody>
          <a:bodyPr/>
          <a:lstStyle/>
          <a:p>
            <a:r>
              <a:rPr lang="en-US" altLang="zh-CN" dirty="0"/>
              <a:t>The dataset contains 1,470 employee records, capturing demographic, job-related, and satisfaction metrics across diverse departments and roles.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0F30E-0B0F-3F09-584B-E6E0C8481A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02106" y="2782957"/>
            <a:ext cx="2970894" cy="320850"/>
          </a:xfrm>
        </p:spPr>
        <p:txBody>
          <a:bodyPr/>
          <a:lstStyle/>
          <a:p>
            <a:r>
              <a:rPr lang="en-US" altLang="zh-CN" dirty="0"/>
              <a:t>Types of Features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AD1D38-712E-AF69-B7E4-8A1855B9B3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2105" y="3300177"/>
            <a:ext cx="3489041" cy="1150012"/>
          </a:xfrm>
        </p:spPr>
        <p:txBody>
          <a:bodyPr/>
          <a:lstStyle/>
          <a:p>
            <a:r>
              <a:rPr lang="en-US" altLang="zh-CN" dirty="0"/>
              <a:t>Target variable Attrition (Yes/No) reflects whether an employee left the company, enabling binary classification for predictive analysis.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1BC39-66D0-70E5-AA9B-4245EEC063B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48006" y="2782957"/>
            <a:ext cx="3286440" cy="320850"/>
          </a:xfrm>
        </p:spPr>
        <p:txBody>
          <a:bodyPr/>
          <a:lstStyle/>
          <a:p>
            <a:r>
              <a:rPr lang="en-US" altLang="zh-CN" dirty="0"/>
              <a:t>Total Features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2BAD01-5F86-FF5F-2EB0-4A7BACFFF7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48005" y="3300177"/>
            <a:ext cx="3497457" cy="1142367"/>
          </a:xfrm>
        </p:spPr>
        <p:txBody>
          <a:bodyPr/>
          <a:lstStyle/>
          <a:p>
            <a:r>
              <a:rPr lang="en-US" altLang="zh-CN" dirty="0"/>
              <a:t>It includes 35 features, combining categorical and numerical data types essential for evaluating employee behavior, tenure, and performance dynamics.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2A7D86-30EF-EB3C-DCCD-D40F94087E76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07421" y="4646559"/>
            <a:ext cx="2970894" cy="320850"/>
          </a:xfrm>
        </p:spPr>
        <p:txBody>
          <a:bodyPr/>
          <a:lstStyle/>
          <a:p>
            <a:r>
              <a:rPr lang="en-US" altLang="zh-CN" dirty="0"/>
              <a:t>Most Important Factors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3DA5119-36FD-2428-6BB0-0A5678EB32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7420" y="5163779"/>
            <a:ext cx="2970895" cy="1096344"/>
          </a:xfrm>
        </p:spPr>
        <p:txBody>
          <a:bodyPr/>
          <a:lstStyle/>
          <a:p>
            <a:r>
              <a:rPr lang="en-US" altLang="zh-CN" dirty="0"/>
              <a:t>Variables like </a:t>
            </a:r>
            <a:r>
              <a:rPr lang="en-US" altLang="zh-CN" dirty="0" err="1"/>
              <a:t>JobSatisfaction</a:t>
            </a:r>
            <a:r>
              <a:rPr lang="en-US" altLang="zh-CN" dirty="0"/>
              <a:t>, </a:t>
            </a:r>
            <a:r>
              <a:rPr lang="en-US" altLang="zh-CN" dirty="0" err="1"/>
              <a:t>WorkLifeBalance</a:t>
            </a:r>
            <a:r>
              <a:rPr lang="en-US" altLang="zh-CN" dirty="0"/>
              <a:t>, and </a:t>
            </a:r>
            <a:r>
              <a:rPr lang="en-US" altLang="zh-CN" dirty="0" err="1"/>
              <a:t>MonthlyIncome</a:t>
            </a:r>
            <a:r>
              <a:rPr lang="en-US" altLang="zh-CN" dirty="0"/>
              <a:t> allow exploration of HR factors influencing retention and workforce engagement.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B1BFC3-99E5-1529-4AE4-3807102C8C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02106" y="4646559"/>
            <a:ext cx="2970894" cy="320850"/>
          </a:xfrm>
        </p:spPr>
        <p:txBody>
          <a:bodyPr/>
          <a:lstStyle/>
          <a:p>
            <a:r>
              <a:rPr lang="en-US" altLang="zh-CN" dirty="0"/>
              <a:t>Data Use case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F08F6D-1033-D7EF-A5D7-CB33ACBDF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2105" y="5163779"/>
            <a:ext cx="2970895" cy="1096344"/>
          </a:xfrm>
        </p:spPr>
        <p:txBody>
          <a:bodyPr/>
          <a:lstStyle/>
          <a:p>
            <a:r>
              <a:rPr lang="en-US" altLang="zh-CN" dirty="0"/>
              <a:t>The data supports building machine learning models for identifying attrition risks and optimizing organizational planning and policy development.</a:t>
            </a:r>
          </a:p>
        </p:txBody>
      </p:sp>
    </p:spTree>
    <p:extLst>
      <p:ext uri="{BB962C8B-B14F-4D97-AF65-F5344CB8AC3E}">
        <p14:creationId xmlns:p14="http://schemas.microsoft.com/office/powerpoint/2010/main" val="146976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EFFD-303D-3BDF-93C6-3F252CC04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CB06E3-D8A7-04BE-E497-CBE976B94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7248" y="1130300"/>
            <a:ext cx="4361688" cy="982980"/>
          </a:xfrm>
        </p:spPr>
        <p:txBody>
          <a:bodyPr>
            <a:normAutofit fontScale="90000"/>
          </a:bodyPr>
          <a:lstStyle/>
          <a:p>
            <a:r>
              <a:rPr lang="en-US" altLang="zh-CN" noProof="0" dirty="0"/>
              <a:t>Exploratory Data Analysis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31FD-6633-B7BE-F1A3-C6C12CC1E93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67248" y="2279649"/>
            <a:ext cx="4343323" cy="3746430"/>
          </a:xfrm>
        </p:spPr>
        <p:txBody>
          <a:bodyPr/>
          <a:lstStyle/>
          <a:p>
            <a:r>
              <a:rPr lang="en-US" altLang="zh-CN" dirty="0"/>
              <a:t>The dataset is imbalanced as the No. of records with Attrition “No” is far greater. This might lead to biased prediction. EDA is performed between the attributes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Age vs Attrition (Bar plot)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Monthly Income vs Attrition (Box Plot)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Distance from home vs Attrition (Box Plot)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Overtime vs Attrition (Bar plot)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Years At company vs Attrition (Box plot)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Total Working Years vs Attrition (Box Plot)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10" name="Picture 9" descr="A graph of a graph with a number of blue squares&#10;&#10;AI-generated content may be incorrect.">
            <a:extLst>
              <a:ext uri="{FF2B5EF4-FFF2-40B4-BE49-F238E27FC236}">
                <a16:creationId xmlns:a16="http://schemas.microsoft.com/office/drawing/2014/main" id="{30072527-94B3-55CA-93BE-61D08C0B8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7280" y="3551821"/>
            <a:ext cx="2580640" cy="2119162"/>
          </a:xfrm>
          <a:prstGeom prst="rect">
            <a:avLst/>
          </a:prstGeom>
        </p:spPr>
      </p:pic>
      <p:pic>
        <p:nvPicPr>
          <p:cNvPr id="12" name="Picture 11" descr="A graph showing a comparison of an attrition&#10;&#10;AI-generated content may be incorrect.">
            <a:extLst>
              <a:ext uri="{FF2B5EF4-FFF2-40B4-BE49-F238E27FC236}">
                <a16:creationId xmlns:a16="http://schemas.microsoft.com/office/drawing/2014/main" id="{07E25EBC-6F42-EA68-5B42-BED7371E0F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39" y="3551819"/>
            <a:ext cx="2673121" cy="2119162"/>
          </a:xfrm>
          <a:prstGeom prst="rect">
            <a:avLst/>
          </a:prstGeom>
        </p:spPr>
      </p:pic>
      <p:pic>
        <p:nvPicPr>
          <p:cNvPr id="14" name="Picture 13" descr="A graph with blue and black squares&#10;&#10;AI-generated content may be incorrect.">
            <a:extLst>
              <a:ext uri="{FF2B5EF4-FFF2-40B4-BE49-F238E27FC236}">
                <a16:creationId xmlns:a16="http://schemas.microsoft.com/office/drawing/2014/main" id="{C0CD98BD-8935-F2C7-59C0-A1E9D5B148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52865" y="1130300"/>
            <a:ext cx="2745632" cy="2174241"/>
          </a:xfrm>
          <a:prstGeom prst="rect">
            <a:avLst/>
          </a:prstGeom>
        </p:spPr>
      </p:pic>
      <p:pic>
        <p:nvPicPr>
          <p:cNvPr id="16" name="Picture 15" descr="A bar graph with blue squares&#10;&#10;AI-generated content may be incorrect.">
            <a:extLst>
              <a:ext uri="{FF2B5EF4-FFF2-40B4-BE49-F238E27FC236}">
                <a16:creationId xmlns:a16="http://schemas.microsoft.com/office/drawing/2014/main" id="{F9B761DD-FCEB-4E0A-939D-385AC8448E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8639" y="1130300"/>
            <a:ext cx="2673121" cy="2137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6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C67F4-58FC-9115-2B05-D28A69CC1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CF82F-6A6F-D372-7EB0-59BD53814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20" y="1130299"/>
            <a:ext cx="8510403" cy="1142367"/>
          </a:xfrm>
        </p:spPr>
        <p:txBody>
          <a:bodyPr/>
          <a:lstStyle/>
          <a:p>
            <a:r>
              <a:rPr lang="en-US" noProof="0" dirty="0"/>
              <a:t>Data Preparation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08B95-894A-11F3-1D39-08DB984B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421" y="2782957"/>
            <a:ext cx="2970894" cy="320850"/>
          </a:xfrm>
        </p:spPr>
        <p:txBody>
          <a:bodyPr/>
          <a:lstStyle/>
          <a:p>
            <a:r>
              <a:rPr lang="en-US" altLang="zh-CN" dirty="0"/>
              <a:t>Checking for Null Values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11FAB-7AD8-C68E-EE7C-C2E3FC5CB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7420" y="3300177"/>
            <a:ext cx="3526126" cy="1346382"/>
          </a:xfrm>
        </p:spPr>
        <p:txBody>
          <a:bodyPr/>
          <a:lstStyle/>
          <a:p>
            <a:pPr algn="just"/>
            <a:r>
              <a:rPr lang="en-US" altLang="zh-CN" dirty="0"/>
              <a:t>The dataset contains no missing values, ensuring data integrity and simplifying preprocessing without the need for imputation techniques.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903F5-89EE-64B2-08C9-7A8A6478453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02106" y="2782957"/>
            <a:ext cx="2970894" cy="320850"/>
          </a:xfrm>
        </p:spPr>
        <p:txBody>
          <a:bodyPr/>
          <a:lstStyle/>
          <a:p>
            <a:r>
              <a:rPr lang="en-US" altLang="zh-CN" dirty="0"/>
              <a:t>Label Encoding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1D12EE-07E2-72C9-90A6-D14835098E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2105" y="3300177"/>
            <a:ext cx="3526126" cy="1150012"/>
          </a:xfrm>
        </p:spPr>
        <p:txBody>
          <a:bodyPr/>
          <a:lstStyle/>
          <a:p>
            <a:r>
              <a:rPr lang="en-US" altLang="zh-CN" dirty="0"/>
              <a:t>Binary columns are label-encoded—mapping ‘Male’/‘Female’, ‘Yes’/‘No’ values to 1s and 0s for efficient model input.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938E493-DAA2-DF33-D6C7-F218EF6A75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07421" y="4646559"/>
            <a:ext cx="2970894" cy="320850"/>
          </a:xfrm>
        </p:spPr>
        <p:txBody>
          <a:bodyPr/>
          <a:lstStyle/>
          <a:p>
            <a:r>
              <a:rPr lang="en-US" altLang="zh-CN" dirty="0"/>
              <a:t>One hot Encoding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439115-5603-7CF8-2EC3-482445B8A4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7420" y="5163779"/>
            <a:ext cx="3526126" cy="1096344"/>
          </a:xfrm>
        </p:spPr>
        <p:txBody>
          <a:bodyPr/>
          <a:lstStyle/>
          <a:p>
            <a:pPr algn="just"/>
            <a:r>
              <a:rPr lang="en-US" altLang="zh-CN" dirty="0"/>
              <a:t>Applied to multi-class categorical fields to convert text values into binary vectors, preserving category information without ordinal assumptions.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B82980-A5C3-FB92-2385-1607D3E2148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02106" y="4646559"/>
            <a:ext cx="2970894" cy="320850"/>
          </a:xfrm>
        </p:spPr>
        <p:txBody>
          <a:bodyPr/>
          <a:lstStyle/>
          <a:p>
            <a:r>
              <a:rPr lang="en-US" altLang="zh-CN" dirty="0"/>
              <a:t>Feature Selection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EEC959A-EE6F-36BB-2514-ECF528E69D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2105" y="5163779"/>
            <a:ext cx="3386855" cy="1096344"/>
          </a:xfrm>
        </p:spPr>
        <p:txBody>
          <a:bodyPr/>
          <a:lstStyle/>
          <a:p>
            <a:pPr algn="just"/>
            <a:r>
              <a:rPr lang="en-US" altLang="zh-CN" dirty="0"/>
              <a:t>Non-informative fields like ‘</a:t>
            </a:r>
            <a:r>
              <a:rPr lang="en-US" altLang="zh-CN" dirty="0" err="1"/>
              <a:t>EmployeeCount</a:t>
            </a:r>
            <a:r>
              <a:rPr lang="en-US" altLang="zh-CN" dirty="0"/>
              <a:t>’, ‘Over18’, ‘</a:t>
            </a:r>
            <a:r>
              <a:rPr lang="en-US" altLang="zh-CN" dirty="0" err="1"/>
              <a:t>StandardHours</a:t>
            </a:r>
            <a:r>
              <a:rPr lang="en-US" altLang="zh-CN" dirty="0"/>
              <a:t>’, and unique identifier ‘</a:t>
            </a:r>
            <a:r>
              <a:rPr lang="en-US" altLang="zh-CN" dirty="0" err="1"/>
              <a:t>EmployeeNumber</a:t>
            </a:r>
            <a:r>
              <a:rPr lang="en-US" altLang="zh-CN" dirty="0"/>
              <a:t>’ were removed to avoid noise in modeling</a:t>
            </a:r>
          </a:p>
        </p:txBody>
      </p:sp>
    </p:spTree>
    <p:extLst>
      <p:ext uri="{BB962C8B-B14F-4D97-AF65-F5344CB8AC3E}">
        <p14:creationId xmlns:p14="http://schemas.microsoft.com/office/powerpoint/2010/main" val="282774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2BF8-AA5B-9449-AB96-16D7D35B0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503BDC-EA1F-0043-F181-0150AB49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>
            <a:normAutofit/>
          </a:bodyPr>
          <a:lstStyle/>
          <a:p>
            <a:r>
              <a:rPr lang="en-US" altLang="zh-CN" noProof="0" dirty="0"/>
              <a:t>Model Selection</a:t>
            </a:r>
            <a:endParaRPr lang="zh-CN" altLang="en-US" dirty="0"/>
          </a:p>
        </p:txBody>
      </p:sp>
      <p:pic>
        <p:nvPicPr>
          <p:cNvPr id="6" name="Picture 5" descr="A white and green chart with black text&#10;&#10;AI-generated content may be incorrect.">
            <a:extLst>
              <a:ext uri="{FF2B5EF4-FFF2-40B4-BE49-F238E27FC236}">
                <a16:creationId xmlns:a16="http://schemas.microsoft.com/office/drawing/2014/main" id="{25D67A94-25F3-BF37-35A4-AB5A7CF5E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99" y="2264049"/>
            <a:ext cx="5648242" cy="232989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A25C8-E1F8-0097-4992-E32CAFE5881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25064" y="1926077"/>
            <a:ext cx="4503872" cy="4100003"/>
          </a:xfrm>
        </p:spPr>
        <p:txBody>
          <a:bodyPr anchor="t">
            <a:normAutofit/>
          </a:bodyPr>
          <a:lstStyle/>
          <a:p>
            <a:r>
              <a:rPr lang="en-US" altLang="zh-CN" b="1"/>
              <a:t>Logistic Regression</a:t>
            </a:r>
          </a:p>
          <a:p>
            <a:r>
              <a:rPr lang="en-US" altLang="zh-CN"/>
              <a:t>Simple, interpretable model effective for binary attrition prediction with limited feature interaction understanding.</a:t>
            </a:r>
          </a:p>
          <a:p>
            <a:r>
              <a:rPr lang="en-US" altLang="zh-CN" b="1"/>
              <a:t>XG Boost</a:t>
            </a:r>
          </a:p>
          <a:p>
            <a:r>
              <a:rPr lang="en-US" altLang="zh-CN"/>
              <a:t>Boosted decision tree algorithm capturing complex patterns and feature interactions for superior attrition prediction accuracy.</a:t>
            </a:r>
          </a:p>
          <a:p>
            <a:r>
              <a:rPr lang="en-US" altLang="zh-CN" b="1"/>
              <a:t>Random Forest Classifier</a:t>
            </a:r>
          </a:p>
          <a:p>
            <a:r>
              <a:rPr lang="en-US" altLang="zh-CN"/>
              <a:t>Ensemble of decision trees reducing overfitting, balancing accuracy and interpretability for employee attrition modeling.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858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24C7C-CFE8-407C-28C5-81F9B2BE0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5905-9441-49B3-FB3E-1CC05111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1130300"/>
            <a:ext cx="4361688" cy="830580"/>
          </a:xfrm>
        </p:spPr>
        <p:txBody>
          <a:bodyPr/>
          <a:lstStyle/>
          <a:p>
            <a:r>
              <a:rPr lang="en-US" altLang="zh-CN" noProof="0" dirty="0"/>
              <a:t>Model </a:t>
            </a:r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38424-AF39-F24A-CA29-D72424BF3DA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5613" y="2086609"/>
            <a:ext cx="4343323" cy="3746430"/>
          </a:xfrm>
        </p:spPr>
        <p:txBody>
          <a:bodyPr/>
          <a:lstStyle/>
          <a:p>
            <a:r>
              <a:rPr lang="en-US" altLang="zh-CN" b="1"/>
              <a:t>Logistic Regression </a:t>
            </a:r>
            <a:r>
              <a:rPr lang="en-US" altLang="zh-CN"/>
              <a:t>delivers solid overall accuracy (86%) with a strong ROC AUC (0.81). It balances precision and recall reasonably, though recall for the attrition class is moderate (34%).</a:t>
            </a:r>
          </a:p>
          <a:p>
            <a:r>
              <a:rPr lang="en-US" altLang="zh-CN"/>
              <a:t> </a:t>
            </a:r>
            <a:r>
              <a:rPr lang="en-US" altLang="zh-CN" b="1"/>
              <a:t>Random Forest </a:t>
            </a:r>
            <a:r>
              <a:rPr lang="en-US" altLang="zh-CN"/>
              <a:t>achieves high accuracy for class 0 (non-attrition) but struggles significantly with class 1 (attrition), reflected in poor recall (9%) and a lower ROC AUC (0.77). It’s overfitting to the majority class.</a:t>
            </a:r>
          </a:p>
          <a:p>
            <a:r>
              <a:rPr lang="en-US" altLang="zh-CN" b="1"/>
              <a:t>XGBoost</a:t>
            </a:r>
            <a:r>
              <a:rPr lang="en-US" altLang="zh-CN"/>
              <a:t> maintains the same overall accuracy (86%) as Logistic Regression, with better balance in detecting attrition (recall: 26%), and competitive ROC AUC (0.77). It's more nuanced at capturing complex patterns.</a:t>
            </a:r>
            <a:endParaRPr lang="en-US" altLang="zh-CN" dirty="0"/>
          </a:p>
        </p:txBody>
      </p:sp>
      <p:pic>
        <p:nvPicPr>
          <p:cNvPr id="6" name="Picture 5" descr="A graph with blue squares and numbers&#10;&#10;AI-generated content may be incorrect.">
            <a:extLst>
              <a:ext uri="{FF2B5EF4-FFF2-40B4-BE49-F238E27FC236}">
                <a16:creationId xmlns:a16="http://schemas.microsoft.com/office/drawing/2014/main" id="{89DF4356-8380-90BF-D1C5-244EE44B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20" y="802640"/>
            <a:ext cx="5252720" cy="5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239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0D1F8-DE26-928B-6041-B475F0C12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83AD8F-6789-DC4D-BE18-1081F774E8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DEMO – Python Notebook</a:t>
            </a:r>
          </a:p>
        </p:txBody>
      </p:sp>
    </p:spTree>
    <p:extLst>
      <p:ext uri="{BB962C8B-B14F-4D97-AF65-F5344CB8AC3E}">
        <p14:creationId xmlns:p14="http://schemas.microsoft.com/office/powerpoint/2010/main" val="9848726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0227商业">
      <a:dk1>
        <a:srgbClr val="000000"/>
      </a:dk1>
      <a:lt1>
        <a:srgbClr val="FFFFFF"/>
      </a:lt1>
      <a:dk2>
        <a:srgbClr val="17406D"/>
      </a:dk2>
      <a:lt2>
        <a:srgbClr val="5F88FD"/>
      </a:lt2>
      <a:accent1>
        <a:srgbClr val="15BCFF"/>
      </a:accent1>
      <a:accent2>
        <a:srgbClr val="007DDA"/>
      </a:accent2>
      <a:accent3>
        <a:srgbClr val="024DE2"/>
      </a:accent3>
      <a:accent4>
        <a:srgbClr val="7CCA62"/>
      </a:accent4>
      <a:accent5>
        <a:srgbClr val="FB5731"/>
      </a:accent5>
      <a:accent6>
        <a:srgbClr val="F49100"/>
      </a:accent6>
      <a:hlink>
        <a:srgbClr val="FBE43B"/>
      </a:hlink>
      <a:folHlink>
        <a:srgbClr val="85DFD0"/>
      </a:folHlink>
    </a:clrScheme>
    <a:fontScheme name="Costum 1">
      <a:majorFont>
        <a:latin typeface="Century Gothic"/>
        <a:ea typeface=""/>
        <a:cs typeface=""/>
      </a:majorFont>
      <a:minorFont>
        <a:latin typeface="Corbe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C30565-8F81-4B63-A6DA-15D20795E8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AE56A7-C0B1-422F-B93F-A1B9772F5342}">
  <ds:schemaRefs>
    <ds:schemaRef ds:uri="http://purl.org/dc/terms/"/>
    <ds:schemaRef ds:uri="http://schemas.microsoft.com/sharepoint/v3"/>
    <ds:schemaRef ds:uri="http://www.w3.org/XML/1998/namespace"/>
    <ds:schemaRef ds:uri="http://purl.org/dc/elements/1.1/"/>
    <ds:schemaRef ds:uri="21705155-b4ce-4c69-95dc-4fd6cb8c5571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38de0ec0-4312-429b-9ba4-a6f7899b86f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439F29D-32A6-409A-A026-DEBF052F78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578</TotalTime>
  <Words>831</Words>
  <Application>Microsoft Office PowerPoint</Application>
  <PresentationFormat>Widescreen</PresentationFormat>
  <Paragraphs>80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Arial</vt:lpstr>
      <vt:lpstr>Century Gothic</vt:lpstr>
      <vt:lpstr>Corbel</vt:lpstr>
      <vt:lpstr>zeitung</vt:lpstr>
      <vt:lpstr>Custom</vt:lpstr>
      <vt:lpstr>AAI 510- Ethics in AI</vt:lpstr>
      <vt:lpstr>Problem Statement</vt:lpstr>
      <vt:lpstr>Objective</vt:lpstr>
      <vt:lpstr>Dataset Description</vt:lpstr>
      <vt:lpstr>Exploratory Data Analysis</vt:lpstr>
      <vt:lpstr>Data Preparation</vt:lpstr>
      <vt:lpstr>Model Selection</vt:lpstr>
      <vt:lpstr>Model Evaluation</vt:lpstr>
      <vt:lpstr>DEMO – Python Notebook</vt:lpstr>
      <vt:lpstr>Conclusion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AAI 531 Ethics in AI</dc:title>
  <dc:subject/>
  <dc:creator>Dell</dc:creator>
  <cp:keywords/>
  <dc:description/>
  <cp:lastModifiedBy>M K, Sai Ramanan</cp:lastModifiedBy>
  <cp:revision>15</cp:revision>
  <dcterms:modified xsi:type="dcterms:W3CDTF">2025-06-22T13:48:45Z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