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61" r:id="rId4"/>
    <p:sldId id="258" r:id="rId5"/>
    <p:sldId id="262" r:id="rId6"/>
    <p:sldId id="263" r:id="rId7"/>
    <p:sldId id="264"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buSzPts val="1200"/>
            <a:buFont typeface="Arial" panose="020B0604020202020204" pitchFamily="34" charset="0"/>
            <a:buChar char="●"/>
          </a:pPr>
          <a:r>
            <a:rPr lang="en-US" dirty="0"/>
            <a:t>Data related to Japanese restaurants to help find the right place to establish.</a:t>
          </a:r>
        </a:p>
        <a:p>
          <a:pPr>
            <a:buSzPts val="1200"/>
            <a:buFont typeface="Arial" panose="020B0604020202020204" pitchFamily="34" charset="0"/>
            <a:buChar char="●"/>
          </a:pPr>
          <a:r>
            <a:rPr lang="en-US" dirty="0"/>
            <a:t>Foursquare to get data related to these neighborhoods</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a:t>Scrapping the total list of neighborhoods in Toronto area through Wikipedia.</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pPr>
            <a:defRPr cap="all"/>
          </a:pPr>
          <a:r>
            <a:rPr lang="en-US" dirty="0"/>
            <a:t>Acquiring coordinates of these neighborhoods through the available Geocoder package</a:t>
          </a:r>
          <a:endParaRPr lang="en-IN" dirty="0"/>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44550">
            <a:lnSpc>
              <a:spcPct val="90000"/>
            </a:lnSpc>
            <a:spcBef>
              <a:spcPct val="0"/>
            </a:spcBef>
            <a:spcAft>
              <a:spcPct val="35000"/>
            </a:spcAft>
            <a:buSzPts val="1200"/>
            <a:buFont typeface="Arial" panose="020B0604020202020204" pitchFamily="34" charset="0"/>
            <a:buNone/>
          </a:pPr>
          <a:r>
            <a:rPr lang="en-US" sz="1900" kern="1200" dirty="0"/>
            <a:t>Data related to Japanese restaurants to help find the right place to establish.</a:t>
          </a:r>
        </a:p>
        <a:p>
          <a:pPr marL="0" lvl="0" indent="0" algn="l" defTabSz="844550">
            <a:lnSpc>
              <a:spcPct val="90000"/>
            </a:lnSpc>
            <a:spcBef>
              <a:spcPct val="0"/>
            </a:spcBef>
            <a:spcAft>
              <a:spcPct val="35000"/>
            </a:spcAft>
            <a:buSzPts val="1200"/>
            <a:buFont typeface="Arial" panose="020B0604020202020204" pitchFamily="34" charset="0"/>
            <a:buNone/>
          </a:pPr>
          <a:r>
            <a:rPr lang="en-US" sz="1900" kern="1200" dirty="0"/>
            <a:t>Foursquare to get data related to these neighborhoods</a:t>
          </a:r>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44550">
            <a:lnSpc>
              <a:spcPct val="90000"/>
            </a:lnSpc>
            <a:spcBef>
              <a:spcPct val="0"/>
            </a:spcBef>
            <a:spcAft>
              <a:spcPct val="35000"/>
            </a:spcAft>
            <a:buNone/>
            <a:defRPr cap="all"/>
          </a:pPr>
          <a:r>
            <a:rPr lang="en-US" sz="1900" kern="1200" dirty="0"/>
            <a:t>Scrapping the total list of neighborhoods in Toronto area through Wikipedia.</a:t>
          </a: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44550">
            <a:lnSpc>
              <a:spcPct val="90000"/>
            </a:lnSpc>
            <a:spcBef>
              <a:spcPct val="0"/>
            </a:spcBef>
            <a:spcAft>
              <a:spcPct val="35000"/>
            </a:spcAft>
            <a:buNone/>
            <a:defRPr cap="all"/>
          </a:pPr>
          <a:r>
            <a:rPr lang="en-US" sz="1900" kern="1200" dirty="0"/>
            <a:t>Acquiring coordinates of these neighborhoods through the available Geocoder package</a:t>
          </a:r>
          <a:endParaRPr lang="en-IN" sz="1900" kern="1200" dirty="0"/>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fontScale="90000"/>
          </a:bodyPr>
          <a:lstStyle/>
          <a:p>
            <a:r>
              <a:rPr lang="en-US" dirty="0">
                <a:effectLst/>
              </a:rPr>
              <a:t>Japanese Restaurant in the Battle of Neighborhoods</a:t>
            </a:r>
            <a:br>
              <a:rPr lang="en-IN" dirty="0">
                <a:effectLst/>
              </a:rPr>
            </a:br>
            <a:r>
              <a:rPr lang="en-US" dirty="0">
                <a:effectLst/>
              </a:rPr>
              <a:t> </a:t>
            </a:r>
            <a:br>
              <a:rPr lang="en-IN" dirty="0">
                <a:effectLst/>
              </a:rPr>
            </a:br>
            <a:r>
              <a:rPr lang="en-US" sz="7200" dirty="0"/>
              <a:t>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0927-114D-4F02-9B7E-CC9B5BD01B2B}"/>
              </a:ext>
            </a:extLst>
          </p:cNvPr>
          <p:cNvSpPr>
            <a:spLocks noGrp="1"/>
          </p:cNvSpPr>
          <p:nvPr>
            <p:ph type="title"/>
          </p:nvPr>
        </p:nvSpPr>
        <p:spPr/>
        <p:txBody>
          <a:bodyPr/>
          <a:lstStyle/>
          <a:p>
            <a:r>
              <a:rPr lang="en-IN" b="1" dirty="0"/>
              <a:t>Results</a:t>
            </a:r>
          </a:p>
        </p:txBody>
      </p:sp>
      <p:sp>
        <p:nvSpPr>
          <p:cNvPr id="3" name="Content Placeholder 2">
            <a:extLst>
              <a:ext uri="{FF2B5EF4-FFF2-40B4-BE49-F238E27FC236}">
                <a16:creationId xmlns:a16="http://schemas.microsoft.com/office/drawing/2014/main" id="{CB881DE1-1471-47E3-AB96-E563BFE8E93E}"/>
              </a:ext>
            </a:extLst>
          </p:cNvPr>
          <p:cNvSpPr>
            <a:spLocks noGrp="1"/>
          </p:cNvSpPr>
          <p:nvPr>
            <p:ph idx="1"/>
          </p:nvPr>
        </p:nvSpPr>
        <p:spPr/>
        <p:txBody>
          <a:bodyPr/>
          <a:lstStyle/>
          <a:p>
            <a:r>
              <a:rPr lang="en-US" dirty="0">
                <a:effectLst/>
              </a:rPr>
              <a:t>The results from k-means clustering show that we can categorize Toronto neighborhoods into 3 clusters based on how many Japan restaurants are in each neighborhood:</a:t>
            </a:r>
            <a:endParaRPr lang="en-IN" dirty="0">
              <a:effectLst/>
            </a:endParaRPr>
          </a:p>
          <a:p>
            <a:pPr lvl="0"/>
            <a:r>
              <a:rPr lang="en-US" dirty="0">
                <a:effectLst/>
              </a:rPr>
              <a:t>Cluster 0: Neighborhoods with little or no Japan restaurants</a:t>
            </a:r>
            <a:endParaRPr lang="en-IN" dirty="0">
              <a:effectLst/>
            </a:endParaRPr>
          </a:p>
          <a:p>
            <a:pPr lvl="0"/>
            <a:r>
              <a:rPr lang="en-US" dirty="0">
                <a:effectLst/>
              </a:rPr>
              <a:t>Cluster 1: Neighborhoods with no Japan restaurants</a:t>
            </a:r>
            <a:endParaRPr lang="en-IN" dirty="0">
              <a:effectLst/>
            </a:endParaRPr>
          </a:p>
          <a:p>
            <a:pPr lvl="0"/>
            <a:r>
              <a:rPr lang="en-US" dirty="0">
                <a:effectLst/>
              </a:rPr>
              <a:t>Cluster 2: Neighborhoods with high number of Japan restaurants</a:t>
            </a:r>
            <a:endParaRPr lang="en-IN" dirty="0">
              <a:effectLst/>
            </a:endParaRPr>
          </a:p>
          <a:p>
            <a:pPr marL="36900" indent="0">
              <a:buNone/>
            </a:pPr>
            <a:endParaRPr lang="en-IN" dirty="0">
              <a:effectLst/>
            </a:endParaRPr>
          </a:p>
          <a:p>
            <a:endParaRPr lang="en-IN" dirty="0"/>
          </a:p>
        </p:txBody>
      </p:sp>
    </p:spTree>
    <p:extLst>
      <p:ext uri="{BB962C8B-B14F-4D97-AF65-F5344CB8AC3E}">
        <p14:creationId xmlns:p14="http://schemas.microsoft.com/office/powerpoint/2010/main" val="100324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AD7A-8CB4-4666-AF36-B9A87C384B84}"/>
              </a:ext>
            </a:extLst>
          </p:cNvPr>
          <p:cNvSpPr>
            <a:spLocks noGrp="1"/>
          </p:cNvSpPr>
          <p:nvPr>
            <p:ph type="title"/>
          </p:nvPr>
        </p:nvSpPr>
        <p:spPr/>
        <p:txBody>
          <a:bodyPr>
            <a:normAutofit fontScale="90000"/>
          </a:bodyPr>
          <a:lstStyle/>
          <a:p>
            <a:r>
              <a:rPr lang="en-US" b="1" dirty="0">
                <a:effectLst/>
              </a:rPr>
              <a:t>Recommendations </a:t>
            </a:r>
            <a:br>
              <a:rPr lang="en-IN" b="1" dirty="0">
                <a:effectLst/>
              </a:rPr>
            </a:br>
            <a:endParaRPr lang="en-IN" dirty="0"/>
          </a:p>
        </p:txBody>
      </p:sp>
      <p:sp>
        <p:nvSpPr>
          <p:cNvPr id="3" name="Content Placeholder 2">
            <a:extLst>
              <a:ext uri="{FF2B5EF4-FFF2-40B4-BE49-F238E27FC236}">
                <a16:creationId xmlns:a16="http://schemas.microsoft.com/office/drawing/2014/main" id="{F8DD0782-0584-4AF9-8FAC-E700637C7802}"/>
              </a:ext>
            </a:extLst>
          </p:cNvPr>
          <p:cNvSpPr>
            <a:spLocks noGrp="1"/>
          </p:cNvSpPr>
          <p:nvPr>
            <p:ph idx="1"/>
          </p:nvPr>
        </p:nvSpPr>
        <p:spPr/>
        <p:txBody>
          <a:bodyPr/>
          <a:lstStyle/>
          <a:p>
            <a:r>
              <a:rPr lang="en-US" dirty="0">
                <a:effectLst/>
              </a:rPr>
              <a:t>Most of Japan restaurants are in Cluster 2 which is around Adelaide, King, Richmond areas and lowest (close to zero) in Cluster 1 areas which are North Toronto West and Parkdale areas. Also, there are good opportunities to open near Chinatown, St James town as the competition seems to be low. Looking at nearby venues, it seems Cluster 1 might be a good location as there are not a lot of Japan restaurants in these areas. Therefore, this project recommends the entrepreneur to open an authentic Japanese restaurant in these locations with little to no competition</a:t>
            </a:r>
            <a:endParaRPr lang="en-IN" dirty="0"/>
          </a:p>
        </p:txBody>
      </p:sp>
    </p:spTree>
    <p:extLst>
      <p:ext uri="{BB962C8B-B14F-4D97-AF65-F5344CB8AC3E}">
        <p14:creationId xmlns:p14="http://schemas.microsoft.com/office/powerpoint/2010/main" val="339164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0F78-EDC7-41F9-A9BD-E44458ECEF4F}"/>
              </a:ext>
            </a:extLst>
          </p:cNvPr>
          <p:cNvSpPr>
            <a:spLocks noGrp="1"/>
          </p:cNvSpPr>
          <p:nvPr>
            <p:ph type="title"/>
          </p:nvPr>
        </p:nvSpPr>
        <p:spPr/>
        <p:txBody>
          <a:bodyPr>
            <a:normAutofit fontScale="90000"/>
          </a:bodyPr>
          <a:lstStyle/>
          <a:p>
            <a:r>
              <a:rPr lang="en-US" b="1" dirty="0">
                <a:effectLst/>
              </a:rPr>
              <a:t>Conclusion </a:t>
            </a:r>
            <a:br>
              <a:rPr lang="en-IN" b="1" dirty="0">
                <a:effectLst/>
              </a:rPr>
            </a:br>
            <a:endParaRPr lang="en-IN" dirty="0"/>
          </a:p>
        </p:txBody>
      </p:sp>
      <p:sp>
        <p:nvSpPr>
          <p:cNvPr id="3" name="Content Placeholder 2">
            <a:extLst>
              <a:ext uri="{FF2B5EF4-FFF2-40B4-BE49-F238E27FC236}">
                <a16:creationId xmlns:a16="http://schemas.microsoft.com/office/drawing/2014/main" id="{7E2E4A19-5187-48F9-BB31-E67092210E9E}"/>
              </a:ext>
            </a:extLst>
          </p:cNvPr>
          <p:cNvSpPr>
            <a:spLocks noGrp="1"/>
          </p:cNvSpPr>
          <p:nvPr>
            <p:ph idx="1"/>
          </p:nvPr>
        </p:nvSpPr>
        <p:spPr/>
        <p:txBody>
          <a:bodyPr/>
          <a:lstStyle/>
          <a:p>
            <a:r>
              <a:rPr lang="en-US" dirty="0">
                <a:effectLst/>
              </a:rPr>
              <a:t>In this project, we have gone through the process of identifying the business problem, specifying the data required, extracting and preparing the data, performing the machine</a:t>
            </a:r>
            <a:r>
              <a:rPr lang="en-IN" dirty="0">
                <a:effectLst/>
              </a:rPr>
              <a:t> </a:t>
            </a:r>
            <a:r>
              <a:rPr lang="en-US" dirty="0">
                <a:effectLst/>
              </a:rPr>
              <a:t>learning by utilizing k-means clustering and providing recommendation to the stakeholder.</a:t>
            </a:r>
            <a:endParaRPr lang="en-IN" dirty="0">
              <a:effectLst/>
            </a:endParaRPr>
          </a:p>
          <a:p>
            <a:pPr marL="36900" indent="0">
              <a:buNone/>
            </a:pPr>
            <a:endParaRPr lang="en-IN" dirty="0">
              <a:effectLst/>
            </a:endParaRPr>
          </a:p>
          <a:p>
            <a:endParaRPr lang="en-IN" dirty="0"/>
          </a:p>
        </p:txBody>
      </p:sp>
    </p:spTree>
    <p:extLst>
      <p:ext uri="{BB962C8B-B14F-4D97-AF65-F5344CB8AC3E}">
        <p14:creationId xmlns:p14="http://schemas.microsoft.com/office/powerpoint/2010/main" val="11997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06B7-C747-4D1A-9D4F-DA9B201DE11C}"/>
              </a:ext>
            </a:extLst>
          </p:cNvPr>
          <p:cNvSpPr>
            <a:spLocks noGrp="1"/>
          </p:cNvSpPr>
          <p:nvPr>
            <p:ph type="title"/>
          </p:nvPr>
        </p:nvSpPr>
        <p:spPr/>
        <p:txBody>
          <a:bodyPr/>
          <a:lstStyle/>
          <a:p>
            <a:r>
              <a:rPr lang="en-US" dirty="0">
                <a:effectLst/>
              </a:rPr>
              <a:t>List of References</a:t>
            </a:r>
            <a:endParaRPr lang="en-IN" dirty="0"/>
          </a:p>
        </p:txBody>
      </p:sp>
      <p:sp>
        <p:nvSpPr>
          <p:cNvPr id="3" name="Content Placeholder 2">
            <a:extLst>
              <a:ext uri="{FF2B5EF4-FFF2-40B4-BE49-F238E27FC236}">
                <a16:creationId xmlns:a16="http://schemas.microsoft.com/office/drawing/2014/main" id="{42905931-2104-4223-AFB0-C4FE4134A2AB}"/>
              </a:ext>
            </a:extLst>
          </p:cNvPr>
          <p:cNvSpPr>
            <a:spLocks noGrp="1"/>
          </p:cNvSpPr>
          <p:nvPr>
            <p:ph idx="1"/>
          </p:nvPr>
        </p:nvSpPr>
        <p:spPr/>
        <p:txBody>
          <a:bodyPr/>
          <a:lstStyle/>
          <a:p>
            <a:r>
              <a:rPr lang="en-US" dirty="0">
                <a:effectLst/>
              </a:rPr>
              <a:t>List of neighborhoods in Toronto: https://en.wikipedia.org/wiki/List_of_postal_codes_of_:_M</a:t>
            </a:r>
            <a:endParaRPr lang="en-IN" dirty="0">
              <a:effectLst/>
            </a:endParaRPr>
          </a:p>
          <a:p>
            <a:r>
              <a:rPr lang="en-US" dirty="0">
                <a:effectLst/>
              </a:rPr>
              <a:t>Foursquare Developer Documentation: https://developer.foursquare.com/docs</a:t>
            </a:r>
            <a:endParaRPr lang="en-IN" dirty="0">
              <a:effectLst/>
            </a:endParaRPr>
          </a:p>
          <a:p>
            <a:endParaRPr lang="en-IN" dirty="0"/>
          </a:p>
        </p:txBody>
      </p:sp>
    </p:spTree>
    <p:extLst>
      <p:ext uri="{BB962C8B-B14F-4D97-AF65-F5344CB8AC3E}">
        <p14:creationId xmlns:p14="http://schemas.microsoft.com/office/powerpoint/2010/main" val="250936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7DEA-49A7-4379-8B2A-2C0E3E6ABF1E}"/>
              </a:ext>
            </a:extLst>
          </p:cNvPr>
          <p:cNvSpPr>
            <a:spLocks noGrp="1"/>
          </p:cNvSpPr>
          <p:nvPr>
            <p:ph type="title"/>
          </p:nvPr>
        </p:nvSpPr>
        <p:spPr/>
        <p:txBody>
          <a:bodyPr>
            <a:normAutofit fontScale="90000"/>
          </a:bodyPr>
          <a:lstStyle/>
          <a:p>
            <a:r>
              <a:rPr lang="en-US" b="1" dirty="0">
                <a:effectLst/>
              </a:rPr>
              <a:t>Introduction</a:t>
            </a:r>
            <a:br>
              <a:rPr lang="en-IN" b="1" dirty="0">
                <a:effectLst/>
              </a:rPr>
            </a:br>
            <a:endParaRPr lang="en-IN" dirty="0"/>
          </a:p>
        </p:txBody>
      </p:sp>
      <p:sp>
        <p:nvSpPr>
          <p:cNvPr id="3" name="Content Placeholder 2">
            <a:extLst>
              <a:ext uri="{FF2B5EF4-FFF2-40B4-BE49-F238E27FC236}">
                <a16:creationId xmlns:a16="http://schemas.microsoft.com/office/drawing/2014/main" id="{F2DC3FF5-55A1-4E86-9CAC-D4D56250A3FF}"/>
              </a:ext>
            </a:extLst>
          </p:cNvPr>
          <p:cNvSpPr>
            <a:spLocks noGrp="1"/>
          </p:cNvSpPr>
          <p:nvPr>
            <p:ph idx="1"/>
          </p:nvPr>
        </p:nvSpPr>
        <p:spPr/>
        <p:txBody>
          <a:bodyPr/>
          <a:lstStyle/>
          <a:p>
            <a:r>
              <a:rPr lang="en-US" dirty="0">
                <a:effectLst/>
              </a:rPr>
              <a:t>A Japanese restaurant owner wants to explore opening an authentic Japanese restaurant in Toronto, . As Japanese food is very similar to other Japanese cuisines, this business owner is thinking of opening this restaurant in locations where Japanese food is popular (aka many Japanese restaurants in the neighborhood). With the purpose in mind, finding the location to open such a restaurant is one of the most important decisions for this business owner and I am designing this project to help him find the most suitable location.</a:t>
            </a:r>
            <a:endParaRPr lang="en-IN" dirty="0">
              <a:effectLst/>
            </a:endParaRPr>
          </a:p>
          <a:p>
            <a:pPr marL="36900" indent="0">
              <a:buNone/>
            </a:pPr>
            <a:endParaRPr lang="en-IN" dirty="0">
              <a:effectLst/>
            </a:endParaRPr>
          </a:p>
          <a:p>
            <a:endParaRPr lang="en-IN" dirty="0"/>
          </a:p>
        </p:txBody>
      </p:sp>
    </p:spTree>
    <p:extLst>
      <p:ext uri="{BB962C8B-B14F-4D97-AF65-F5344CB8AC3E}">
        <p14:creationId xmlns:p14="http://schemas.microsoft.com/office/powerpoint/2010/main" val="45330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00B9-DD72-4072-AFD0-21C03678FBEF}"/>
              </a:ext>
            </a:extLst>
          </p:cNvPr>
          <p:cNvSpPr>
            <a:spLocks noGrp="1"/>
          </p:cNvSpPr>
          <p:nvPr>
            <p:ph type="title"/>
          </p:nvPr>
        </p:nvSpPr>
        <p:spPr/>
        <p:txBody>
          <a:bodyPr>
            <a:normAutofit fontScale="90000"/>
          </a:bodyPr>
          <a:lstStyle/>
          <a:p>
            <a:r>
              <a:rPr lang="en-US" b="1" dirty="0">
                <a:effectLst/>
              </a:rPr>
              <a:t>Business Problem or Objective:</a:t>
            </a:r>
            <a:br>
              <a:rPr lang="en-IN" b="1" dirty="0">
                <a:effectLst/>
              </a:rPr>
            </a:br>
            <a:r>
              <a:rPr lang="en-US" b="1" dirty="0">
                <a:effectLst/>
              </a:rPr>
              <a:t> </a:t>
            </a:r>
            <a:br>
              <a:rPr lang="en-IN" dirty="0">
                <a:effectLst/>
              </a:rPr>
            </a:br>
            <a:endParaRPr lang="en-IN" dirty="0"/>
          </a:p>
        </p:txBody>
      </p:sp>
      <p:sp>
        <p:nvSpPr>
          <p:cNvPr id="3" name="Content Placeholder 2">
            <a:extLst>
              <a:ext uri="{FF2B5EF4-FFF2-40B4-BE49-F238E27FC236}">
                <a16:creationId xmlns:a16="http://schemas.microsoft.com/office/drawing/2014/main" id="{4A858131-EBE8-4B92-A30E-676139A8F436}"/>
              </a:ext>
            </a:extLst>
          </p:cNvPr>
          <p:cNvSpPr>
            <a:spLocks noGrp="1"/>
          </p:cNvSpPr>
          <p:nvPr>
            <p:ph idx="1"/>
          </p:nvPr>
        </p:nvSpPr>
        <p:spPr/>
        <p:txBody>
          <a:bodyPr/>
          <a:lstStyle/>
          <a:p>
            <a:r>
              <a:rPr lang="en-US" dirty="0">
                <a:effectLst/>
              </a:rPr>
              <a:t>The objective is to find the most suitable location for the restaurant owner to open a new Japanese restaurant in Toronto, . With the help of machine learning methods such as clustering, this project aims to provide solutions to answer the business question: what is the best location to open a authentic Japanese restaurant.</a:t>
            </a:r>
            <a:endParaRPr lang="en-IN" dirty="0">
              <a:effectLst/>
            </a:endParaRPr>
          </a:p>
          <a:p>
            <a:endParaRPr lang="en-IN" dirty="0"/>
          </a:p>
        </p:txBody>
      </p:sp>
    </p:spTree>
    <p:extLst>
      <p:ext uri="{BB962C8B-B14F-4D97-AF65-F5344CB8AC3E}">
        <p14:creationId xmlns:p14="http://schemas.microsoft.com/office/powerpoint/2010/main" val="386274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fontScale="90000"/>
          </a:bodyPr>
          <a:lstStyle/>
          <a:p>
            <a:r>
              <a:rPr lang="en-US" b="1" dirty="0">
                <a:effectLst/>
              </a:rPr>
              <a:t>Data Required to solve the problem:</a:t>
            </a:r>
            <a:br>
              <a:rPr lang="en-IN" b="1" dirty="0">
                <a:effectLst/>
              </a:rPr>
            </a:br>
            <a:endParaRPr lang="en-US" dirty="0"/>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976533152"/>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30ED-AC48-4157-8B41-58FDBC4034BC}"/>
              </a:ext>
            </a:extLst>
          </p:cNvPr>
          <p:cNvSpPr>
            <a:spLocks noGrp="1"/>
          </p:cNvSpPr>
          <p:nvPr>
            <p:ph type="title"/>
          </p:nvPr>
        </p:nvSpPr>
        <p:spPr/>
        <p:txBody>
          <a:bodyPr>
            <a:normAutofit fontScale="90000"/>
          </a:bodyPr>
          <a:lstStyle/>
          <a:p>
            <a:r>
              <a:rPr lang="en-US" b="1" dirty="0">
                <a:effectLst/>
              </a:rPr>
              <a:t>List of neighborhood names and postal codes. </a:t>
            </a:r>
            <a:br>
              <a:rPr lang="en-IN" b="1" dirty="0">
                <a:effectLst/>
              </a:rPr>
            </a:br>
            <a:endParaRPr lang="en-IN" b="1" dirty="0"/>
          </a:p>
        </p:txBody>
      </p:sp>
      <p:sp>
        <p:nvSpPr>
          <p:cNvPr id="3" name="Content Placeholder 2">
            <a:extLst>
              <a:ext uri="{FF2B5EF4-FFF2-40B4-BE49-F238E27FC236}">
                <a16:creationId xmlns:a16="http://schemas.microsoft.com/office/drawing/2014/main" id="{B09B3EA9-830D-4C5A-91F1-B9E02E78B7A8}"/>
              </a:ext>
            </a:extLst>
          </p:cNvPr>
          <p:cNvSpPr>
            <a:spLocks noGrp="1"/>
          </p:cNvSpPr>
          <p:nvPr>
            <p:ph idx="1"/>
          </p:nvPr>
        </p:nvSpPr>
        <p:spPr/>
        <p:txBody>
          <a:bodyPr/>
          <a:lstStyle/>
          <a:p>
            <a:r>
              <a:rPr lang="en-US" dirty="0">
                <a:effectLst/>
              </a:rPr>
              <a:t>Initial step is to get the list of neighborhoods in Toronto. This can be done by extracting the list of neighborhoods from Wikipedia page. I did the web scraping by utilizing pandas html table scraping method as it is easier and </a:t>
            </a:r>
            <a:r>
              <a:rPr lang="en-US" dirty="0" err="1">
                <a:effectLst/>
              </a:rPr>
              <a:t>moreconvenient</a:t>
            </a:r>
            <a:r>
              <a:rPr lang="en-US" dirty="0">
                <a:effectLst/>
              </a:rPr>
              <a:t> to pull tabular data directly from a web page into data frame.</a:t>
            </a:r>
            <a:endParaRPr lang="en-IN" dirty="0">
              <a:effectLst/>
            </a:endParaRPr>
          </a:p>
          <a:p>
            <a:pPr marL="36900" indent="0">
              <a:buNone/>
            </a:pPr>
            <a:endParaRPr lang="en-IN" dirty="0">
              <a:effectLst/>
            </a:endParaRPr>
          </a:p>
          <a:p>
            <a:endParaRPr lang="en-IN" dirty="0"/>
          </a:p>
        </p:txBody>
      </p:sp>
    </p:spTree>
    <p:extLst>
      <p:ext uri="{BB962C8B-B14F-4D97-AF65-F5344CB8AC3E}">
        <p14:creationId xmlns:p14="http://schemas.microsoft.com/office/powerpoint/2010/main" val="184691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FF45-9393-4175-B04D-D96600120C83}"/>
              </a:ext>
            </a:extLst>
          </p:cNvPr>
          <p:cNvSpPr>
            <a:spLocks noGrp="1"/>
          </p:cNvSpPr>
          <p:nvPr>
            <p:ph type="title"/>
          </p:nvPr>
        </p:nvSpPr>
        <p:spPr/>
        <p:txBody>
          <a:bodyPr/>
          <a:lstStyle/>
          <a:p>
            <a:r>
              <a:rPr lang="en-US" b="1" dirty="0">
                <a:effectLst/>
              </a:rPr>
              <a:t>Coordinates</a:t>
            </a:r>
            <a:endParaRPr lang="en-IN" dirty="0"/>
          </a:p>
        </p:txBody>
      </p:sp>
      <p:sp>
        <p:nvSpPr>
          <p:cNvPr id="3" name="Content Placeholder 2">
            <a:extLst>
              <a:ext uri="{FF2B5EF4-FFF2-40B4-BE49-F238E27FC236}">
                <a16:creationId xmlns:a16="http://schemas.microsoft.com/office/drawing/2014/main" id="{185B8F2C-EB81-4E51-9CE1-6377845E6898}"/>
              </a:ext>
            </a:extLst>
          </p:cNvPr>
          <p:cNvSpPr>
            <a:spLocks noGrp="1"/>
          </p:cNvSpPr>
          <p:nvPr>
            <p:ph idx="1"/>
          </p:nvPr>
        </p:nvSpPr>
        <p:spPr/>
        <p:txBody>
          <a:bodyPr/>
          <a:lstStyle/>
          <a:p>
            <a:r>
              <a:rPr lang="en-US" dirty="0">
                <a:effectLst/>
              </a:rPr>
              <a:t>I will need to get their coordinates to utilize Foursquare to pull the list of venues near these neighborhoods. To get the coordinates, I tried using Geocoder package but it was not working so I used the csv file provided by IBM team to match the coordinates of Toronto neighborhoods. After gathering all these coordinates, I visualized the map of Toronto using Folium package to verify whether these are correct coordinates.</a:t>
            </a:r>
            <a:endParaRPr lang="en-IN" dirty="0">
              <a:effectLst/>
            </a:endParaRPr>
          </a:p>
          <a:p>
            <a:pPr marL="36900" indent="0">
              <a:buNone/>
            </a:pPr>
            <a:endParaRPr lang="en-IN" dirty="0"/>
          </a:p>
        </p:txBody>
      </p:sp>
    </p:spTree>
    <p:extLst>
      <p:ext uri="{BB962C8B-B14F-4D97-AF65-F5344CB8AC3E}">
        <p14:creationId xmlns:p14="http://schemas.microsoft.com/office/powerpoint/2010/main" val="331720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5227D-0D68-4ABC-B012-6EF8C7C87466}"/>
              </a:ext>
            </a:extLst>
          </p:cNvPr>
          <p:cNvSpPr>
            <a:spLocks noGrp="1"/>
          </p:cNvSpPr>
          <p:nvPr>
            <p:ph type="title"/>
          </p:nvPr>
        </p:nvSpPr>
        <p:spPr/>
        <p:txBody>
          <a:bodyPr/>
          <a:lstStyle/>
          <a:p>
            <a:r>
              <a:rPr lang="en-IN" b="1" dirty="0" err="1"/>
              <a:t>FourSquare</a:t>
            </a:r>
            <a:endParaRPr lang="en-IN" b="1" dirty="0"/>
          </a:p>
        </p:txBody>
      </p:sp>
      <p:sp>
        <p:nvSpPr>
          <p:cNvPr id="3" name="Content Placeholder 2">
            <a:extLst>
              <a:ext uri="{FF2B5EF4-FFF2-40B4-BE49-F238E27FC236}">
                <a16:creationId xmlns:a16="http://schemas.microsoft.com/office/drawing/2014/main" id="{98D0A250-AF43-40F8-B3A8-E0D248D0BF24}"/>
              </a:ext>
            </a:extLst>
          </p:cNvPr>
          <p:cNvSpPr>
            <a:spLocks noGrp="1"/>
          </p:cNvSpPr>
          <p:nvPr>
            <p:ph idx="1"/>
          </p:nvPr>
        </p:nvSpPr>
        <p:spPr/>
        <p:txBody>
          <a:bodyPr/>
          <a:lstStyle/>
          <a:p>
            <a:r>
              <a:rPr lang="en-US" dirty="0">
                <a:effectLst/>
              </a:rPr>
              <a:t>The next step in the methodology is to use Foursquare API to pull the list of top 100 venues within 500 meters radius. I 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a:t>
            </a:r>
          </a:p>
          <a:p>
            <a:r>
              <a:rPr lang="en-US" dirty="0">
                <a:effectLst/>
              </a:rPr>
              <a:t>Finally analyze each neighborhood by grouping the rows by neighborhood and taking the mean on the frequency of occurrence of each venue category. This is to prepare</a:t>
            </a:r>
            <a:r>
              <a:rPr lang="en-IN" dirty="0">
                <a:effectLst/>
              </a:rPr>
              <a:t> </a:t>
            </a:r>
            <a:r>
              <a:rPr lang="en-US" dirty="0">
                <a:effectLst/>
              </a:rPr>
              <a:t>clustering to be done later</a:t>
            </a:r>
          </a:p>
        </p:txBody>
      </p:sp>
    </p:spTree>
    <p:extLst>
      <p:ext uri="{BB962C8B-B14F-4D97-AF65-F5344CB8AC3E}">
        <p14:creationId xmlns:p14="http://schemas.microsoft.com/office/powerpoint/2010/main" val="240900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7065-01F7-46D9-978D-8E7CB7895F34}"/>
              </a:ext>
            </a:extLst>
          </p:cNvPr>
          <p:cNvSpPr>
            <a:spLocks noGrp="1"/>
          </p:cNvSpPr>
          <p:nvPr>
            <p:ph type="title"/>
          </p:nvPr>
        </p:nvSpPr>
        <p:spPr/>
        <p:txBody>
          <a:bodyPr/>
          <a:lstStyle/>
          <a:p>
            <a:r>
              <a:rPr lang="en-IN" b="1" dirty="0" err="1"/>
              <a:t>FourSquare</a:t>
            </a:r>
            <a:endParaRPr lang="en-IN" dirty="0"/>
          </a:p>
        </p:txBody>
      </p:sp>
      <p:sp>
        <p:nvSpPr>
          <p:cNvPr id="3" name="Content Placeholder 2">
            <a:extLst>
              <a:ext uri="{FF2B5EF4-FFF2-40B4-BE49-F238E27FC236}">
                <a16:creationId xmlns:a16="http://schemas.microsoft.com/office/drawing/2014/main" id="{1200BC8F-3E40-416D-A0EC-90D49BE5CC23}"/>
              </a:ext>
            </a:extLst>
          </p:cNvPr>
          <p:cNvSpPr>
            <a:spLocks noGrp="1"/>
          </p:cNvSpPr>
          <p:nvPr>
            <p:ph idx="1"/>
          </p:nvPr>
        </p:nvSpPr>
        <p:spPr/>
        <p:txBody>
          <a:bodyPr/>
          <a:lstStyle/>
          <a:p>
            <a:r>
              <a:rPr lang="en-US" dirty="0">
                <a:effectLst/>
              </a:rPr>
              <a:t>Here, I made a justification to specifically look for “Japan restaurants”. Previously, when I ran the model, I was looking for “Japan restaurants” but there are very few results (maybe due to Foursquare categorization) so I looked for the restaurants closest to Japanese cuisine taste (side note: Japanese food and Japan food are very similar in taste, so my justification is that if there are people who enjoyed Japan food, they likely are going to enjoy Japanese food too!)</a:t>
            </a:r>
            <a:endParaRPr lang="en-IN" dirty="0">
              <a:effectLst/>
            </a:endParaRPr>
          </a:p>
          <a:p>
            <a:endParaRPr lang="en-IN" dirty="0"/>
          </a:p>
        </p:txBody>
      </p:sp>
    </p:spTree>
    <p:extLst>
      <p:ext uri="{BB962C8B-B14F-4D97-AF65-F5344CB8AC3E}">
        <p14:creationId xmlns:p14="http://schemas.microsoft.com/office/powerpoint/2010/main" val="347830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73F1-892E-43EC-816D-73CD9196E84E}"/>
              </a:ext>
            </a:extLst>
          </p:cNvPr>
          <p:cNvSpPr>
            <a:spLocks noGrp="1"/>
          </p:cNvSpPr>
          <p:nvPr>
            <p:ph type="title"/>
          </p:nvPr>
        </p:nvSpPr>
        <p:spPr/>
        <p:txBody>
          <a:bodyPr/>
          <a:lstStyle/>
          <a:p>
            <a:r>
              <a:rPr lang="en-IN" b="1" dirty="0"/>
              <a:t>Clustering</a:t>
            </a:r>
          </a:p>
        </p:txBody>
      </p:sp>
      <p:sp>
        <p:nvSpPr>
          <p:cNvPr id="3" name="Content Placeholder 2">
            <a:extLst>
              <a:ext uri="{FF2B5EF4-FFF2-40B4-BE49-F238E27FC236}">
                <a16:creationId xmlns:a16="http://schemas.microsoft.com/office/drawing/2014/main" id="{E3F9BB05-1E91-4505-BA7E-E01738393E8E}"/>
              </a:ext>
            </a:extLst>
          </p:cNvPr>
          <p:cNvSpPr>
            <a:spLocks noGrp="1"/>
          </p:cNvSpPr>
          <p:nvPr>
            <p:ph idx="1"/>
          </p:nvPr>
        </p:nvSpPr>
        <p:spPr/>
        <p:txBody>
          <a:bodyPr/>
          <a:lstStyle/>
          <a:p>
            <a:r>
              <a:rPr lang="en-US" dirty="0">
                <a:effectLst/>
              </a:rPr>
              <a:t>Lastly, I performed the clustering method by using k-means clustering. K-means clustering</a:t>
            </a:r>
            <a:r>
              <a:rPr lang="en-IN" dirty="0">
                <a:effectLst/>
              </a:rPr>
              <a:t> </a:t>
            </a:r>
            <a:r>
              <a:rPr lang="en-US" dirty="0">
                <a:effectLst/>
              </a:rPr>
              <a:t>algorithm identifies k number of </a:t>
            </a:r>
            <a:r>
              <a:rPr lang="en-US" dirty="0" err="1">
                <a:effectLst/>
              </a:rPr>
              <a:t>centeriods</a:t>
            </a:r>
            <a:r>
              <a:rPr lang="en-US" dirty="0">
                <a:effectLst/>
              </a:rPr>
              <a:t>, and then allocates every data point to the nearest cluster, while keeping the centroids as small as possible. It is one of the simplest and popular unsupervised machine learning algorithms and it is highly suited for this project as well. I have clustered the neighborhoods in Toronto into 3 clusters based on their frequency of occurrence for “Japan food”. Based on the results (the concentration of clusters), I will be able to recommend the ideal location to open the restaurant</a:t>
            </a:r>
            <a:endParaRPr lang="en-IN" dirty="0"/>
          </a:p>
        </p:txBody>
      </p:sp>
    </p:spTree>
    <p:extLst>
      <p:ext uri="{BB962C8B-B14F-4D97-AF65-F5344CB8AC3E}">
        <p14:creationId xmlns:p14="http://schemas.microsoft.com/office/powerpoint/2010/main" val="3895286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{7CC46FA0-590B-406C-B3EE-D6098844E75E}tf12214701</Template>
  <TotalTime>0</TotalTime>
  <Words>942</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Goudy Old Style</vt:lpstr>
      <vt:lpstr>Wingdings 2</vt:lpstr>
      <vt:lpstr>SlateVTI</vt:lpstr>
      <vt:lpstr>Japanese Restaurant in the Battle of Neighborhoods    </vt:lpstr>
      <vt:lpstr>Introduction </vt:lpstr>
      <vt:lpstr>Business Problem or Objective:   </vt:lpstr>
      <vt:lpstr>Data Required to solve the problem: </vt:lpstr>
      <vt:lpstr>List of neighborhood names and postal codes.  </vt:lpstr>
      <vt:lpstr>Coordinates</vt:lpstr>
      <vt:lpstr>FourSquare</vt:lpstr>
      <vt:lpstr>FourSquare</vt:lpstr>
      <vt:lpstr>Clustering</vt:lpstr>
      <vt:lpstr>Results</vt:lpstr>
      <vt:lpstr>Recommendations  </vt:lpstr>
      <vt:lpstr>Conclusion  </vt:lpstr>
      <vt:lpstr>List of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2020-05-08T21:09:05Z</dcterms:created>
  <dcterms:modified xsi:type="dcterms:W3CDTF">2020-05-08T21:22:16Z</dcterms:modified>
</cp:coreProperties>
</file>