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57" r:id="rId7"/>
    <p:sldId id="263" r:id="rId8"/>
    <p:sldId id="264" r:id="rId9"/>
    <p:sldId id="268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F404-5BE0-2D90-0A03-A8491F3E5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CFF56-8F6F-A7CE-E733-A92E814F7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6B42-5C51-653F-B040-77F947F5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14EE-9252-B084-6856-E72A401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FA8A-4F08-D3E7-B69E-6ADA9B7D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B9F5-48E2-6729-7C84-D9629CDD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17E32-3443-5B21-9771-0DDE8934C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F09A-9B9F-3191-B188-6C7CC626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9A44-9277-4F2A-9216-9E523BA5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2E65-DF73-8FA4-2B3B-BF5E99DE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2DDCD-E6C4-B9C5-F4C6-EF07A8127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8473-D43A-4566-B77F-720627FA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ADC8-2D01-AB44-0B04-04AD8ADD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E2BD-CEFB-7356-358E-8C6E19E0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822C-8135-3EE7-B902-C4B0BFFE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2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F98E-5061-E58B-5E65-880F4CC8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0748-8C2E-69F8-CF1C-24D47CC8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10259-301C-BCF0-FBE6-607E548D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FB4B-A8B1-FEC8-0909-56B6101E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1145-0EC3-D4CE-6009-D1A9A543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508-C6FB-3F78-4F8A-CFC3EF3C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C079F-1E18-F829-1AE8-36C4FD097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97B7-9D2E-58B9-CFAA-656B3801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80B4-8E3E-C6C7-A310-3A08BDB3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0E55-034A-8E85-0AA9-4A53F747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1B96-5554-280E-C815-1C9A7FDD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D776-84BD-256C-D4ED-56B30CD27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438DC-11E4-9E4E-6F6E-AF348C7F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7725-200D-AEC8-A021-CC7019EB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2BFE-A543-34DD-E2F8-17BF5345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507B-8B7C-6DCB-C16A-65926FC8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E4CE-B296-1CBE-A3E0-3E2E0EB5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4DE8-51A2-79E4-68D7-30B225FE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DBB0-8ABF-8AAB-4CBC-8B01F92A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FF7F-400D-3C8D-2B19-22BBF4DE7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53765-EC50-1C48-761E-94E94B0C6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1131C-C29F-B05F-D713-C55F8E4B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9DEE1-0323-16E8-09FD-99D86A30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2B053-A1F2-86BC-E46B-F149A5AA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9F03-63C5-9734-63C2-91C5C255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6E184-6483-D6E0-A8E4-3D6610EC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3204A-F0A6-E912-68F5-F9E2BF8E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4932E-9329-D32A-FDBD-230B324B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50FA6-A2AF-8CA9-1F6B-5422061B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C6752-F5C1-87DA-4E45-38A13EE0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AAD8-0193-309C-B342-107F678F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1B1E-8EE0-DBEC-1571-4A9B2A37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8599-BBBF-4DE3-746E-556BF183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66A5A-BBFF-49D6-3EEC-CA4853BA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24627-37D3-C58B-7986-D7B7F32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BBCB-22B1-5C84-F075-AF7297B5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C56E4-9673-351D-EA6A-509991F8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B26E-CB70-5686-FC72-6153FC65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7BCEB-4900-F3AB-64EE-2A3B936E8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67A79-8329-7C54-2ED3-C3E1FA63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C24E1-EC3E-0500-A431-FF8C2F89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9D84F-85D8-6A1A-9ED3-BBDE4F26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DE4DD-8E23-87F3-EA9F-83117DD8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DC91E-8D78-A3C7-E7F5-4F41D774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75AC3-324F-E9C2-54FC-BEE8FF81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9542-21AC-BACD-E6E9-07BB12E56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D0801-40E9-6F76-0964-76AADF28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2CF1-564C-5379-57A4-A9195A5E4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1AE79-1B3D-B72B-3541-75091ABF2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Health &amp; Exercise Hub for Health Analytics.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220C2-DE09-A3EA-C0CB-8ECD0308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 </a:t>
            </a:r>
          </a:p>
          <a:p>
            <a:pPr algn="l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42 (Phase 1)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Kevin Manchala 	       – A20523729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Kranthi Kumar Tella	       – A20519923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Sai Reshma Guntimadugu   – A20521853</a:t>
            </a:r>
          </a:p>
          <a:p>
            <a:pPr algn="l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Kettlebells on the floor">
            <a:extLst>
              <a:ext uri="{FF2B5EF4-FFF2-40B4-BE49-F238E27FC236}">
                <a16:creationId xmlns:a16="http://schemas.microsoft.com/office/drawing/2014/main" id="{E90B49E2-C406-B1E3-D58C-0464386C1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43" r="5326" b="-1"/>
          <a:stretch/>
        </p:blipFill>
        <p:spPr>
          <a:xfrm>
            <a:off x="8468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2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ACC8-8225-428A-F02E-10C7698B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Activity Diagram for Log Data for Activities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17AC8-505A-A3BC-4AE9-0177EFCE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85" y="421411"/>
            <a:ext cx="3972232" cy="60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8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5A7A3-4AC8-32B7-F8C8-7589D822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53ADC-36F0-9CAC-FF01-0471D7C5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Description: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495-0B71-AE5D-50AD-CCA8DCF1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"Personal Health &amp; Exercise Hub for Health Analytics" is a platform designed to help people take control of their well-being. It provides personalized workout plans, tracks nutrition, and analyzes health data, making it easier for users to set goals and connect with a supportive community. Users can also seek guidance from fitness and medical experts. The platform prioritizes data security, offering a safe space for users to track health metrics, set reminders, and engage with a supportive community for an all-around approach to health and fitness.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9B8C4-0C4C-2A7A-45B5-08FCD40F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List: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1576-5E39-E393-DD34-10C65BBD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Registration and Profile Management:</a:t>
            </a:r>
            <a:endParaRPr lang="en-US" sz="1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Seamlessly create user accounts, providing personalized experiences, and manage profiles with relevant health and fitness information.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Metrics Tracking:</a:t>
            </a:r>
            <a:endParaRPr lang="en-US" sz="1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 and record vital health metrics, such as calorie intake, sleep patterns, and exercise data for a comprehensive health overview.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Customized Workout Plans:</a:t>
            </a:r>
            <a:endParaRPr lang="en-US" sz="1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 personalized workout plans tailored to individual fitness goals and health conditions from certified fitness trainers.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Nutrition Planning and Tracking:</a:t>
            </a:r>
            <a:endParaRPr lang="en-US" sz="1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dietary goals, track meals, and receive nutritional insights for maintaining a balanced and healthy diet.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Professional Consultation Services:</a:t>
            </a:r>
            <a:endParaRPr lang="en-US" sz="1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virtual consultations with certified fitness trainers, nutritionists, and health professionals for personalized advice and guidance.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Collaboration with Health Professionals:</a:t>
            </a:r>
            <a:endParaRPr lang="en-US" sz="1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Collaborate with fitness trainers, nutritionists, and medical professionals to receive personalized guidance and recommendations.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Reminder and Goal Setting:</a:t>
            </a:r>
            <a:endParaRPr lang="en-US" sz="1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l"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reminders for activities such as workouts and meals, establish health goals, and track progress for consistent achievement.</a:t>
            </a:r>
          </a:p>
        </p:txBody>
      </p:sp>
    </p:spTree>
    <p:extLst>
      <p:ext uri="{BB962C8B-B14F-4D97-AF65-F5344CB8AC3E}">
        <p14:creationId xmlns:p14="http://schemas.microsoft.com/office/powerpoint/2010/main" val="304569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492C6-3072-AFF5-E9A2-F6C035EB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Requirements: Functional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CD8BF4-644A-8179-9F34-8F945B53D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80503"/>
              </p:ext>
            </p:extLst>
          </p:nvPr>
        </p:nvGraphicFramePr>
        <p:xfrm>
          <a:off x="869776" y="2228087"/>
          <a:ext cx="10452449" cy="39488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71611">
                  <a:extLst>
                    <a:ext uri="{9D8B030D-6E8A-4147-A177-3AD203B41FA5}">
                      <a16:colId xmlns:a16="http://schemas.microsoft.com/office/drawing/2014/main" val="3964329237"/>
                    </a:ext>
                  </a:extLst>
                </a:gridCol>
                <a:gridCol w="2656938">
                  <a:extLst>
                    <a:ext uri="{9D8B030D-6E8A-4147-A177-3AD203B41FA5}">
                      <a16:colId xmlns:a16="http://schemas.microsoft.com/office/drawing/2014/main" val="1569410843"/>
                    </a:ext>
                  </a:extLst>
                </a:gridCol>
                <a:gridCol w="7023900">
                  <a:extLst>
                    <a:ext uri="{9D8B030D-6E8A-4147-A177-3AD203B41FA5}">
                      <a16:colId xmlns:a16="http://schemas.microsoft.com/office/drawing/2014/main" val="381179409"/>
                    </a:ext>
                  </a:extLst>
                </a:gridCol>
              </a:tblGrid>
              <a:tr h="434311">
                <a:tc>
                  <a:txBody>
                    <a:bodyPr/>
                    <a:lstStyle/>
                    <a:p>
                      <a:pPr fontAlgn="b"/>
                      <a:r>
                        <a:rPr lang="en-US" sz="1500" b="1" cap="all" spc="6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76572" marR="76572" marT="98707" marB="9870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 cap="all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Requirement</a:t>
                      </a:r>
                    </a:p>
                  </a:txBody>
                  <a:tcPr marL="76572" marR="76572" marT="98707" marB="9870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 cap="all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572" marR="76572" marT="98707" marB="9870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764831"/>
                  </a:ext>
                </a:extLst>
              </a:tr>
              <a:tr h="702914"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6572" marR="76572" marT="38287" marB="98707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 Onboarding</a:t>
                      </a:r>
                    </a:p>
                  </a:txBody>
                  <a:tcPr marL="76572" marR="76572" marT="38287" marB="98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Easy sign-up, choose health goals and preferences during registration.</a:t>
                      </a:r>
                    </a:p>
                  </a:txBody>
                  <a:tcPr marL="76572" marR="76572" marT="38287" marB="98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557445"/>
                  </a:ext>
                </a:extLst>
              </a:tr>
              <a:tr h="702914"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76572" marR="76572" marT="38287" marB="98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Health Metrics Tracking</a:t>
                      </a:r>
                    </a:p>
                  </a:txBody>
                  <a:tcPr marL="76572" marR="76572" marT="38287" marB="98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User-friendly interface for manual entry.</a:t>
                      </a:r>
                    </a:p>
                  </a:txBody>
                  <a:tcPr marL="76572" marR="76572" marT="38287" marB="98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02329"/>
                  </a:ext>
                </a:extLst>
              </a:tr>
              <a:tr h="702914"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76572" marR="76572" marT="38287" marB="98707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Adaptive Workout Plans</a:t>
                      </a:r>
                    </a:p>
                  </a:txBody>
                  <a:tcPr marL="76572" marR="76572" marT="38287" marB="98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Workouts for different types of body weight goals.</a:t>
                      </a:r>
                    </a:p>
                  </a:txBody>
                  <a:tcPr marL="76572" marR="76572" marT="38287" marB="98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585063"/>
                  </a:ext>
                </a:extLst>
              </a:tr>
              <a:tr h="702914"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76572" marR="76572" marT="38287" marB="98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Nutritional Guidance</a:t>
                      </a:r>
                    </a:p>
                  </a:txBody>
                  <a:tcPr marL="76572" marR="76572" marT="38287" marB="98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Nutrition</a:t>
                      </a:r>
                      <a:r>
                        <a:rPr lang="en-US" sz="1500" cap="none" spc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guides the requested user about the diet plan.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572" marR="76572" marT="38287" marB="98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369650"/>
                  </a:ext>
                </a:extLst>
              </a:tr>
              <a:tr h="702914"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76572" marR="76572" marT="38287" marB="98707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Virtual Consultation Platform</a:t>
                      </a:r>
                    </a:p>
                  </a:txBody>
                  <a:tcPr marL="76572" marR="76572" marT="38287" marB="98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Establishment of a secure platform for virtual consultations with health professionals.</a:t>
                      </a:r>
                    </a:p>
                  </a:txBody>
                  <a:tcPr marL="76572" marR="76572" marT="38287" marB="987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97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95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502E7-005E-7D36-18E7-C6C2878B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Requirements: Non-Functional</a:t>
            </a:r>
            <a:endParaRPr lang="en-US" sz="36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0B8465-7C51-17B2-CBE3-55DA7E2D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891313"/>
              </p:ext>
            </p:extLst>
          </p:nvPr>
        </p:nvGraphicFramePr>
        <p:xfrm>
          <a:off x="1096948" y="2228087"/>
          <a:ext cx="9998105" cy="394887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8603">
                  <a:extLst>
                    <a:ext uri="{9D8B030D-6E8A-4147-A177-3AD203B41FA5}">
                      <a16:colId xmlns:a16="http://schemas.microsoft.com/office/drawing/2014/main" val="2293235957"/>
                    </a:ext>
                  </a:extLst>
                </a:gridCol>
                <a:gridCol w="2279918">
                  <a:extLst>
                    <a:ext uri="{9D8B030D-6E8A-4147-A177-3AD203B41FA5}">
                      <a16:colId xmlns:a16="http://schemas.microsoft.com/office/drawing/2014/main" val="2414582737"/>
                    </a:ext>
                  </a:extLst>
                </a:gridCol>
                <a:gridCol w="7139584">
                  <a:extLst>
                    <a:ext uri="{9D8B030D-6E8A-4147-A177-3AD203B41FA5}">
                      <a16:colId xmlns:a16="http://schemas.microsoft.com/office/drawing/2014/main" val="2940744199"/>
                    </a:ext>
                  </a:extLst>
                </a:gridCol>
              </a:tblGrid>
              <a:tr h="437837">
                <a:tc>
                  <a:txBody>
                    <a:bodyPr/>
                    <a:lstStyle/>
                    <a:p>
                      <a:pPr fontAlgn="b"/>
                      <a:r>
                        <a:rPr lang="en-US" sz="1500" b="1" cap="all" spc="6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64371" marR="64371" marT="99508" marB="9950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 cap="all" spc="6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Requirement</a:t>
                      </a:r>
                    </a:p>
                  </a:txBody>
                  <a:tcPr marL="64371" marR="64371" marT="99508" marB="9950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 cap="all" spc="6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4371" marR="64371" marT="99508" marB="9950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539150"/>
                  </a:ext>
                </a:extLst>
              </a:tr>
              <a:tr h="702208"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4371" marR="64371" marT="32186" marB="99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and Privacy</a:t>
                      </a:r>
                    </a:p>
                  </a:txBody>
                  <a:tcPr marL="64371" marR="64371" marT="32186" marB="995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Implement robust encryption for user data and adhere to privacy regulations.</a:t>
                      </a:r>
                    </a:p>
                  </a:txBody>
                  <a:tcPr marL="64371" marR="64371" marT="32186" marB="995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913896"/>
                  </a:ext>
                </a:extLst>
              </a:tr>
              <a:tr h="702208"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4371" marR="64371" marT="32186" marB="995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Scalability</a:t>
                      </a:r>
                    </a:p>
                  </a:txBody>
                  <a:tcPr marL="64371" marR="64371" marT="32186" marB="995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the system architecture to seamlessly scale with increasing user demand.</a:t>
                      </a:r>
                    </a:p>
                  </a:txBody>
                  <a:tcPr marL="64371" marR="64371" marT="32186" marB="995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64316"/>
                  </a:ext>
                </a:extLst>
              </a:tr>
              <a:tr h="702208"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4371" marR="64371" marT="32186" marB="99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User-Centric Design</a:t>
                      </a:r>
                    </a:p>
                  </a:txBody>
                  <a:tcPr marL="64371" marR="64371" marT="32186" marB="995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Create an intuitive and visually appealing interface, incorporating user feedback for improvement.</a:t>
                      </a:r>
                    </a:p>
                  </a:txBody>
                  <a:tcPr marL="64371" marR="64371" marT="32186" marB="995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868090"/>
                  </a:ext>
                </a:extLst>
              </a:tr>
              <a:tr h="702208"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4371" marR="64371" marT="32186" marB="995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Availability</a:t>
                      </a:r>
                    </a:p>
                  </a:txBody>
                  <a:tcPr marL="64371" marR="64371" marT="32186" marB="995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system should have high availability, with minimal downtime for maintenance.</a:t>
                      </a:r>
                    </a:p>
                  </a:txBody>
                  <a:tcPr marL="64371" marR="64371" marT="32186" marB="995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085065"/>
                  </a:ext>
                </a:extLst>
              </a:tr>
              <a:tr h="702208"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4371" marR="64371" marT="32186" marB="99508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Performance Optimization</a:t>
                      </a:r>
                    </a:p>
                  </a:txBody>
                  <a:tcPr marL="64371" marR="64371" marT="32186" marB="995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Conduct regular performance testing, optimizing data retrieval for swift interactions and real-time updates.</a:t>
                      </a:r>
                    </a:p>
                  </a:txBody>
                  <a:tcPr marL="64371" marR="64371" marT="32186" marB="995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80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09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0ED21-5651-0A0D-DD20-80996F4F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Use-Cases:</a:t>
            </a: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C6A449-1933-A230-9C93-C9D68BC2F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560028"/>
              </p:ext>
            </p:extLst>
          </p:nvPr>
        </p:nvGraphicFramePr>
        <p:xfrm>
          <a:off x="4992653" y="429208"/>
          <a:ext cx="6537903" cy="6384368"/>
        </p:xfrm>
        <a:graphic>
          <a:graphicData uri="http://schemas.openxmlformats.org/drawingml/2006/table">
            <a:tbl>
              <a:tblPr firstRow="1" firstCol="1" bandRow="1">
                <a:noFill/>
                <a:tableStyleId>{9D7B26C5-4107-4FEC-AEDC-1716B250A1EF}</a:tableStyleId>
              </a:tblPr>
              <a:tblGrid>
                <a:gridCol w="2503677">
                  <a:extLst>
                    <a:ext uri="{9D8B030D-6E8A-4147-A177-3AD203B41FA5}">
                      <a16:colId xmlns:a16="http://schemas.microsoft.com/office/drawing/2014/main" val="2219280778"/>
                    </a:ext>
                  </a:extLst>
                </a:gridCol>
                <a:gridCol w="4034226">
                  <a:extLst>
                    <a:ext uri="{9D8B030D-6E8A-4147-A177-3AD203B41FA5}">
                      <a16:colId xmlns:a16="http://schemas.microsoft.com/office/drawing/2014/main" val="2430475559"/>
                    </a:ext>
                  </a:extLst>
                </a:gridCol>
              </a:tblGrid>
              <a:tr h="305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all" spc="6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200" b="1" kern="100" cap="all" spc="6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02" marR="21102" marT="47903" marB="47903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all" spc="6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 Cases</a:t>
                      </a:r>
                      <a:endParaRPr lang="en-US" sz="1200" b="1" kern="100" cap="all" spc="6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02" marR="21102" marT="47903" marB="479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665868"/>
                  </a:ext>
                </a:extLst>
              </a:tr>
              <a:tr h="17782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62000" algn="l"/>
                        </a:tabLs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02" marR="21102" marT="0" marB="4790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User Registration.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User Login.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Manage profile.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Track Health data.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Create a workout plan.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Set remainders.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02" marR="21102" marT="0" marB="47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401"/>
                  </a:ext>
                </a:extLst>
              </a:tr>
              <a:tr h="13432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Fitness Trainer/Coach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02" marR="21102" marT="0" marB="47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View client profiles.</a:t>
                      </a:r>
                      <a:endParaRPr lang="en-US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Create Customized Workout Plans.</a:t>
                      </a:r>
                      <a:endParaRPr lang="en-US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Monitor Client Progress.</a:t>
                      </a:r>
                      <a:endParaRPr lang="en-US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Collaborate with AI medical professionals.</a:t>
                      </a:r>
                      <a:endParaRPr lang="en-US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02" marR="21102" marT="0" marB="47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32359"/>
                  </a:ext>
                </a:extLst>
              </a:tr>
              <a:tr h="13432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AI - Medical Professional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02" marR="21102" marT="0" marB="4790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Provide Personalized Recommendations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Answer Health-related Queries.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Assist in Diagnosis.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Collaborate with Healthcare Providers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02" marR="21102" marT="0" marB="47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368281"/>
                  </a:ext>
                </a:extLst>
              </a:tr>
              <a:tr h="13432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02" marR="21102" marT="0" marB="47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Manage user account.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Manage trainer/coach accounts.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Monitor user activity.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Generate reports and analytics.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02" marR="21102" marT="0" marB="47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99031"/>
                  </a:ext>
                </a:extLst>
              </a:tr>
              <a:tr h="270892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56" marR="13331" marT="3730" marB="4790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56" marR="13331" marT="3730" marB="47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29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79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3E4B7-3D93-6FF0-DDEC-1EEE1A52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Use-Case Diagram: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019D3-A106-9476-4607-9DA56849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359" y="522514"/>
            <a:ext cx="5150498" cy="57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5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041FD-1220-B97B-35B0-25561A02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b="1" dirty="0"/>
              <a:t>UML Activity Diagrams: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7D930B-AF19-9489-86EB-522FF1EE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Activity Diagram for New User Registration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334183-DA1F-8FF8-C769-D7E14596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640080"/>
            <a:ext cx="448627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3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19FE2-67FF-BE0C-A1DA-88A6721F8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Activity Diagram for Create Workout Plans </a:t>
            </a:r>
            <a:endParaRPr lang="en-US" sz="22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30CD977-E45C-B04C-5DED-175A3342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648872"/>
            <a:ext cx="434464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8188</TotalTime>
  <Words>612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Personal Health &amp; Exercise Hub for Health Analytics. </vt:lpstr>
      <vt:lpstr>Project Description:</vt:lpstr>
      <vt:lpstr>Feature List:</vt:lpstr>
      <vt:lpstr>Project Requirements: Functional</vt:lpstr>
      <vt:lpstr>Project Requirements: Non-Functional</vt:lpstr>
      <vt:lpstr>UML Use-Cases:</vt:lpstr>
      <vt:lpstr>UML Use-Case Diagram:</vt:lpstr>
      <vt:lpstr>UML Activity Diagrams: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Health &amp; Exercise Hub for Health Analytics. </dc:title>
  <dc:creator>Sai Reshma Guntimadugu</dc:creator>
  <cp:lastModifiedBy>Sai Reshma Guntimadugu</cp:lastModifiedBy>
  <cp:revision>28</cp:revision>
  <dcterms:created xsi:type="dcterms:W3CDTF">2024-03-08T17:47:51Z</dcterms:created>
  <dcterms:modified xsi:type="dcterms:W3CDTF">2024-04-28T03:26:06Z</dcterms:modified>
</cp:coreProperties>
</file>