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7" r:id="rId5"/>
    <p:sldId id="259" r:id="rId6"/>
    <p:sldId id="264" r:id="rId7"/>
    <p:sldId id="260" r:id="rId8"/>
    <p:sldId id="261" r:id="rId9"/>
    <p:sldId id="262" r:id="rId10"/>
    <p:sldId id="268" r:id="rId11"/>
    <p:sldId id="269"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2" autoAdjust="0"/>
    <p:restoredTop sz="94660"/>
  </p:normalViewPr>
  <p:slideViewPr>
    <p:cSldViewPr snapToGrid="0">
      <p:cViewPr varScale="1">
        <p:scale>
          <a:sx n="77" d="100"/>
          <a:sy n="77" d="100"/>
        </p:scale>
        <p:origin x="10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84039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67875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15644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402237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83238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10634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AFE63B-89BA-4F53-9977-5BC0EA1C454C}"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39621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AFE63B-89BA-4F53-9977-5BC0EA1C454C}"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48564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FE63B-89BA-4F53-9977-5BC0EA1C454C}"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96889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9773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0351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FE63B-89BA-4F53-9977-5BC0EA1C454C}" type="datetimeFigureOut">
              <a:rPr lang="en-US" smtClean="0"/>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2D5E2-0820-43E3-B222-E2C0E2859BFA}" type="slidenum">
              <a:rPr lang="en-US" smtClean="0"/>
              <a:t>‹#›</a:t>
            </a:fld>
            <a:endParaRPr lang="en-US"/>
          </a:p>
        </p:txBody>
      </p:sp>
    </p:spTree>
    <p:extLst>
      <p:ext uri="{BB962C8B-B14F-4D97-AF65-F5344CB8AC3E}">
        <p14:creationId xmlns:p14="http://schemas.microsoft.com/office/powerpoint/2010/main" val="282536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ROBUST MEDIAN  FILTERING DETECTION</a:t>
            </a:r>
            <a:endParaRPr lang="en-US" dirty="0"/>
          </a:p>
        </p:txBody>
      </p:sp>
      <p:sp>
        <p:nvSpPr>
          <p:cNvPr id="3" name="Subtitle 2"/>
          <p:cNvSpPr>
            <a:spLocks noGrp="1"/>
          </p:cNvSpPr>
          <p:nvPr>
            <p:ph type="subTitle" idx="1"/>
          </p:nvPr>
        </p:nvSpPr>
        <p:spPr>
          <a:xfrm>
            <a:off x="5937336" y="3602037"/>
            <a:ext cx="5498927" cy="2535715"/>
          </a:xfrm>
        </p:spPr>
        <p:txBody>
          <a:bodyPr>
            <a:normAutofit lnSpcReduction="10000"/>
          </a:bodyPr>
          <a:lstStyle/>
          <a:p>
            <a:r>
              <a:rPr lang="en-US" dirty="0" smtClean="0"/>
              <a:t> </a:t>
            </a:r>
          </a:p>
          <a:p>
            <a:endParaRPr lang="en-US" sz="3100" dirty="0">
              <a:solidFill>
                <a:schemeClr val="accent2"/>
              </a:solidFill>
            </a:endParaRPr>
          </a:p>
          <a:p>
            <a:r>
              <a:rPr lang="en-US" sz="3100" dirty="0" smtClean="0">
                <a:solidFill>
                  <a:schemeClr val="accent2"/>
                </a:solidFill>
              </a:rPr>
              <a:t>       SUBMITTED BY:</a:t>
            </a:r>
          </a:p>
          <a:p>
            <a:pPr algn="r"/>
            <a:r>
              <a:rPr lang="en-US" sz="3100" dirty="0" smtClean="0">
                <a:solidFill>
                  <a:schemeClr val="accent2"/>
                </a:solidFill>
              </a:rPr>
              <a:t>DEEPAK BATTU(15110040)</a:t>
            </a:r>
          </a:p>
          <a:p>
            <a:pPr algn="r"/>
            <a:r>
              <a:rPr lang="en-US" sz="3100" dirty="0" smtClean="0">
                <a:solidFill>
                  <a:schemeClr val="accent2"/>
                </a:solidFill>
              </a:rPr>
              <a:t>PRIYANKA KAJLA(17210073)</a:t>
            </a:r>
            <a:endParaRPr lang="en-US" sz="3100" dirty="0">
              <a:solidFill>
                <a:schemeClr val="accent2"/>
              </a:solidFill>
            </a:endParaRPr>
          </a:p>
        </p:txBody>
      </p:sp>
    </p:spTree>
    <p:extLst>
      <p:ext uri="{BB962C8B-B14F-4D97-AF65-F5344CB8AC3E}">
        <p14:creationId xmlns:p14="http://schemas.microsoft.com/office/powerpoint/2010/main" val="375002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 5 </a:t>
            </a:r>
            <a:r>
              <a:rPr lang="en-US" dirty="0" smtClean="0"/>
              <a:t>comparison</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45" y="1587629"/>
            <a:ext cx="5674291" cy="4412338"/>
          </a:xfrm>
        </p:spPr>
      </p:pic>
      <p:sp>
        <p:nvSpPr>
          <p:cNvPr id="10" name="TextBox 9"/>
          <p:cNvSpPr txBox="1"/>
          <p:nvPr/>
        </p:nvSpPr>
        <p:spPr>
          <a:xfrm flipH="1">
            <a:off x="6889314" y="2242158"/>
            <a:ext cx="2943616" cy="2308324"/>
          </a:xfrm>
          <a:prstGeom prst="rect">
            <a:avLst/>
          </a:prstGeom>
          <a:noFill/>
        </p:spPr>
        <p:txBody>
          <a:bodyPr wrap="square" rtlCol="0">
            <a:spAutoFit/>
          </a:bodyPr>
          <a:lstStyle/>
          <a:p>
            <a:r>
              <a:rPr lang="en-US" dirty="0" smtClean="0"/>
              <a:t>The graph  shows the  results of detecting  3X3 median filtering  image .</a:t>
            </a:r>
          </a:p>
          <a:p>
            <a:r>
              <a:rPr lang="en-US" dirty="0" smtClean="0"/>
              <a:t>For normal image the error in detecting (</a:t>
            </a:r>
            <a:r>
              <a:rPr lang="en-US" dirty="0" err="1" smtClean="0"/>
              <a:t>pe</a:t>
            </a:r>
            <a:r>
              <a:rPr lang="en-US" dirty="0" smtClean="0"/>
              <a:t>) is low</a:t>
            </a:r>
            <a:r>
              <a:rPr lang="en-US" dirty="0" smtClean="0"/>
              <a:t>. For </a:t>
            </a:r>
            <a:r>
              <a:rPr lang="en-US" dirty="0" smtClean="0"/>
              <a:t>jpeg compressed images this error is larger but  works very well compared to other methods</a:t>
            </a:r>
            <a:endParaRPr lang="en-US" dirty="0"/>
          </a:p>
        </p:txBody>
      </p:sp>
    </p:spTree>
    <p:extLst>
      <p:ext uri="{BB962C8B-B14F-4D97-AF65-F5344CB8AC3E}">
        <p14:creationId xmlns:p14="http://schemas.microsoft.com/office/powerpoint/2010/main" val="1547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 3 </a:t>
            </a:r>
            <a:r>
              <a:rPr lang="en-US" dirty="0" smtClean="0"/>
              <a:t>comparison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070" y="1988768"/>
            <a:ext cx="5333333" cy="4000000"/>
          </a:xfrm>
        </p:spPr>
      </p:pic>
      <p:sp>
        <p:nvSpPr>
          <p:cNvPr id="5" name="TextBox 4"/>
          <p:cNvSpPr txBox="1"/>
          <p:nvPr/>
        </p:nvSpPr>
        <p:spPr>
          <a:xfrm>
            <a:off x="7540667" y="3131507"/>
            <a:ext cx="3056351" cy="2031325"/>
          </a:xfrm>
          <a:prstGeom prst="rect">
            <a:avLst/>
          </a:prstGeom>
          <a:noFill/>
        </p:spPr>
        <p:txBody>
          <a:bodyPr wrap="square" rtlCol="0">
            <a:spAutoFit/>
          </a:bodyPr>
          <a:lstStyle/>
          <a:p>
            <a:r>
              <a:rPr lang="en-US" dirty="0" smtClean="0"/>
              <a:t>The graphs shows the results of detecting a 5X5 median filtered image . The method works well for detecting </a:t>
            </a:r>
          </a:p>
          <a:p>
            <a:r>
              <a:rPr lang="en-US" dirty="0" smtClean="0"/>
              <a:t>5x5 median filtered image compared to detecting  3x3 median filtered image</a:t>
            </a:r>
            <a:endParaRPr lang="en-US" dirty="0"/>
          </a:p>
        </p:txBody>
      </p:sp>
    </p:spTree>
    <p:extLst>
      <p:ext uri="{BB962C8B-B14F-4D97-AF65-F5344CB8AC3E}">
        <p14:creationId xmlns:p14="http://schemas.microsoft.com/office/powerpoint/2010/main" val="193488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225"/>
            <a:ext cx="10515600" cy="1075368"/>
          </a:xfrm>
        </p:spPr>
        <p:txBody>
          <a:bodyPr/>
          <a:lstStyle/>
          <a:p>
            <a:r>
              <a:rPr lang="en-US" b="1" dirty="0" smtClean="0"/>
              <a:t>C</a:t>
            </a:r>
            <a:r>
              <a:rPr lang="en-US" b="1" dirty="0" smtClean="0"/>
              <a:t>onclusion</a:t>
            </a:r>
            <a:endParaRPr lang="en-US" b="1" dirty="0"/>
          </a:p>
        </p:txBody>
      </p:sp>
      <p:sp>
        <p:nvSpPr>
          <p:cNvPr id="3" name="Content Placeholder 2"/>
          <p:cNvSpPr>
            <a:spLocks noGrp="1"/>
          </p:cNvSpPr>
          <p:nvPr>
            <p:ph idx="1"/>
          </p:nvPr>
        </p:nvSpPr>
        <p:spPr>
          <a:xfrm>
            <a:off x="838200" y="1615858"/>
            <a:ext cx="10134600" cy="4697260"/>
          </a:xfrm>
        </p:spPr>
        <p:txBody>
          <a:bodyPr>
            <a:normAutofit fontScale="92500"/>
          </a:bodyPr>
          <a:lstStyle/>
          <a:p>
            <a:r>
              <a:rPr lang="en-US" dirty="0"/>
              <a:t>In </a:t>
            </a:r>
            <a:r>
              <a:rPr lang="en-US" dirty="0" smtClean="0"/>
              <a:t>MFPTR method  </a:t>
            </a:r>
            <a:r>
              <a:rPr lang="en-US" dirty="0"/>
              <a:t>the median filter residual to detect median </a:t>
            </a:r>
            <a:r>
              <a:rPr lang="en-US" dirty="0" smtClean="0"/>
              <a:t>filtering, which </a:t>
            </a:r>
            <a:r>
              <a:rPr lang="en-US" dirty="0"/>
              <a:t>eliminate the interference from the image edge and texture. </a:t>
            </a:r>
            <a:endParaRPr lang="en-US" dirty="0" smtClean="0"/>
          </a:p>
          <a:p>
            <a:r>
              <a:rPr lang="en-US" dirty="0" smtClean="0"/>
              <a:t>Experimental results </a:t>
            </a:r>
            <a:r>
              <a:rPr lang="en-US" dirty="0"/>
              <a:t>show the proposed method is very robust to JPEG post-compression even </a:t>
            </a:r>
            <a:r>
              <a:rPr lang="en-US" dirty="0" smtClean="0"/>
              <a:t>with quality </a:t>
            </a:r>
            <a:r>
              <a:rPr lang="en-US" dirty="0"/>
              <a:t>factor as low as 50 and achieves much better performance than the </a:t>
            </a:r>
            <a:r>
              <a:rPr lang="en-US" dirty="0" smtClean="0"/>
              <a:t>existing methods</a:t>
            </a:r>
            <a:endParaRPr lang="en-US" dirty="0"/>
          </a:p>
          <a:p>
            <a:r>
              <a:rPr lang="en-US" dirty="0" smtClean="0"/>
              <a:t>This </a:t>
            </a:r>
            <a:r>
              <a:rPr lang="en-US" dirty="0"/>
              <a:t>method can also distinguish median filtering from </a:t>
            </a:r>
            <a:r>
              <a:rPr lang="en-US" dirty="0" smtClean="0"/>
              <a:t>other linear smoothers manipulation </a:t>
            </a:r>
            <a:r>
              <a:rPr lang="en-US" dirty="0"/>
              <a:t>in the case of JPEG post compression. The </a:t>
            </a:r>
            <a:r>
              <a:rPr lang="en-US" dirty="0" smtClean="0"/>
              <a:t>developed method </a:t>
            </a:r>
            <a:r>
              <a:rPr lang="en-US" dirty="0"/>
              <a:t>is suitable in forensics of image processing history </a:t>
            </a:r>
          </a:p>
          <a:p>
            <a:r>
              <a:rPr lang="en-US" dirty="0" smtClean="0"/>
              <a:t> </a:t>
            </a:r>
            <a:r>
              <a:rPr lang="en-US" dirty="0"/>
              <a:t>C</a:t>
            </a:r>
            <a:r>
              <a:rPr lang="en-US" dirty="0" smtClean="0"/>
              <a:t>an </a:t>
            </a:r>
            <a:r>
              <a:rPr lang="en-US" dirty="0"/>
              <a:t>enhance </a:t>
            </a:r>
            <a:r>
              <a:rPr lang="en-US" dirty="0" smtClean="0"/>
              <a:t>security in </a:t>
            </a:r>
            <a:r>
              <a:rPr lang="en-US" dirty="0"/>
              <a:t>resisting the anti-forensic attack. </a:t>
            </a:r>
            <a:endParaRPr lang="en-US" dirty="0" smtClean="0"/>
          </a:p>
          <a:p>
            <a:r>
              <a:rPr lang="en-US" dirty="0" smtClean="0"/>
              <a:t>The </a:t>
            </a:r>
            <a:r>
              <a:rPr lang="en-US" dirty="0"/>
              <a:t>developed technique can be applied to </a:t>
            </a:r>
            <a:r>
              <a:rPr lang="en-US" dirty="0" smtClean="0"/>
              <a:t>detect compressive </a:t>
            </a:r>
            <a:r>
              <a:rPr lang="en-US" dirty="0"/>
              <a:t>sensing compression and other signal </a:t>
            </a:r>
            <a:r>
              <a:rPr lang="en-US" dirty="0" smtClean="0"/>
              <a:t>manipulation.</a:t>
            </a:r>
            <a:endParaRPr lang="en-US" dirty="0"/>
          </a:p>
        </p:txBody>
      </p:sp>
    </p:spTree>
    <p:extLst>
      <p:ext uri="{BB962C8B-B14F-4D97-AF65-F5344CB8AC3E}">
        <p14:creationId xmlns:p14="http://schemas.microsoft.com/office/powerpoint/2010/main" val="79809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
            </a:r>
            <a:r>
              <a:rPr lang="en-US" b="1" dirty="0" smtClean="0"/>
              <a:t>eferences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1. Kirchner, M., Fridrich, J.: On detection of median filtering in digital images. In: Proc.</a:t>
            </a:r>
          </a:p>
          <a:p>
            <a:pPr marL="0" indent="0">
              <a:buNone/>
            </a:pPr>
            <a:r>
              <a:rPr lang="en-US" dirty="0" smtClean="0"/>
              <a:t>     SPIE</a:t>
            </a:r>
            <a:r>
              <a:rPr lang="en-US" dirty="0"/>
              <a:t>, Electronic Imaging, Media Forensics and Security II, vol. 7541, pp. 1–12 (2010)</a:t>
            </a:r>
          </a:p>
          <a:p>
            <a:endParaRPr lang="en-US" dirty="0"/>
          </a:p>
          <a:p>
            <a:r>
              <a:rPr lang="en-US" dirty="0"/>
              <a:t>2. Yuan, H.: Blind Forensics of Median Filtering in Digital Images. IEEE Trans. Inf. </a:t>
            </a:r>
            <a:r>
              <a:rPr lang="en-US" dirty="0" smtClean="0"/>
              <a:t>Foren-sics </a:t>
            </a:r>
            <a:r>
              <a:rPr lang="en-US" dirty="0"/>
              <a:t>Security 6(4), 1335–1345 (2011)</a:t>
            </a:r>
          </a:p>
          <a:p>
            <a:endParaRPr lang="en-US" dirty="0"/>
          </a:p>
          <a:p>
            <a:r>
              <a:rPr lang="en-US" dirty="0"/>
              <a:t>3. Cao, G., Zhao, Y., Ni, R., Yu, L., Tian, H.: Forensic detection of median filtering in digital</a:t>
            </a:r>
          </a:p>
          <a:p>
            <a:pPr marL="0" indent="0">
              <a:buNone/>
            </a:pPr>
            <a:r>
              <a:rPr lang="en-US" dirty="0" smtClean="0"/>
              <a:t>    images</a:t>
            </a:r>
            <a:r>
              <a:rPr lang="en-US" dirty="0"/>
              <a:t>. In: Proc. 2010 IEEE Int. Conf. Multimedia and Expo. 2010, pp. 89–94 (2010)</a:t>
            </a:r>
          </a:p>
          <a:p>
            <a:r>
              <a:rPr lang="en-US" dirty="0"/>
              <a:t>4. Popescu, A.C., Farid, H.: Exposing digital forgeries by detecting traces of re-sampling.</a:t>
            </a:r>
          </a:p>
          <a:p>
            <a:pPr marL="0" indent="0">
              <a:buNone/>
            </a:pPr>
            <a:r>
              <a:rPr lang="en-US" dirty="0"/>
              <a:t> </a:t>
            </a:r>
            <a:r>
              <a:rPr lang="en-US" dirty="0" smtClean="0"/>
              <a:t>     IEEE </a:t>
            </a:r>
            <a:r>
              <a:rPr lang="en-US" dirty="0"/>
              <a:t>Transactions on Signal Processing 53(2), 758–767 (2005</a:t>
            </a:r>
            <a:r>
              <a:rPr lang="en-US" dirty="0" smtClean="0"/>
              <a:t>)</a:t>
            </a:r>
            <a:endParaRPr lang="en-US" dirty="0"/>
          </a:p>
        </p:txBody>
      </p:sp>
    </p:spTree>
    <p:extLst>
      <p:ext uri="{BB962C8B-B14F-4D97-AF65-F5344CB8AC3E}">
        <p14:creationId xmlns:p14="http://schemas.microsoft.com/office/powerpoint/2010/main" val="278603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600" dirty="0" smtClean="0"/>
              <a:t>               </a:t>
            </a:r>
            <a:endParaRPr lang="en-US" sz="6600" dirty="0" smtClean="0"/>
          </a:p>
          <a:p>
            <a:pPr marL="0" indent="0">
              <a:buNone/>
            </a:pPr>
            <a:endParaRPr lang="en-US" sz="6600" dirty="0"/>
          </a:p>
          <a:p>
            <a:pPr marL="0" indent="0">
              <a:buNone/>
            </a:pPr>
            <a:r>
              <a:rPr lang="en-US" sz="6600" dirty="0" smtClean="0">
                <a:solidFill>
                  <a:schemeClr val="tx2">
                    <a:lumMod val="75000"/>
                  </a:schemeClr>
                </a:solidFill>
                <a:effectLst>
                  <a:outerShdw blurRad="38100" dist="38100" dir="2700000" algn="tl">
                    <a:srgbClr val="000000">
                      <a:alpha val="43137"/>
                    </a:srgbClr>
                  </a:outerShdw>
                </a:effectLst>
              </a:rPr>
              <a:t>                Thank </a:t>
            </a:r>
            <a:r>
              <a:rPr lang="en-US" sz="6600" dirty="0" smtClean="0">
                <a:solidFill>
                  <a:schemeClr val="tx2">
                    <a:lumMod val="75000"/>
                  </a:schemeClr>
                </a:solidFill>
                <a:effectLst>
                  <a:outerShdw blurRad="38100" dist="38100" dir="2700000" algn="tl">
                    <a:srgbClr val="000000">
                      <a:alpha val="43137"/>
                    </a:srgbClr>
                  </a:outerShdw>
                </a:effectLst>
              </a:rPr>
              <a:t>you</a:t>
            </a:r>
            <a:endParaRPr lang="en-US" sz="6600"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08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We can easily manipulate the information present in a formation. Our visual system cannot perceive those small variations in image . We cannot easily distinguish a median filtered image from a original image</a:t>
            </a:r>
          </a:p>
          <a:p>
            <a:r>
              <a:rPr lang="en-US" dirty="0" smtClean="0"/>
              <a:t> </a:t>
            </a:r>
            <a:r>
              <a:rPr lang="en-US" dirty="0"/>
              <a:t>T</a:t>
            </a:r>
            <a:r>
              <a:rPr lang="en-US" dirty="0" smtClean="0"/>
              <a:t>he detection of median filtering from a JPEG compressed image is difficult because typical </a:t>
            </a:r>
            <a:r>
              <a:rPr lang="en-US" dirty="0" smtClean="0"/>
              <a:t>filter </a:t>
            </a:r>
            <a:r>
              <a:rPr lang="en-US" dirty="0" smtClean="0"/>
              <a:t>characteristics are suppressed by JPEG quantization and block artifacts. </a:t>
            </a:r>
          </a:p>
          <a:p>
            <a:pPr marL="0" indent="0">
              <a:buNone/>
            </a:pPr>
            <a:r>
              <a:rPr lang="en-US" dirty="0" smtClean="0"/>
              <a:t>   Many </a:t>
            </a:r>
            <a:r>
              <a:rPr lang="en-US" dirty="0" smtClean="0"/>
              <a:t>methods were proposed to  solve this problem. One such </a:t>
            </a:r>
            <a:r>
              <a:rPr lang="en-US" dirty="0" smtClean="0"/>
              <a:t>    method </a:t>
            </a:r>
            <a:r>
              <a:rPr lang="en-US" dirty="0" smtClean="0"/>
              <a:t>is MFR</a:t>
            </a:r>
          </a:p>
          <a:p>
            <a:endParaRPr lang="en-US" dirty="0"/>
          </a:p>
        </p:txBody>
      </p:sp>
    </p:spTree>
    <p:extLst>
      <p:ext uri="{BB962C8B-B14F-4D97-AF65-F5344CB8AC3E}">
        <p14:creationId xmlns:p14="http://schemas.microsoft.com/office/powerpoint/2010/main" val="240641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Median filtering </a:t>
            </a:r>
            <a:endParaRPr lang="en-US" b="1" dirty="0"/>
          </a:p>
        </p:txBody>
      </p:sp>
      <p:sp>
        <p:nvSpPr>
          <p:cNvPr id="3" name="Content Placeholder 2"/>
          <p:cNvSpPr>
            <a:spLocks noGrp="1"/>
          </p:cNvSpPr>
          <p:nvPr>
            <p:ph idx="1"/>
          </p:nvPr>
        </p:nvSpPr>
        <p:spPr/>
        <p:txBody>
          <a:bodyPr/>
          <a:lstStyle/>
          <a:p>
            <a:r>
              <a:rPr lang="en-US" dirty="0"/>
              <a:t>The median filter is a nonlinear digital </a:t>
            </a:r>
            <a:r>
              <a:rPr lang="en-US" dirty="0" err="1" smtClean="0"/>
              <a:t>filteing</a:t>
            </a:r>
            <a:r>
              <a:rPr lang="en-US" dirty="0" smtClean="0"/>
              <a:t> </a:t>
            </a:r>
            <a:r>
              <a:rPr lang="en-US" dirty="0"/>
              <a:t> technique, often used to remove </a:t>
            </a:r>
            <a:r>
              <a:rPr lang="en-US" sz="3200" dirty="0" smtClean="0"/>
              <a:t>noise </a:t>
            </a:r>
            <a:r>
              <a:rPr lang="en-US" dirty="0" smtClean="0"/>
              <a:t>from </a:t>
            </a:r>
            <a:r>
              <a:rPr lang="en-US" dirty="0"/>
              <a:t>an image or signal. Such </a:t>
            </a:r>
            <a:r>
              <a:rPr lang="en-US" dirty="0" smtClean="0"/>
              <a:t>noise  reduction</a:t>
            </a:r>
            <a:r>
              <a:rPr lang="en-US" dirty="0"/>
              <a:t> is a typical pre-processing step to improve the results of later processing (for example, edge detection on an image). Median filtering is very widely used in digital image processing because, under certain conditions, it preserves edges while removing noise (but see discussion below), also having applications in signal processing.</a:t>
            </a:r>
          </a:p>
        </p:txBody>
      </p:sp>
    </p:spTree>
    <p:extLst>
      <p:ext uri="{BB962C8B-B14F-4D97-AF65-F5344CB8AC3E}">
        <p14:creationId xmlns:p14="http://schemas.microsoft.com/office/powerpoint/2010/main" val="170502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71500" y="1393825"/>
            <a:ext cx="10515600" cy="4351338"/>
          </a:xfrm>
        </p:spPr>
        <p:txBody>
          <a:bodyPr>
            <a:normAutofit fontScale="77500" lnSpcReduction="20000"/>
          </a:bodyPr>
          <a:lstStyle/>
          <a:p>
            <a:pPr marL="0" indent="0">
              <a:buNone/>
            </a:pPr>
            <a:r>
              <a:rPr lang="en-US" dirty="0" smtClean="0"/>
              <a:t>       </a:t>
            </a:r>
          </a:p>
          <a:p>
            <a:pPr marL="0" indent="0">
              <a:buNone/>
            </a:pPr>
            <a:r>
              <a:rPr lang="en-US" sz="3900" dirty="0" smtClean="0"/>
              <a:t>                          </a:t>
            </a:r>
            <a:r>
              <a:rPr lang="en-US" sz="3900" b="1" dirty="0" smtClean="0"/>
              <a:t>Median filtered residual </a:t>
            </a:r>
          </a:p>
          <a:p>
            <a:pPr marL="0" indent="0">
              <a:buNone/>
            </a:pPr>
            <a:r>
              <a:rPr lang="en-US" dirty="0" smtClean="0"/>
              <a:t> image is median filtered and the obtained image is subtracted from the original image . This is called residue of the image </a:t>
            </a:r>
          </a:p>
          <a:p>
            <a:pPr marL="0" indent="0">
              <a:buNone/>
            </a:pPr>
            <a:r>
              <a:rPr lang="en-US" dirty="0" smtClean="0"/>
              <a:t>R(</a:t>
            </a:r>
            <a:r>
              <a:rPr lang="en-US" dirty="0" err="1"/>
              <a:t>i</a:t>
            </a:r>
            <a:r>
              <a:rPr lang="en-US" dirty="0" err="1" smtClean="0"/>
              <a:t>,j</a:t>
            </a:r>
            <a:r>
              <a:rPr lang="en-US" dirty="0" smtClean="0"/>
              <a:t>)  = X(</a:t>
            </a:r>
            <a:r>
              <a:rPr lang="en-US" dirty="0" err="1" smtClean="0"/>
              <a:t>i,j</a:t>
            </a:r>
            <a:r>
              <a:rPr lang="en-US" dirty="0" smtClean="0"/>
              <a:t>) – Y(</a:t>
            </a:r>
            <a:r>
              <a:rPr lang="en-US" dirty="0" err="1" smtClean="0"/>
              <a:t>i,j</a:t>
            </a:r>
            <a:r>
              <a:rPr lang="en-US" dirty="0" smtClean="0"/>
              <a:t>)</a:t>
            </a:r>
          </a:p>
          <a:p>
            <a:pPr marL="0" indent="0">
              <a:buNone/>
            </a:pPr>
            <a:r>
              <a:rPr lang="en-US" dirty="0" smtClean="0"/>
              <a:t>Where X is original image ,Y is median filtered image   </a:t>
            </a:r>
          </a:p>
          <a:p>
            <a:pPr marL="0" indent="0">
              <a:buNone/>
            </a:pPr>
            <a:r>
              <a:rPr lang="en-US" dirty="0" smtClean="0"/>
              <a:t>Residue matrix is truncated so that the computation becomes easy</a:t>
            </a:r>
          </a:p>
          <a:p>
            <a:pPr marL="0" indent="0">
              <a:buNone/>
            </a:pPr>
            <a:r>
              <a:rPr lang="en-US" dirty="0" smtClean="0"/>
              <a:t>If R(</a:t>
            </a:r>
            <a:r>
              <a:rPr lang="en-US" dirty="0" err="1" smtClean="0"/>
              <a:t>i,j</a:t>
            </a:r>
            <a:r>
              <a:rPr lang="en-US" dirty="0" smtClean="0"/>
              <a:t>)&gt;c then r(</a:t>
            </a:r>
            <a:r>
              <a:rPr lang="en-US" dirty="0" err="1"/>
              <a:t>i</a:t>
            </a:r>
            <a:r>
              <a:rPr lang="en-US" dirty="0" err="1" smtClean="0"/>
              <a:t>,j</a:t>
            </a:r>
            <a:r>
              <a:rPr lang="en-US" dirty="0" smtClean="0"/>
              <a:t>) = c .</a:t>
            </a:r>
          </a:p>
          <a:p>
            <a:pPr marL="0" indent="0">
              <a:buNone/>
            </a:pPr>
            <a:r>
              <a:rPr lang="en-US" dirty="0" smtClean="0"/>
              <a:t>If R(</a:t>
            </a:r>
            <a:r>
              <a:rPr lang="en-US" dirty="0" err="1" smtClean="0"/>
              <a:t>i.j</a:t>
            </a:r>
            <a:r>
              <a:rPr lang="en-US" dirty="0" smtClean="0"/>
              <a:t>) &lt; -c then r(</a:t>
            </a:r>
            <a:r>
              <a:rPr lang="en-US" dirty="0" err="1"/>
              <a:t>i</a:t>
            </a:r>
            <a:r>
              <a:rPr lang="en-US" dirty="0" err="1" smtClean="0"/>
              <a:t>,j</a:t>
            </a:r>
            <a:r>
              <a:rPr lang="en-US" dirty="0" smtClean="0"/>
              <a:t>) = -c</a:t>
            </a:r>
          </a:p>
          <a:p>
            <a:pPr marL="0" indent="0">
              <a:buNone/>
            </a:pPr>
            <a:r>
              <a:rPr lang="en-US" dirty="0" smtClean="0"/>
              <a:t>If  -c &lt;R(</a:t>
            </a:r>
            <a:r>
              <a:rPr lang="en-US" dirty="0" err="1" smtClean="0"/>
              <a:t>i,j</a:t>
            </a:r>
            <a:r>
              <a:rPr lang="en-US" dirty="0" smtClean="0"/>
              <a:t>) &lt;c  then R(</a:t>
            </a:r>
            <a:r>
              <a:rPr lang="en-US" dirty="0" err="1"/>
              <a:t>i</a:t>
            </a:r>
            <a:r>
              <a:rPr lang="en-US" dirty="0" err="1" smtClean="0"/>
              <a:t>,j</a:t>
            </a:r>
            <a:r>
              <a:rPr lang="en-US" dirty="0" smtClean="0"/>
              <a:t>) = r(</a:t>
            </a:r>
            <a:r>
              <a:rPr lang="en-US" dirty="0" err="1"/>
              <a:t>i</a:t>
            </a:r>
            <a:r>
              <a:rPr lang="en-US" dirty="0" err="1" smtClean="0"/>
              <a:t>,j</a:t>
            </a:r>
            <a:r>
              <a:rPr lang="en-US" dirty="0" smtClean="0"/>
              <a:t>)</a:t>
            </a:r>
          </a:p>
          <a:p>
            <a:pPr marL="0" indent="0">
              <a:buNone/>
            </a:pPr>
            <a:r>
              <a:rPr lang="en-US" dirty="0" smtClean="0"/>
              <a:t>r(</a:t>
            </a:r>
            <a:r>
              <a:rPr lang="en-US" dirty="0" err="1"/>
              <a:t>i</a:t>
            </a:r>
            <a:r>
              <a:rPr lang="en-US" dirty="0" err="1" smtClean="0"/>
              <a:t>,j</a:t>
            </a:r>
            <a:r>
              <a:rPr lang="en-US" dirty="0" smtClean="0"/>
              <a:t>) is the truncated residue </a:t>
            </a:r>
          </a:p>
          <a:p>
            <a:pPr marL="0" indent="0">
              <a:buNone/>
            </a:pPr>
            <a:r>
              <a:rPr lang="en-US" dirty="0" smtClean="0"/>
              <a:t>The choice of threshold(c) determines the effectiveness of algorithm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091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Markov chains </a:t>
            </a:r>
            <a:endParaRPr lang="en-US" dirty="0"/>
          </a:p>
        </p:txBody>
      </p:sp>
      <p:sp>
        <p:nvSpPr>
          <p:cNvPr id="3" name="Content Placeholder 2"/>
          <p:cNvSpPr>
            <a:spLocks noGrp="1"/>
          </p:cNvSpPr>
          <p:nvPr>
            <p:ph idx="1"/>
          </p:nvPr>
        </p:nvSpPr>
        <p:spPr>
          <a:xfrm>
            <a:off x="771742" y="1434013"/>
            <a:ext cx="10515600" cy="4351338"/>
          </a:xfrm>
        </p:spPr>
        <p:txBody>
          <a:bodyPr>
            <a:normAutofit/>
          </a:bodyPr>
          <a:lstStyle/>
          <a:p>
            <a:pPr marL="0" indent="0">
              <a:buNone/>
            </a:pPr>
            <a:r>
              <a:rPr lang="en-US" dirty="0"/>
              <a:t> </a:t>
            </a:r>
            <a:r>
              <a:rPr lang="en-US" b="1" dirty="0"/>
              <a:t>Markov chain</a:t>
            </a:r>
            <a:r>
              <a:rPr lang="en-US" dirty="0"/>
              <a:t> is a type of Markov process that has either discrete </a:t>
            </a:r>
            <a:r>
              <a:rPr lang="en-US" dirty="0" smtClean="0"/>
              <a:t>state spa</a:t>
            </a:r>
            <a:r>
              <a:rPr lang="en-US" dirty="0"/>
              <a:t>c</a:t>
            </a:r>
            <a:r>
              <a:rPr lang="en-US" dirty="0" smtClean="0"/>
              <a:t>e</a:t>
            </a:r>
            <a:r>
              <a:rPr lang="en-US" dirty="0"/>
              <a:t> or discrete index set (often representing time), but the precise </a:t>
            </a:r>
            <a:r>
              <a:rPr lang="en-US" dirty="0" smtClean="0"/>
              <a:t> definition </a:t>
            </a:r>
            <a:r>
              <a:rPr lang="en-US" dirty="0"/>
              <a:t>of a Markov chain varies</a:t>
            </a:r>
            <a:r>
              <a:rPr lang="en-US" dirty="0" smtClean="0"/>
              <a:t>.</a:t>
            </a:r>
            <a:r>
              <a:rPr lang="en-US" dirty="0"/>
              <a:t> For example, it is common to define a Markov chain as a Markov process in </a:t>
            </a:r>
            <a:r>
              <a:rPr lang="en-US" dirty="0" smtClean="0"/>
              <a:t>either   discret</a:t>
            </a:r>
            <a:r>
              <a:rPr lang="en-US" dirty="0"/>
              <a:t>e</a:t>
            </a:r>
            <a:r>
              <a:rPr lang="en-US" dirty="0" smtClean="0"/>
              <a:t> or continuous time </a:t>
            </a:r>
            <a:r>
              <a:rPr lang="en-US" dirty="0"/>
              <a:t> with a countable state space (thus regardless of the nature of time</a:t>
            </a:r>
            <a:r>
              <a:rPr lang="en-US" dirty="0" smtClean="0"/>
              <a:t>),but </a:t>
            </a:r>
            <a:r>
              <a:rPr lang="en-US" dirty="0"/>
              <a:t>it is also common to define a Markov chain as having discrete time in either countable or continuous state space (thus regardless of the state space</a:t>
            </a:r>
            <a:r>
              <a:rPr lang="en-US" dirty="0" smtClean="0"/>
              <a:t>).The second order markov chains are used to model the residue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19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588722" y="365125"/>
            <a:ext cx="9469677" cy="1325563"/>
          </a:xfrm>
        </p:spPr>
        <p:txBody>
          <a:bodyPr/>
          <a:lstStyle/>
          <a:p>
            <a:r>
              <a:rPr lang="en-US" dirty="0" smtClean="0"/>
              <a:t>                    Markov chains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residue is divided in to blocks of size 3x3 and transition probabilities are </a:t>
            </a:r>
            <a:r>
              <a:rPr lang="en-US" dirty="0" err="1" smtClean="0"/>
              <a:t>calucated</a:t>
            </a:r>
            <a:r>
              <a:rPr lang="en-US" dirty="0" smtClean="0"/>
              <a:t> for the image based on these blocks</a:t>
            </a:r>
          </a:p>
          <a:p>
            <a:pPr marL="0" indent="0">
              <a:buNone/>
            </a:pPr>
            <a:r>
              <a:rPr lang="en-US" dirty="0" smtClean="0"/>
              <a:t>Calculating the horizontal and vertical transition of the blocks  probabilities as follows</a:t>
            </a:r>
          </a:p>
          <a:p>
            <a:r>
              <a:rPr lang="en-US" dirty="0" smtClean="0"/>
              <a:t>P</a:t>
            </a:r>
            <a:r>
              <a:rPr lang="en-US" baseline="30000" dirty="0" smtClean="0"/>
              <a:t>( </a:t>
            </a:r>
            <a:r>
              <a:rPr lang="en-US" baseline="30000" dirty="0" err="1" smtClean="0"/>
              <a:t>h,v</a:t>
            </a:r>
            <a:r>
              <a:rPr lang="en-US" baseline="30000" dirty="0" smtClean="0"/>
              <a:t>)</a:t>
            </a:r>
            <a:r>
              <a:rPr lang="en-US" dirty="0" smtClean="0"/>
              <a:t> (Z2,Z1,Z0) = P[ r(</a:t>
            </a:r>
            <a:r>
              <a:rPr lang="en-US" dirty="0" err="1" smtClean="0"/>
              <a:t>i+h,j+v</a:t>
            </a:r>
            <a:r>
              <a:rPr lang="en-US" dirty="0" smtClean="0"/>
              <a:t>)  = </a:t>
            </a:r>
            <a:r>
              <a:rPr lang="en-US" dirty="0"/>
              <a:t>Z</a:t>
            </a:r>
            <a:r>
              <a:rPr lang="en-US" dirty="0" smtClean="0"/>
              <a:t>2 /r(</a:t>
            </a:r>
            <a:r>
              <a:rPr lang="en-US" dirty="0" err="1" smtClean="0"/>
              <a:t>i,j</a:t>
            </a:r>
            <a:r>
              <a:rPr lang="en-US" dirty="0" smtClean="0"/>
              <a:t>)=Z1 &amp; r(</a:t>
            </a:r>
            <a:r>
              <a:rPr lang="en-US" dirty="0" err="1" smtClean="0"/>
              <a:t>i</a:t>
            </a:r>
            <a:r>
              <a:rPr lang="en-US" dirty="0" smtClean="0"/>
              <a:t>-</a:t>
            </a:r>
            <a:r>
              <a:rPr lang="en-US" dirty="0" err="1" smtClean="0"/>
              <a:t>h,j</a:t>
            </a:r>
            <a:r>
              <a:rPr lang="en-US" dirty="0" smtClean="0"/>
              <a:t>-k)=Z3]</a:t>
            </a:r>
          </a:p>
          <a:p>
            <a:r>
              <a:rPr lang="en-US" dirty="0" smtClean="0"/>
              <a:t>                                                 Where  (</a:t>
            </a:r>
            <a:r>
              <a:rPr lang="en-US" dirty="0" err="1" smtClean="0"/>
              <a:t>h,v</a:t>
            </a:r>
            <a:r>
              <a:rPr lang="en-US" dirty="0" smtClean="0"/>
              <a:t>) = [ (0,1) ,(1,1),(1,0),(0,0) ]</a:t>
            </a:r>
          </a:p>
          <a:p>
            <a:r>
              <a:rPr lang="en-US" dirty="0" smtClean="0"/>
              <a:t>Z2,Z1,Z0 takes values  in the range [-</a:t>
            </a:r>
            <a:r>
              <a:rPr lang="en-US" dirty="0" err="1" smtClean="0"/>
              <a:t>c,c</a:t>
            </a:r>
            <a:r>
              <a:rPr lang="en-US" dirty="0" smtClean="0"/>
              <a:t>]., r(</a:t>
            </a:r>
            <a:r>
              <a:rPr lang="en-US" dirty="0" err="1" smtClean="0"/>
              <a:t>i,j</a:t>
            </a:r>
            <a:r>
              <a:rPr lang="en-US" dirty="0" smtClean="0"/>
              <a:t>) is the truncated residual matrix</a:t>
            </a:r>
          </a:p>
          <a:p>
            <a:endParaRPr lang="en-US" dirty="0" smtClean="0"/>
          </a:p>
          <a:p>
            <a:r>
              <a:rPr lang="en-US" dirty="0" smtClean="0"/>
              <a:t>Z2,Z1,Z0 takes values  in the range [-</a:t>
            </a:r>
            <a:r>
              <a:rPr lang="en-US" dirty="0" err="1" smtClean="0"/>
              <a:t>c,c</a:t>
            </a:r>
            <a:r>
              <a:rPr lang="en-US" dirty="0" smtClean="0"/>
              <a:t>]</a:t>
            </a:r>
          </a:p>
          <a:p>
            <a:r>
              <a:rPr lang="en-US" dirty="0" smtClean="0"/>
              <a:t> P(Z2,Z1,Z0) = [P</a:t>
            </a:r>
            <a:r>
              <a:rPr lang="en-US" baseline="30000" dirty="0" smtClean="0"/>
              <a:t>( 0,1)</a:t>
            </a:r>
            <a:r>
              <a:rPr lang="en-US" dirty="0" smtClean="0"/>
              <a:t> (Z2,Z1,Z0)+ P</a:t>
            </a:r>
            <a:r>
              <a:rPr lang="en-US" baseline="30000" dirty="0" smtClean="0"/>
              <a:t>( 1,0)</a:t>
            </a:r>
            <a:r>
              <a:rPr lang="en-US" dirty="0" smtClean="0"/>
              <a:t> (Z2,Z1,Z0) +P</a:t>
            </a:r>
            <a:r>
              <a:rPr lang="en-US" baseline="30000" dirty="0" smtClean="0"/>
              <a:t>( 1,1)</a:t>
            </a:r>
            <a:r>
              <a:rPr lang="en-US" dirty="0" smtClean="0"/>
              <a:t> (Z2,Z1,Z0) + P</a:t>
            </a:r>
            <a:r>
              <a:rPr lang="en-US" baseline="30000" dirty="0" smtClean="0"/>
              <a:t>( 0,0)</a:t>
            </a:r>
            <a:r>
              <a:rPr lang="en-US" dirty="0" smtClean="0"/>
              <a:t> (Z2,Z1,Z0)]/4</a:t>
            </a:r>
          </a:p>
          <a:p>
            <a:pPr marL="0" indent="0">
              <a:buNone/>
            </a:pPr>
            <a:r>
              <a:rPr lang="en-US" dirty="0" smtClean="0"/>
              <a:t>Since each Z2,Z1,Z0 takes 2c+1 values feature of a single image contains (2c+1</a:t>
            </a:r>
            <a:r>
              <a:rPr lang="en-US" baseline="30000" dirty="0" smtClean="0"/>
              <a:t>)3   </a:t>
            </a:r>
            <a:r>
              <a:rPr lang="en-US" dirty="0" smtClean="0"/>
              <a:t>Values </a:t>
            </a:r>
          </a:p>
          <a:p>
            <a:endParaRPr lang="en-US" dirty="0"/>
          </a:p>
        </p:txBody>
      </p:sp>
    </p:spTree>
    <p:extLst>
      <p:ext uri="{BB962C8B-B14F-4D97-AF65-F5344CB8AC3E}">
        <p14:creationId xmlns:p14="http://schemas.microsoft.com/office/powerpoint/2010/main" val="82088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08"/>
            <a:ext cx="10515600" cy="1089765"/>
          </a:xfrm>
        </p:spPr>
        <p:txBody>
          <a:bodyPr>
            <a:normAutofit fontScale="90000"/>
          </a:bodyPr>
          <a:lstStyle/>
          <a:p>
            <a:pPr algn="ctr"/>
            <a:r>
              <a:rPr lang="en-US" dirty="0"/>
              <a:t> </a:t>
            </a:r>
            <a:r>
              <a:rPr lang="en-US" dirty="0" smtClean="0"/>
              <a:t/>
            </a:r>
            <a:br>
              <a:rPr lang="en-US" dirty="0" smtClean="0"/>
            </a:br>
            <a:r>
              <a:rPr lang="en-US" b="1" dirty="0" smtClean="0"/>
              <a:t>C_SVM</a:t>
            </a:r>
            <a:r>
              <a:rPr lang="en-US" dirty="0"/>
              <a:t/>
            </a:r>
            <a:br>
              <a:rPr lang="en-US" dirty="0"/>
            </a:br>
            <a:endParaRPr lang="en-US" dirty="0"/>
          </a:p>
        </p:txBody>
      </p:sp>
      <p:sp>
        <p:nvSpPr>
          <p:cNvPr id="3" name="Content Placeholder 2"/>
          <p:cNvSpPr>
            <a:spLocks noGrp="1"/>
          </p:cNvSpPr>
          <p:nvPr>
            <p:ph idx="1"/>
          </p:nvPr>
        </p:nvSpPr>
        <p:spPr>
          <a:xfrm>
            <a:off x="838200" y="1189973"/>
            <a:ext cx="10515600" cy="4986990"/>
          </a:xfrm>
        </p:spPr>
        <p:txBody>
          <a:bodyPr>
            <a:normAutofit fontScale="77500" lnSpcReduction="20000"/>
          </a:bodyPr>
          <a:lstStyle/>
          <a:p>
            <a:pPr marL="0" indent="0">
              <a:buNone/>
            </a:pPr>
            <a:r>
              <a:rPr lang="en-US" dirty="0" smtClean="0"/>
              <a:t> </a:t>
            </a:r>
            <a:r>
              <a:rPr lang="en-US" b="1" dirty="0" smtClean="0"/>
              <a:t>Support Vector Machine</a:t>
            </a:r>
            <a:r>
              <a:rPr lang="en-US" dirty="0" smtClean="0"/>
              <a:t> (</a:t>
            </a:r>
            <a:r>
              <a:rPr lang="en-US" b="1" dirty="0" smtClean="0"/>
              <a:t>SVM</a:t>
            </a:r>
            <a:r>
              <a:rPr lang="en-US" dirty="0" smtClean="0"/>
              <a:t>) is a discriminative </a:t>
            </a:r>
            <a:r>
              <a:rPr lang="en-US" b="1" dirty="0" smtClean="0"/>
              <a:t>classifier</a:t>
            </a:r>
            <a:r>
              <a:rPr lang="en-US" dirty="0" smtClean="0"/>
              <a:t> formally defined by a separating hyperplane. In other words, given labeled training data (supervised learning), the algorithm outputs an optimal hyperplane which categorizes new examples.</a:t>
            </a:r>
          </a:p>
          <a:p>
            <a:pPr marL="0" indent="0">
              <a:buNone/>
            </a:pPr>
            <a:endParaRPr lang="en-US" dirty="0" smtClean="0"/>
          </a:p>
          <a:p>
            <a:r>
              <a:rPr lang="en-US" dirty="0" smtClean="0"/>
              <a:t> In machine learning, </a:t>
            </a:r>
            <a:r>
              <a:rPr lang="en-US" b="1" dirty="0" smtClean="0"/>
              <a:t>support vector machines</a:t>
            </a:r>
            <a:r>
              <a:rPr lang="en-US" dirty="0" smtClean="0"/>
              <a:t> (</a:t>
            </a:r>
            <a:r>
              <a:rPr lang="en-US" b="1" dirty="0" smtClean="0"/>
              <a:t>SVMs</a:t>
            </a:r>
            <a:r>
              <a:rPr lang="en-US" dirty="0" smtClean="0"/>
              <a:t>, also support vector networks) are supervised learning </a:t>
            </a:r>
            <a:r>
              <a:rPr lang="en-US" b="1" dirty="0" smtClean="0"/>
              <a:t>models</a:t>
            </a:r>
            <a:r>
              <a:rPr lang="en-US" dirty="0" smtClean="0"/>
              <a:t> with associated learning algorithms that analyze data used for classification and regression analysis.</a:t>
            </a:r>
          </a:p>
          <a:p>
            <a:r>
              <a:rPr lang="en-US" dirty="0" smtClean="0"/>
              <a:t> features of two sets of 90% images are   given as train data to the classifier and remaining 10% are used for testing</a:t>
            </a:r>
          </a:p>
          <a:p>
            <a:r>
              <a:rPr lang="en-US" dirty="0" smtClean="0"/>
              <a:t>The performance of the (C_SVM) algorithm is determined by the  area under curve and average decision error </a:t>
            </a:r>
            <a:r>
              <a:rPr lang="en-US" dirty="0" err="1" smtClean="0"/>
              <a:t>P</a:t>
            </a:r>
            <a:r>
              <a:rPr lang="en-US" baseline="-25000" dirty="0" err="1" smtClean="0"/>
              <a:t>e</a:t>
            </a:r>
            <a:endParaRPr lang="en-US" baseline="-25000" dirty="0" smtClean="0"/>
          </a:p>
          <a:p>
            <a:r>
              <a:rPr lang="en-US" dirty="0" err="1" smtClean="0"/>
              <a:t>P</a:t>
            </a:r>
            <a:r>
              <a:rPr lang="en-US" baseline="-25000" dirty="0" err="1" smtClean="0"/>
              <a:t>e</a:t>
            </a:r>
            <a:r>
              <a:rPr lang="en-US" baseline="-25000" dirty="0" smtClean="0"/>
              <a:t>  </a:t>
            </a:r>
            <a:r>
              <a:rPr lang="en-US" dirty="0" smtClean="0"/>
              <a:t>  is  equal to Min( P </a:t>
            </a:r>
            <a:r>
              <a:rPr lang="en-US" baseline="-25000" dirty="0" err="1" smtClean="0"/>
              <a:t>fp</a:t>
            </a:r>
            <a:r>
              <a:rPr lang="en-US" dirty="0" smtClean="0"/>
              <a:t> +P </a:t>
            </a:r>
            <a:r>
              <a:rPr lang="en-US" baseline="-25000" dirty="0" err="1" smtClean="0"/>
              <a:t>tp</a:t>
            </a:r>
            <a:r>
              <a:rPr lang="en-US" dirty="0" smtClean="0"/>
              <a:t>)/2  where P </a:t>
            </a:r>
            <a:r>
              <a:rPr lang="en-US" baseline="-25000" dirty="0" err="1" smtClean="0"/>
              <a:t>fp</a:t>
            </a:r>
            <a:r>
              <a:rPr lang="en-US" dirty="0" smtClean="0"/>
              <a:t>  is false positive and P </a:t>
            </a:r>
            <a:r>
              <a:rPr lang="en-US" baseline="-25000" dirty="0" err="1" smtClean="0"/>
              <a:t>tp</a:t>
            </a:r>
            <a:r>
              <a:rPr lang="en-US" baseline="-25000" dirty="0" smtClean="0"/>
              <a:t> </a:t>
            </a:r>
          </a:p>
          <a:p>
            <a:pPr marL="0" indent="0">
              <a:buNone/>
            </a:pPr>
            <a:r>
              <a:rPr lang="en-US" baseline="-25000" dirty="0" smtClean="0"/>
              <a:t> </a:t>
            </a:r>
            <a:r>
              <a:rPr lang="en-US" dirty="0" smtClean="0"/>
              <a:t>     is  true positive  </a:t>
            </a:r>
          </a:p>
          <a:p>
            <a:pPr marL="0" indent="0">
              <a:buNone/>
            </a:pPr>
            <a:endParaRPr lang="en-US" dirty="0"/>
          </a:p>
          <a:p>
            <a:pPr marL="0" indent="0">
              <a:buNone/>
            </a:pPr>
            <a:r>
              <a:rPr lang="en-US" dirty="0" smtClean="0"/>
              <a:t> </a:t>
            </a:r>
            <a:r>
              <a:rPr lang="en-US" baseline="-25000" dirty="0" smtClean="0"/>
              <a:t>                                                    </a:t>
            </a:r>
            <a:endParaRPr lang="en-US" dirty="0"/>
          </a:p>
          <a:p>
            <a:pPr marL="0" indent="0">
              <a:buNone/>
            </a:pPr>
            <a:endParaRPr lang="en-US" dirty="0"/>
          </a:p>
        </p:txBody>
      </p:sp>
      <p:sp>
        <p:nvSpPr>
          <p:cNvPr id="4" name="Title 1"/>
          <p:cNvSpPr txBox="1">
            <a:spLocks/>
          </p:cNvSpPr>
          <p:nvPr/>
        </p:nvSpPr>
        <p:spPr>
          <a:xfrm>
            <a:off x="1871597" y="230189"/>
            <a:ext cx="8199329" cy="771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01222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76405" y="1690688"/>
            <a:ext cx="10677395" cy="4486275"/>
          </a:xfrm>
        </p:spPr>
        <p:txBody>
          <a:bodyPr>
            <a:normAutofit/>
          </a:bodyPr>
          <a:lstStyle/>
          <a:p>
            <a:pPr marL="0" indent="0">
              <a:buNone/>
            </a:pPr>
            <a:endParaRPr lang="en-US" dirty="0" smtClean="0"/>
          </a:p>
          <a:p>
            <a:r>
              <a:rPr lang="en-US" dirty="0"/>
              <a:t>step 1: to obtain the residue of the image</a:t>
            </a:r>
          </a:p>
          <a:p>
            <a:r>
              <a:rPr lang="en-US" dirty="0"/>
              <a:t>step 2: truncating the obtained residue</a:t>
            </a:r>
          </a:p>
          <a:p>
            <a:r>
              <a:rPr lang="en-US" dirty="0"/>
              <a:t>step3: feature  extraction using markov chains. calculating the transition probabilities in the residue </a:t>
            </a:r>
          </a:p>
          <a:p>
            <a:r>
              <a:rPr lang="en-US" dirty="0"/>
              <a:t>step4: extracted features of 90% of images  using markov </a:t>
            </a:r>
            <a:r>
              <a:rPr lang="en-US" dirty="0" smtClean="0"/>
              <a:t>chains  </a:t>
            </a:r>
            <a:r>
              <a:rPr lang="en-US" dirty="0"/>
              <a:t>are used to train the c_svm classifier  and remaining are used for testing</a:t>
            </a:r>
          </a:p>
          <a:p>
            <a:r>
              <a:rPr lang="en-US" dirty="0"/>
              <a:t>step5: calculating the   </a:t>
            </a:r>
            <a:r>
              <a:rPr lang="en-US" dirty="0" smtClean="0"/>
              <a:t>error</a:t>
            </a:r>
            <a:r>
              <a:rPr lang="en-US" baseline="-25000" dirty="0" smtClean="0"/>
              <a:t>   </a:t>
            </a:r>
            <a:r>
              <a:rPr lang="en-US" dirty="0"/>
              <a:t>and (AUC)area under ROC</a:t>
            </a:r>
            <a:endParaRPr lang="en-US" baseline="-25000" dirty="0" smtClean="0"/>
          </a:p>
          <a:p>
            <a:endParaRPr lang="en-US" baseline="-25000" dirty="0"/>
          </a:p>
          <a:p>
            <a:endParaRPr lang="en-US" baseline="-25000" dirty="0" smtClean="0"/>
          </a:p>
          <a:p>
            <a:endParaRPr lang="en-US" baseline="-25000" dirty="0" smtClean="0"/>
          </a:p>
          <a:p>
            <a:endParaRPr lang="en-US" dirty="0"/>
          </a:p>
          <a:p>
            <a:pPr marL="0" indent="0">
              <a:buNone/>
            </a:pPr>
            <a:endParaRPr lang="en-US" dirty="0"/>
          </a:p>
        </p:txBody>
      </p:sp>
    </p:spTree>
    <p:extLst>
      <p:ext uri="{BB962C8B-B14F-4D97-AF65-F5344CB8AC3E}">
        <p14:creationId xmlns:p14="http://schemas.microsoft.com/office/powerpoint/2010/main" val="17719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367" y="1690688"/>
            <a:ext cx="4437407" cy="39710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733" y="1698933"/>
            <a:ext cx="4282109" cy="3211582"/>
          </a:xfrm>
          <a:prstGeom prst="rect">
            <a:avLst/>
          </a:prstGeom>
        </p:spPr>
      </p:pic>
    </p:spTree>
    <p:extLst>
      <p:ext uri="{BB962C8B-B14F-4D97-AF65-F5344CB8AC3E}">
        <p14:creationId xmlns:p14="http://schemas.microsoft.com/office/powerpoint/2010/main" val="67291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785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ROBUST MEDIAN  FILTERING DETECTION</vt:lpstr>
      <vt:lpstr> INTRODUCTION</vt:lpstr>
      <vt:lpstr>                        Median filtering </vt:lpstr>
      <vt:lpstr>            </vt:lpstr>
      <vt:lpstr>                          Markov chains </vt:lpstr>
      <vt:lpstr>                    Markov chains </vt:lpstr>
      <vt:lpstr>  C_SVM </vt:lpstr>
      <vt:lpstr>Algorithm</vt:lpstr>
      <vt:lpstr>Result and graph</vt:lpstr>
      <vt:lpstr>MF 5 comparison</vt:lpstr>
      <vt:lpstr>MF 3 comparison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MEDIA FILTERING DETECTION</dc:title>
  <dc:creator>Battu Deepak</dc:creator>
  <cp:lastModifiedBy>PRIYANKA KAJLA</cp:lastModifiedBy>
  <cp:revision>33</cp:revision>
  <dcterms:created xsi:type="dcterms:W3CDTF">2017-11-28T15:02:30Z</dcterms:created>
  <dcterms:modified xsi:type="dcterms:W3CDTF">2017-11-29T00:26:06Z</dcterms:modified>
</cp:coreProperties>
</file>