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7" r:id="rId5"/>
    <p:sldId id="259" r:id="rId6"/>
    <p:sldId id="264" r:id="rId7"/>
    <p:sldId id="260" r:id="rId8"/>
    <p:sldId id="261" r:id="rId9"/>
    <p:sldId id="262" r:id="rId10"/>
    <p:sldId id="268" r:id="rId11"/>
    <p:sldId id="269"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2" autoAdjust="0"/>
    <p:restoredTop sz="94660"/>
  </p:normalViewPr>
  <p:slideViewPr>
    <p:cSldViewPr snapToGrid="0">
      <p:cViewPr varScale="1">
        <p:scale>
          <a:sx n="77" d="100"/>
          <a:sy n="77" d="100"/>
        </p:scale>
        <p:origin x="10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84039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67875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15644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402237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AFE63B-89BA-4F53-9977-5BC0EA1C454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83238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10634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AFE63B-89BA-4F53-9977-5BC0EA1C454C}"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39621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AFE63B-89BA-4F53-9977-5BC0EA1C454C}"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48564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FE63B-89BA-4F53-9977-5BC0EA1C454C}"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196889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29773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FE63B-89BA-4F53-9977-5BC0EA1C454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D5E2-0820-43E3-B222-E2C0E2859BFA}" type="slidenum">
              <a:rPr lang="en-US" smtClean="0"/>
              <a:t>‹#›</a:t>
            </a:fld>
            <a:endParaRPr lang="en-US"/>
          </a:p>
        </p:txBody>
      </p:sp>
    </p:spTree>
    <p:extLst>
      <p:ext uri="{BB962C8B-B14F-4D97-AF65-F5344CB8AC3E}">
        <p14:creationId xmlns:p14="http://schemas.microsoft.com/office/powerpoint/2010/main" val="30351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FE63B-89BA-4F53-9977-5BC0EA1C454C}" type="datetimeFigureOut">
              <a:rPr lang="en-US" smtClean="0"/>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2D5E2-0820-43E3-B222-E2C0E2859BFA}" type="slidenum">
              <a:rPr lang="en-US" smtClean="0"/>
              <a:t>‹#›</a:t>
            </a:fld>
            <a:endParaRPr lang="en-US"/>
          </a:p>
        </p:txBody>
      </p:sp>
    </p:spTree>
    <p:extLst>
      <p:ext uri="{BB962C8B-B14F-4D97-AF65-F5344CB8AC3E}">
        <p14:creationId xmlns:p14="http://schemas.microsoft.com/office/powerpoint/2010/main" val="282536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ROBUST </a:t>
            </a:r>
            <a:r>
              <a:rPr lang="en-US" dirty="0" smtClean="0"/>
              <a:t>MEDIAN  </a:t>
            </a:r>
            <a:r>
              <a:rPr lang="en-US" dirty="0" smtClean="0"/>
              <a:t>FILTERING DETECTION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002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 5 </a:t>
            </a:r>
            <a:r>
              <a:rPr lang="en-US" dirty="0" err="1" smtClean="0"/>
              <a:t>comparision</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45" y="1587629"/>
            <a:ext cx="4396635" cy="3760983"/>
          </a:xfrm>
        </p:spPr>
      </p:pic>
      <p:sp>
        <p:nvSpPr>
          <p:cNvPr id="10" name="TextBox 9"/>
          <p:cNvSpPr txBox="1"/>
          <p:nvPr/>
        </p:nvSpPr>
        <p:spPr>
          <a:xfrm flipH="1">
            <a:off x="5273457" y="2242158"/>
            <a:ext cx="2592887" cy="2862322"/>
          </a:xfrm>
          <a:prstGeom prst="rect">
            <a:avLst/>
          </a:prstGeom>
          <a:noFill/>
        </p:spPr>
        <p:txBody>
          <a:bodyPr wrap="square" rtlCol="0">
            <a:spAutoFit/>
          </a:bodyPr>
          <a:lstStyle/>
          <a:p>
            <a:r>
              <a:rPr lang="en-US" dirty="0" smtClean="0"/>
              <a:t>The graph  shows the  results of detecting  3X3 median filtering  image .</a:t>
            </a:r>
          </a:p>
          <a:p>
            <a:r>
              <a:rPr lang="en-US" dirty="0" smtClean="0"/>
              <a:t>For normal image the error in detecting (</a:t>
            </a:r>
            <a:r>
              <a:rPr lang="en-US" dirty="0" err="1" smtClean="0"/>
              <a:t>pe</a:t>
            </a:r>
            <a:r>
              <a:rPr lang="en-US" dirty="0" smtClean="0"/>
              <a:t>) is </a:t>
            </a:r>
            <a:r>
              <a:rPr lang="en-US" dirty="0" err="1" smtClean="0"/>
              <a:t>low.For</a:t>
            </a:r>
            <a:r>
              <a:rPr lang="en-US" dirty="0" smtClean="0"/>
              <a:t> jpeg compressed images this error is larger but  works very well compared to other methods</a:t>
            </a:r>
            <a:endParaRPr lang="en-US" dirty="0"/>
          </a:p>
        </p:txBody>
      </p:sp>
    </p:spTree>
    <p:extLst>
      <p:ext uri="{BB962C8B-B14F-4D97-AF65-F5344CB8AC3E}">
        <p14:creationId xmlns:p14="http://schemas.microsoft.com/office/powerpoint/2010/main" val="1547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 3 </a:t>
            </a:r>
            <a:r>
              <a:rPr lang="en-US" dirty="0" err="1" smtClean="0"/>
              <a:t>comparision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070" y="1988768"/>
            <a:ext cx="5333333" cy="4000000"/>
          </a:xfrm>
        </p:spPr>
      </p:pic>
      <p:sp>
        <p:nvSpPr>
          <p:cNvPr id="5" name="TextBox 4"/>
          <p:cNvSpPr txBox="1"/>
          <p:nvPr/>
        </p:nvSpPr>
        <p:spPr>
          <a:xfrm>
            <a:off x="6864263" y="3131507"/>
            <a:ext cx="1903956" cy="3693319"/>
          </a:xfrm>
          <a:prstGeom prst="rect">
            <a:avLst/>
          </a:prstGeom>
          <a:noFill/>
        </p:spPr>
        <p:txBody>
          <a:bodyPr wrap="square" rtlCol="0">
            <a:spAutoFit/>
          </a:bodyPr>
          <a:lstStyle/>
          <a:p>
            <a:r>
              <a:rPr lang="en-US" dirty="0" smtClean="0"/>
              <a:t>The graphs shows the results of detecting a 5X5 median filtered image . The method works well for detecting </a:t>
            </a:r>
          </a:p>
          <a:p>
            <a:r>
              <a:rPr lang="en-US" dirty="0" smtClean="0"/>
              <a:t>5x5 median filtered image compared to detecting  3x3 median filtered image</a:t>
            </a:r>
            <a:endParaRPr lang="en-US" dirty="0"/>
          </a:p>
        </p:txBody>
      </p:sp>
    </p:spTree>
    <p:extLst>
      <p:ext uri="{BB962C8B-B14F-4D97-AF65-F5344CB8AC3E}">
        <p14:creationId xmlns:p14="http://schemas.microsoft.com/office/powerpoint/2010/main" val="193488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224"/>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615858"/>
            <a:ext cx="10134600" cy="4561105"/>
          </a:xfrm>
        </p:spPr>
        <p:txBody>
          <a:bodyPr/>
          <a:lstStyle/>
          <a:p>
            <a:endParaRPr lang="en-US" dirty="0"/>
          </a:p>
        </p:txBody>
      </p:sp>
    </p:spTree>
    <p:extLst>
      <p:ext uri="{BB962C8B-B14F-4D97-AF65-F5344CB8AC3E}">
        <p14:creationId xmlns:p14="http://schemas.microsoft.com/office/powerpoint/2010/main" val="79809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8603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6600" dirty="0" smtClean="0"/>
              <a:t>               Thank you</a:t>
            </a:r>
            <a:endParaRPr lang="en-US" sz="6600" dirty="0"/>
          </a:p>
        </p:txBody>
      </p:sp>
    </p:spTree>
    <p:extLst>
      <p:ext uri="{BB962C8B-B14F-4D97-AF65-F5344CB8AC3E}">
        <p14:creationId xmlns:p14="http://schemas.microsoft.com/office/powerpoint/2010/main" val="25508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We can easily manipulate the information present in a formation. Our visual system cannot perceive those small variations in image . We cannot easily distinguish a median filtered image from a </a:t>
            </a:r>
            <a:r>
              <a:rPr lang="en-US" dirty="0" smtClean="0"/>
              <a:t>origina</a:t>
            </a:r>
            <a:r>
              <a:rPr lang="en-US" dirty="0" smtClean="0"/>
              <a:t>l </a:t>
            </a:r>
            <a:r>
              <a:rPr lang="en-US" dirty="0" smtClean="0"/>
              <a:t>image</a:t>
            </a:r>
            <a:endParaRPr lang="en-US" dirty="0" smtClean="0"/>
          </a:p>
          <a:p>
            <a:r>
              <a:rPr lang="en-US" dirty="0" smtClean="0"/>
              <a:t> </a:t>
            </a:r>
            <a:r>
              <a:rPr lang="en-US" dirty="0"/>
              <a:t>T</a:t>
            </a:r>
            <a:r>
              <a:rPr lang="en-US" dirty="0" smtClean="0"/>
              <a:t>he detection of median filtering from a JPEG compressed image is difficult because typical fil-</a:t>
            </a:r>
            <a:r>
              <a:rPr lang="en-US" dirty="0" err="1" smtClean="0"/>
              <a:t>ter</a:t>
            </a:r>
            <a:r>
              <a:rPr lang="en-US" dirty="0" smtClean="0"/>
              <a:t> characteristics are suppressed by JPEG quantization and block artifacts. </a:t>
            </a:r>
          </a:p>
          <a:p>
            <a:pPr marL="0" indent="0">
              <a:buNone/>
            </a:pPr>
            <a:r>
              <a:rPr lang="en-US" dirty="0" smtClean="0"/>
              <a:t>Many methods were proposed to  solve this problem. One such method is MFR</a:t>
            </a:r>
          </a:p>
          <a:p>
            <a:endParaRPr lang="en-US" dirty="0"/>
          </a:p>
        </p:txBody>
      </p:sp>
    </p:spTree>
    <p:extLst>
      <p:ext uri="{BB962C8B-B14F-4D97-AF65-F5344CB8AC3E}">
        <p14:creationId xmlns:p14="http://schemas.microsoft.com/office/powerpoint/2010/main" val="240641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Median filtering </a:t>
            </a:r>
            <a:endParaRPr lang="en-US" b="1" dirty="0"/>
          </a:p>
        </p:txBody>
      </p:sp>
      <p:sp>
        <p:nvSpPr>
          <p:cNvPr id="3" name="Content Placeholder 2"/>
          <p:cNvSpPr>
            <a:spLocks noGrp="1"/>
          </p:cNvSpPr>
          <p:nvPr>
            <p:ph idx="1"/>
          </p:nvPr>
        </p:nvSpPr>
        <p:spPr/>
        <p:txBody>
          <a:bodyPr/>
          <a:lstStyle/>
          <a:p>
            <a:r>
              <a:rPr lang="en-US" dirty="0"/>
              <a:t>The median filter is a nonlinear digital </a:t>
            </a:r>
            <a:r>
              <a:rPr lang="en-US" dirty="0" err="1" smtClean="0"/>
              <a:t>filteing</a:t>
            </a:r>
            <a:r>
              <a:rPr lang="en-US" dirty="0" smtClean="0"/>
              <a:t> </a:t>
            </a:r>
            <a:r>
              <a:rPr lang="en-US" dirty="0"/>
              <a:t> technique, often used to remove </a:t>
            </a:r>
            <a:r>
              <a:rPr lang="en-US" sz="3200" dirty="0" smtClean="0"/>
              <a:t>noise </a:t>
            </a:r>
            <a:r>
              <a:rPr lang="en-US" dirty="0" smtClean="0"/>
              <a:t>from </a:t>
            </a:r>
            <a:r>
              <a:rPr lang="en-US" dirty="0"/>
              <a:t>an image or signal. Such </a:t>
            </a:r>
            <a:r>
              <a:rPr lang="en-US" dirty="0" smtClean="0"/>
              <a:t>noise  reduction</a:t>
            </a:r>
            <a:r>
              <a:rPr lang="en-US" dirty="0"/>
              <a:t> is a typical pre-processing step to improve the results of later processing (for example, edge detection on an image). Median filtering is very widely used in digital image processing because, under certain conditions, it preserves edges while removing noise (but see discussion below), also having applications in signal processing.</a:t>
            </a:r>
          </a:p>
        </p:txBody>
      </p:sp>
    </p:spTree>
    <p:extLst>
      <p:ext uri="{BB962C8B-B14F-4D97-AF65-F5344CB8AC3E}">
        <p14:creationId xmlns:p14="http://schemas.microsoft.com/office/powerpoint/2010/main" val="170502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71500" y="1393825"/>
            <a:ext cx="10515600" cy="4351338"/>
          </a:xfrm>
        </p:spPr>
        <p:txBody>
          <a:bodyPr>
            <a:normAutofit fontScale="77500" lnSpcReduction="20000"/>
          </a:bodyPr>
          <a:lstStyle/>
          <a:p>
            <a:pPr marL="0" indent="0">
              <a:buNone/>
            </a:pPr>
            <a:r>
              <a:rPr lang="en-US" dirty="0" smtClean="0"/>
              <a:t>       </a:t>
            </a:r>
          </a:p>
          <a:p>
            <a:pPr marL="0" indent="0">
              <a:buNone/>
            </a:pPr>
            <a:r>
              <a:rPr lang="en-US" sz="3900" dirty="0" smtClean="0"/>
              <a:t>                          </a:t>
            </a:r>
            <a:r>
              <a:rPr lang="en-US" sz="3900" b="1" dirty="0" smtClean="0"/>
              <a:t>Median filtered residual </a:t>
            </a:r>
          </a:p>
          <a:p>
            <a:pPr marL="0" indent="0">
              <a:buNone/>
            </a:pPr>
            <a:r>
              <a:rPr lang="en-US" dirty="0" smtClean="0"/>
              <a:t> image is median filtered and the obtained image is subtracted from the original image . This is called residue of the image </a:t>
            </a:r>
          </a:p>
          <a:p>
            <a:pPr marL="0" indent="0">
              <a:buNone/>
            </a:pPr>
            <a:r>
              <a:rPr lang="en-US" dirty="0" smtClean="0"/>
              <a:t>R(</a:t>
            </a:r>
            <a:r>
              <a:rPr lang="en-US" dirty="0" err="1"/>
              <a:t>i</a:t>
            </a:r>
            <a:r>
              <a:rPr lang="en-US" dirty="0" err="1" smtClean="0"/>
              <a:t>,j</a:t>
            </a:r>
            <a:r>
              <a:rPr lang="en-US" dirty="0" smtClean="0"/>
              <a:t>)  = X(</a:t>
            </a:r>
            <a:r>
              <a:rPr lang="en-US" dirty="0" err="1" smtClean="0"/>
              <a:t>i,j</a:t>
            </a:r>
            <a:r>
              <a:rPr lang="en-US" dirty="0" smtClean="0"/>
              <a:t>) – Y(</a:t>
            </a:r>
            <a:r>
              <a:rPr lang="en-US" dirty="0" err="1" smtClean="0"/>
              <a:t>i,j</a:t>
            </a:r>
            <a:r>
              <a:rPr lang="en-US" dirty="0" smtClean="0"/>
              <a:t>)</a:t>
            </a:r>
          </a:p>
          <a:p>
            <a:pPr marL="0" indent="0">
              <a:buNone/>
            </a:pPr>
            <a:r>
              <a:rPr lang="en-US" dirty="0" smtClean="0"/>
              <a:t>Where X is original image ,Y is median filtered image   </a:t>
            </a:r>
          </a:p>
          <a:p>
            <a:pPr marL="0" indent="0">
              <a:buNone/>
            </a:pPr>
            <a:r>
              <a:rPr lang="en-US" dirty="0" smtClean="0"/>
              <a:t>Residue matrix is truncated so that the computation becomes easy</a:t>
            </a:r>
          </a:p>
          <a:p>
            <a:pPr marL="0" indent="0">
              <a:buNone/>
            </a:pPr>
            <a:r>
              <a:rPr lang="en-US" dirty="0" smtClean="0"/>
              <a:t>If R(</a:t>
            </a:r>
            <a:r>
              <a:rPr lang="en-US" dirty="0" err="1" smtClean="0"/>
              <a:t>i,j</a:t>
            </a:r>
            <a:r>
              <a:rPr lang="en-US" dirty="0" smtClean="0"/>
              <a:t>)&gt;c then r(</a:t>
            </a:r>
            <a:r>
              <a:rPr lang="en-US" dirty="0" err="1"/>
              <a:t>i</a:t>
            </a:r>
            <a:r>
              <a:rPr lang="en-US" dirty="0" err="1" smtClean="0"/>
              <a:t>,j</a:t>
            </a:r>
            <a:r>
              <a:rPr lang="en-US" dirty="0" smtClean="0"/>
              <a:t>) = c .</a:t>
            </a:r>
          </a:p>
          <a:p>
            <a:pPr marL="0" indent="0">
              <a:buNone/>
            </a:pPr>
            <a:r>
              <a:rPr lang="en-US" dirty="0" smtClean="0"/>
              <a:t>If R(</a:t>
            </a:r>
            <a:r>
              <a:rPr lang="en-US" dirty="0" err="1" smtClean="0"/>
              <a:t>i.j</a:t>
            </a:r>
            <a:r>
              <a:rPr lang="en-US" dirty="0" smtClean="0"/>
              <a:t>) &lt; -c then r(</a:t>
            </a:r>
            <a:r>
              <a:rPr lang="en-US" dirty="0" err="1"/>
              <a:t>i</a:t>
            </a:r>
            <a:r>
              <a:rPr lang="en-US" dirty="0" err="1" smtClean="0"/>
              <a:t>,j</a:t>
            </a:r>
            <a:r>
              <a:rPr lang="en-US" dirty="0" smtClean="0"/>
              <a:t>) = -c</a:t>
            </a:r>
          </a:p>
          <a:p>
            <a:pPr marL="0" indent="0">
              <a:buNone/>
            </a:pPr>
            <a:r>
              <a:rPr lang="en-US" dirty="0" smtClean="0"/>
              <a:t>If  -c &lt;R(</a:t>
            </a:r>
            <a:r>
              <a:rPr lang="en-US" dirty="0" err="1" smtClean="0"/>
              <a:t>i,j</a:t>
            </a:r>
            <a:r>
              <a:rPr lang="en-US" dirty="0" smtClean="0"/>
              <a:t>) &lt;c  then R(</a:t>
            </a:r>
            <a:r>
              <a:rPr lang="en-US" dirty="0" err="1"/>
              <a:t>i</a:t>
            </a:r>
            <a:r>
              <a:rPr lang="en-US" dirty="0" err="1" smtClean="0"/>
              <a:t>,j</a:t>
            </a:r>
            <a:r>
              <a:rPr lang="en-US" dirty="0" smtClean="0"/>
              <a:t>) = r(</a:t>
            </a:r>
            <a:r>
              <a:rPr lang="en-US" dirty="0" err="1"/>
              <a:t>i</a:t>
            </a:r>
            <a:r>
              <a:rPr lang="en-US" dirty="0" err="1" smtClean="0"/>
              <a:t>,j</a:t>
            </a:r>
            <a:r>
              <a:rPr lang="en-US" dirty="0" smtClean="0"/>
              <a:t>)</a:t>
            </a:r>
          </a:p>
          <a:p>
            <a:pPr marL="0" indent="0">
              <a:buNone/>
            </a:pPr>
            <a:r>
              <a:rPr lang="en-US" dirty="0" smtClean="0"/>
              <a:t>r(</a:t>
            </a:r>
            <a:r>
              <a:rPr lang="en-US" dirty="0" err="1"/>
              <a:t>i</a:t>
            </a:r>
            <a:r>
              <a:rPr lang="en-US" dirty="0" err="1" smtClean="0"/>
              <a:t>,j</a:t>
            </a:r>
            <a:r>
              <a:rPr lang="en-US" dirty="0" smtClean="0"/>
              <a:t>) is the truncated residue </a:t>
            </a:r>
          </a:p>
          <a:p>
            <a:pPr marL="0" indent="0">
              <a:buNone/>
            </a:pPr>
            <a:r>
              <a:rPr lang="en-US" dirty="0" smtClean="0"/>
              <a:t>The choice of threshold(c) determines the effectiveness of algorithm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091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Markov chains </a:t>
            </a:r>
            <a:endParaRPr lang="en-US" dirty="0"/>
          </a:p>
        </p:txBody>
      </p:sp>
      <p:sp>
        <p:nvSpPr>
          <p:cNvPr id="3" name="Content Placeholder 2"/>
          <p:cNvSpPr>
            <a:spLocks noGrp="1"/>
          </p:cNvSpPr>
          <p:nvPr>
            <p:ph idx="1"/>
          </p:nvPr>
        </p:nvSpPr>
        <p:spPr>
          <a:xfrm>
            <a:off x="771742" y="1434013"/>
            <a:ext cx="10515600" cy="4351338"/>
          </a:xfrm>
        </p:spPr>
        <p:txBody>
          <a:bodyPr>
            <a:normAutofit/>
          </a:bodyPr>
          <a:lstStyle/>
          <a:p>
            <a:pPr marL="0" indent="0">
              <a:buNone/>
            </a:pPr>
            <a:r>
              <a:rPr lang="en-US" dirty="0"/>
              <a:t> </a:t>
            </a:r>
            <a:r>
              <a:rPr lang="en-US" b="1" dirty="0"/>
              <a:t>Markov chain</a:t>
            </a:r>
            <a:r>
              <a:rPr lang="en-US" dirty="0"/>
              <a:t> is a type of Markov process that has either discrete </a:t>
            </a:r>
            <a:r>
              <a:rPr lang="en-US" dirty="0" smtClean="0"/>
              <a:t>state spa</a:t>
            </a:r>
            <a:r>
              <a:rPr lang="en-US" dirty="0"/>
              <a:t>c</a:t>
            </a:r>
            <a:r>
              <a:rPr lang="en-US" dirty="0" smtClean="0"/>
              <a:t>e</a:t>
            </a:r>
            <a:r>
              <a:rPr lang="en-US" dirty="0"/>
              <a:t> or discrete index set (often representing time), but the precise </a:t>
            </a:r>
            <a:r>
              <a:rPr lang="en-US" dirty="0" smtClean="0"/>
              <a:t> definition </a:t>
            </a:r>
            <a:r>
              <a:rPr lang="en-US" dirty="0"/>
              <a:t>of a Markov chain varies</a:t>
            </a:r>
            <a:r>
              <a:rPr lang="en-US" dirty="0" smtClean="0"/>
              <a:t>.</a:t>
            </a:r>
            <a:r>
              <a:rPr lang="en-US" dirty="0"/>
              <a:t> For example, it is common to define a Markov chain as a Markov process in </a:t>
            </a:r>
            <a:r>
              <a:rPr lang="en-US" dirty="0" smtClean="0"/>
              <a:t>either   discret</a:t>
            </a:r>
            <a:r>
              <a:rPr lang="en-US" dirty="0"/>
              <a:t>e</a:t>
            </a:r>
            <a:r>
              <a:rPr lang="en-US" dirty="0" smtClean="0"/>
              <a:t> or continuous time </a:t>
            </a:r>
            <a:r>
              <a:rPr lang="en-US" dirty="0"/>
              <a:t> with a countable state space (thus regardless of the nature of time</a:t>
            </a:r>
            <a:r>
              <a:rPr lang="en-US" dirty="0" smtClean="0"/>
              <a:t>),but </a:t>
            </a:r>
            <a:r>
              <a:rPr lang="en-US" dirty="0"/>
              <a:t>it is also common to define a Markov chain as having discrete time in either countable or continuous state space (thus regardless of the state space</a:t>
            </a:r>
            <a:r>
              <a:rPr lang="en-US" dirty="0" smtClean="0"/>
              <a:t>).The second order </a:t>
            </a:r>
            <a:r>
              <a:rPr lang="en-US" dirty="0" err="1" smtClean="0"/>
              <a:t>markov</a:t>
            </a:r>
            <a:r>
              <a:rPr lang="en-US" dirty="0" smtClean="0"/>
              <a:t> chains are used to model the residue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19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588722" y="365125"/>
            <a:ext cx="9469677" cy="1325563"/>
          </a:xfrm>
        </p:spPr>
        <p:txBody>
          <a:bodyPr/>
          <a:lstStyle/>
          <a:p>
            <a:r>
              <a:rPr lang="en-US" dirty="0" smtClean="0"/>
              <a:t>                    Markov chains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residue is divided in to blocks of size 3x3 and transition probabilities are </a:t>
            </a:r>
            <a:r>
              <a:rPr lang="en-US" dirty="0" err="1" smtClean="0"/>
              <a:t>calucated</a:t>
            </a:r>
            <a:r>
              <a:rPr lang="en-US" dirty="0" smtClean="0"/>
              <a:t> for the image based on these blocks</a:t>
            </a:r>
          </a:p>
          <a:p>
            <a:pPr marL="0" indent="0">
              <a:buNone/>
            </a:pPr>
            <a:r>
              <a:rPr lang="en-US" dirty="0" smtClean="0"/>
              <a:t>Calculating the horizontal and vertical transition of the blocks  probabilities as follows</a:t>
            </a:r>
          </a:p>
          <a:p>
            <a:r>
              <a:rPr lang="en-US" dirty="0" smtClean="0"/>
              <a:t>P</a:t>
            </a:r>
            <a:r>
              <a:rPr lang="en-US" baseline="30000" dirty="0" smtClean="0"/>
              <a:t>( </a:t>
            </a:r>
            <a:r>
              <a:rPr lang="en-US" baseline="30000" dirty="0" err="1" smtClean="0"/>
              <a:t>h,v</a:t>
            </a:r>
            <a:r>
              <a:rPr lang="en-US" baseline="30000" dirty="0" smtClean="0"/>
              <a:t>)</a:t>
            </a:r>
            <a:r>
              <a:rPr lang="en-US" dirty="0" smtClean="0"/>
              <a:t> (Z2,Z1,Z0) = P[ r(</a:t>
            </a:r>
            <a:r>
              <a:rPr lang="en-US" dirty="0" err="1" smtClean="0"/>
              <a:t>i+h,j+v</a:t>
            </a:r>
            <a:r>
              <a:rPr lang="en-US" dirty="0" smtClean="0"/>
              <a:t>)  = </a:t>
            </a:r>
            <a:r>
              <a:rPr lang="en-US" dirty="0"/>
              <a:t>Z</a:t>
            </a:r>
            <a:r>
              <a:rPr lang="en-US" dirty="0" smtClean="0"/>
              <a:t>2 </a:t>
            </a:r>
            <a:r>
              <a:rPr lang="en-US" dirty="0" smtClean="0"/>
              <a:t>/r(</a:t>
            </a:r>
            <a:r>
              <a:rPr lang="en-US" dirty="0" err="1" smtClean="0"/>
              <a:t>i,j</a:t>
            </a:r>
            <a:r>
              <a:rPr lang="en-US" dirty="0" smtClean="0"/>
              <a:t>)=Z1 </a:t>
            </a:r>
            <a:r>
              <a:rPr lang="en-US" dirty="0" smtClean="0"/>
              <a:t>&amp; r(</a:t>
            </a:r>
            <a:r>
              <a:rPr lang="en-US" dirty="0" err="1" smtClean="0"/>
              <a:t>i</a:t>
            </a:r>
            <a:r>
              <a:rPr lang="en-US" dirty="0" smtClean="0"/>
              <a:t>-</a:t>
            </a:r>
            <a:r>
              <a:rPr lang="en-US" dirty="0" err="1" smtClean="0"/>
              <a:t>h,j</a:t>
            </a:r>
            <a:r>
              <a:rPr lang="en-US" dirty="0" smtClean="0"/>
              <a:t>-k</a:t>
            </a:r>
            <a:r>
              <a:rPr lang="en-US" dirty="0" smtClean="0"/>
              <a:t>)=Z3</a:t>
            </a:r>
            <a:r>
              <a:rPr lang="en-US" dirty="0" smtClean="0"/>
              <a:t>]</a:t>
            </a:r>
          </a:p>
          <a:p>
            <a:r>
              <a:rPr lang="en-US" dirty="0" smtClean="0"/>
              <a:t>                                                 Where  (</a:t>
            </a:r>
            <a:r>
              <a:rPr lang="en-US" dirty="0" err="1" smtClean="0"/>
              <a:t>h,v</a:t>
            </a:r>
            <a:r>
              <a:rPr lang="en-US" dirty="0" smtClean="0"/>
              <a:t>) = [ (0,1) ,(1,1),(1,0),(0,0) ]</a:t>
            </a:r>
          </a:p>
          <a:p>
            <a:r>
              <a:rPr lang="en-US" dirty="0" smtClean="0"/>
              <a:t>Z2,Z1,Z0 takes values  in the range [-</a:t>
            </a:r>
            <a:r>
              <a:rPr lang="en-US" dirty="0" err="1" smtClean="0"/>
              <a:t>c,c</a:t>
            </a:r>
            <a:r>
              <a:rPr lang="en-US" dirty="0" smtClean="0"/>
              <a:t>]., r(</a:t>
            </a:r>
            <a:r>
              <a:rPr lang="en-US" dirty="0" err="1" smtClean="0"/>
              <a:t>i,j</a:t>
            </a:r>
            <a:r>
              <a:rPr lang="en-US" dirty="0" smtClean="0"/>
              <a:t>) is the truncated residual matrix</a:t>
            </a:r>
          </a:p>
          <a:p>
            <a:endParaRPr lang="en-US" dirty="0" smtClean="0"/>
          </a:p>
          <a:p>
            <a:r>
              <a:rPr lang="en-US" dirty="0" smtClean="0"/>
              <a:t>Z2,Z1,Z0 takes values  in the range [-</a:t>
            </a:r>
            <a:r>
              <a:rPr lang="en-US" dirty="0" err="1" smtClean="0"/>
              <a:t>c,c</a:t>
            </a:r>
            <a:r>
              <a:rPr lang="en-US" dirty="0" smtClean="0"/>
              <a:t>]</a:t>
            </a:r>
          </a:p>
          <a:p>
            <a:r>
              <a:rPr lang="en-US" dirty="0" smtClean="0"/>
              <a:t> P(Z2,Z1,Z0) = [P</a:t>
            </a:r>
            <a:r>
              <a:rPr lang="en-US" baseline="30000" dirty="0" smtClean="0"/>
              <a:t>( 0,1)</a:t>
            </a:r>
            <a:r>
              <a:rPr lang="en-US" dirty="0" smtClean="0"/>
              <a:t> (Z2,Z1,Z0)+ P</a:t>
            </a:r>
            <a:r>
              <a:rPr lang="en-US" baseline="30000" dirty="0" smtClean="0"/>
              <a:t>( 1,0)</a:t>
            </a:r>
            <a:r>
              <a:rPr lang="en-US" dirty="0" smtClean="0"/>
              <a:t> (Z2,Z1,Z0) +P</a:t>
            </a:r>
            <a:r>
              <a:rPr lang="en-US" baseline="30000" dirty="0" smtClean="0"/>
              <a:t>( 1,1)</a:t>
            </a:r>
            <a:r>
              <a:rPr lang="en-US" dirty="0" smtClean="0"/>
              <a:t> (Z2,Z1,Z0) + P</a:t>
            </a:r>
            <a:r>
              <a:rPr lang="en-US" baseline="30000" dirty="0" smtClean="0"/>
              <a:t>( 0,0)</a:t>
            </a:r>
            <a:r>
              <a:rPr lang="en-US" dirty="0" smtClean="0"/>
              <a:t> (Z2,Z1,Z0)]/4</a:t>
            </a:r>
          </a:p>
          <a:p>
            <a:pPr marL="0" indent="0">
              <a:buNone/>
            </a:pPr>
            <a:r>
              <a:rPr lang="en-US" dirty="0" smtClean="0"/>
              <a:t>Since each Z2,Z1,Z0 takes 2c+1 values feature of a single image contains (2c+1</a:t>
            </a:r>
            <a:r>
              <a:rPr lang="en-US" baseline="30000" dirty="0" smtClean="0"/>
              <a:t>)3   </a:t>
            </a:r>
            <a:r>
              <a:rPr lang="en-US" dirty="0" smtClean="0"/>
              <a:t>Values </a:t>
            </a:r>
          </a:p>
          <a:p>
            <a:endParaRPr lang="en-US" dirty="0"/>
          </a:p>
        </p:txBody>
      </p:sp>
    </p:spTree>
    <p:extLst>
      <p:ext uri="{BB962C8B-B14F-4D97-AF65-F5344CB8AC3E}">
        <p14:creationId xmlns:p14="http://schemas.microsoft.com/office/powerpoint/2010/main" val="82088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066800" y="889349"/>
            <a:ext cx="9702800" cy="4843114"/>
          </a:xfrm>
        </p:spPr>
        <p:txBody>
          <a:bodyPr>
            <a:normAutofit fontScale="70000" lnSpcReduction="20000"/>
          </a:bodyPr>
          <a:lstStyle/>
          <a:p>
            <a:pPr marL="0" indent="0">
              <a:buNone/>
            </a:pPr>
            <a:r>
              <a:rPr lang="en-US" dirty="0" smtClean="0"/>
              <a:t>                                      C_SVM</a:t>
            </a:r>
          </a:p>
          <a:p>
            <a:pPr marL="0" indent="0">
              <a:buNone/>
            </a:pPr>
            <a:r>
              <a:rPr lang="en-US" dirty="0"/>
              <a:t>  </a:t>
            </a:r>
            <a:r>
              <a:rPr lang="en-US" b="1" dirty="0"/>
              <a:t>Support Vector Machine</a:t>
            </a:r>
            <a:r>
              <a:rPr lang="en-US" dirty="0"/>
              <a:t> (</a:t>
            </a:r>
            <a:r>
              <a:rPr lang="en-US" b="1" dirty="0"/>
              <a:t>SVM</a:t>
            </a:r>
            <a:r>
              <a:rPr lang="en-US" dirty="0"/>
              <a:t>) is a discriminative </a:t>
            </a:r>
            <a:r>
              <a:rPr lang="en-US" b="1" dirty="0"/>
              <a:t>classifier</a:t>
            </a:r>
            <a:r>
              <a:rPr lang="en-US" dirty="0"/>
              <a:t> formally defined by a separating hyperplane. In other words, given labeled training data (supervised learning), the algorithm outputs an optimal </a:t>
            </a:r>
            <a:r>
              <a:rPr lang="en-US" dirty="0" smtClean="0"/>
              <a:t>hyperplane </a:t>
            </a:r>
            <a:r>
              <a:rPr lang="en-US" dirty="0"/>
              <a:t>which categorizes new examples</a:t>
            </a:r>
            <a:r>
              <a:rPr lang="en-US" dirty="0" smtClean="0"/>
              <a:t>.</a:t>
            </a:r>
          </a:p>
          <a:p>
            <a:pPr marL="0" indent="0">
              <a:buNone/>
            </a:pPr>
            <a:endParaRPr lang="en-US" dirty="0" smtClean="0"/>
          </a:p>
          <a:p>
            <a:pPr>
              <a:buFont typeface="Wingdings" panose="05000000000000000000" pitchFamily="2" charset="2"/>
              <a:buChar char="§"/>
            </a:pPr>
            <a:r>
              <a:rPr lang="en-US" dirty="0" smtClean="0"/>
              <a:t> In </a:t>
            </a:r>
            <a:r>
              <a:rPr lang="en-US" dirty="0"/>
              <a:t>machine learning, </a:t>
            </a:r>
            <a:r>
              <a:rPr lang="en-US" b="1" dirty="0"/>
              <a:t>support vector machines</a:t>
            </a:r>
            <a:r>
              <a:rPr lang="en-US" dirty="0"/>
              <a:t> (</a:t>
            </a:r>
            <a:r>
              <a:rPr lang="en-US" b="1" dirty="0"/>
              <a:t>SVMs</a:t>
            </a:r>
            <a:r>
              <a:rPr lang="en-US" dirty="0"/>
              <a:t>, also support vector networks) are supervised learning </a:t>
            </a:r>
            <a:r>
              <a:rPr lang="en-US" b="1" dirty="0"/>
              <a:t>models</a:t>
            </a:r>
            <a:r>
              <a:rPr lang="en-US" dirty="0"/>
              <a:t> with associated learning algorithms that analyze data used for classification and regression </a:t>
            </a:r>
            <a:r>
              <a:rPr lang="en-US" dirty="0" smtClean="0"/>
              <a:t>analysis.</a:t>
            </a:r>
          </a:p>
          <a:p>
            <a:pPr>
              <a:buFont typeface="Wingdings" panose="05000000000000000000" pitchFamily="2" charset="2"/>
              <a:buChar char="§"/>
            </a:pPr>
            <a:r>
              <a:rPr lang="en-US" dirty="0" smtClean="0"/>
              <a:t> features of two sets of 90% images are   given as train data to the classifier and remaining 10% are used for testing</a:t>
            </a:r>
          </a:p>
          <a:p>
            <a:r>
              <a:rPr lang="en-US" dirty="0" smtClean="0"/>
              <a:t>The performance of the (C_SVM)</a:t>
            </a:r>
            <a:r>
              <a:rPr lang="en-US" dirty="0" err="1" smtClean="0"/>
              <a:t>alogorithm</a:t>
            </a:r>
            <a:r>
              <a:rPr lang="en-US" dirty="0" smtClean="0"/>
              <a:t> is determined by the  area under curve and average decision error</a:t>
            </a:r>
            <a:r>
              <a:rPr lang="en-US" dirty="0"/>
              <a:t> </a:t>
            </a:r>
            <a:r>
              <a:rPr lang="en-US" dirty="0" err="1" smtClean="0"/>
              <a:t>P</a:t>
            </a:r>
            <a:r>
              <a:rPr lang="en-US" baseline="-25000" dirty="0" err="1" smtClean="0"/>
              <a:t>e</a:t>
            </a:r>
            <a:endParaRPr lang="en-US" baseline="-25000" dirty="0" smtClean="0"/>
          </a:p>
          <a:p>
            <a:r>
              <a:rPr lang="en-US" dirty="0" err="1" smtClean="0"/>
              <a:t>P</a:t>
            </a:r>
            <a:r>
              <a:rPr lang="en-US" baseline="-25000" dirty="0" err="1" smtClean="0"/>
              <a:t>e</a:t>
            </a:r>
            <a:r>
              <a:rPr lang="en-US" baseline="-25000" dirty="0" smtClean="0"/>
              <a:t>  </a:t>
            </a:r>
            <a:r>
              <a:rPr lang="en-US" dirty="0" smtClean="0"/>
              <a:t>  is  equal to </a:t>
            </a:r>
            <a:r>
              <a:rPr lang="en-US" dirty="0"/>
              <a:t>Min( P </a:t>
            </a:r>
            <a:r>
              <a:rPr lang="en-US" baseline="-25000" dirty="0" err="1"/>
              <a:t>fp</a:t>
            </a:r>
            <a:r>
              <a:rPr lang="en-US" dirty="0"/>
              <a:t> +P </a:t>
            </a:r>
            <a:r>
              <a:rPr lang="en-US" baseline="-25000" dirty="0" err="1"/>
              <a:t>tp</a:t>
            </a:r>
            <a:r>
              <a:rPr lang="en-US" dirty="0"/>
              <a:t>)/</a:t>
            </a:r>
            <a:r>
              <a:rPr lang="en-US" dirty="0" smtClean="0"/>
              <a:t>2  where P </a:t>
            </a:r>
            <a:r>
              <a:rPr lang="en-US" baseline="-25000" dirty="0" err="1" smtClean="0"/>
              <a:t>fp</a:t>
            </a:r>
            <a:r>
              <a:rPr lang="en-US" dirty="0" smtClean="0"/>
              <a:t>  is false positive and P </a:t>
            </a:r>
            <a:r>
              <a:rPr lang="en-US" baseline="-25000" dirty="0" err="1" smtClean="0"/>
              <a:t>tp</a:t>
            </a:r>
            <a:r>
              <a:rPr lang="en-US" baseline="-25000" dirty="0"/>
              <a:t> </a:t>
            </a:r>
            <a:endParaRPr lang="en-US" baseline="-25000" dirty="0" smtClean="0"/>
          </a:p>
          <a:p>
            <a:pPr marL="0" indent="0">
              <a:buNone/>
            </a:pPr>
            <a:r>
              <a:rPr lang="en-US" baseline="-25000" dirty="0"/>
              <a:t> </a:t>
            </a:r>
            <a:r>
              <a:rPr lang="en-US" dirty="0" smtClean="0"/>
              <a:t>     is  true positive  </a:t>
            </a:r>
          </a:p>
          <a:p>
            <a:pPr marL="0" indent="0">
              <a:buNone/>
            </a:pPr>
            <a:endParaRPr lang="en-US" dirty="0"/>
          </a:p>
          <a:p>
            <a:pPr marL="0" indent="0">
              <a:buNone/>
            </a:pPr>
            <a:r>
              <a:rPr lang="en-US" dirty="0" smtClean="0"/>
              <a:t> </a:t>
            </a:r>
            <a:r>
              <a:rPr lang="en-US" baseline="-25000" dirty="0" smtClean="0"/>
              <a:t>                                                    </a:t>
            </a:r>
            <a:endParaRPr lang="en-US" dirty="0"/>
          </a:p>
          <a:p>
            <a:pPr marL="0" indent="0">
              <a:buNone/>
            </a:pPr>
            <a:endParaRPr lang="en-US" dirty="0"/>
          </a:p>
        </p:txBody>
      </p:sp>
      <p:sp>
        <p:nvSpPr>
          <p:cNvPr id="4" name="Title 1"/>
          <p:cNvSpPr txBox="1">
            <a:spLocks/>
          </p:cNvSpPr>
          <p:nvPr/>
        </p:nvSpPr>
        <p:spPr>
          <a:xfrm>
            <a:off x="-5334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01222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76405" y="1690688"/>
            <a:ext cx="10677395" cy="4486275"/>
          </a:xfrm>
        </p:spPr>
        <p:txBody>
          <a:bodyPr>
            <a:normAutofit/>
          </a:bodyPr>
          <a:lstStyle/>
          <a:p>
            <a:pPr marL="0" indent="0">
              <a:buNone/>
            </a:pPr>
            <a:endParaRPr lang="en-US" dirty="0" smtClean="0"/>
          </a:p>
          <a:p>
            <a:r>
              <a:rPr lang="en-US" dirty="0"/>
              <a:t>step 1: to obtain the residue of the image</a:t>
            </a:r>
          </a:p>
          <a:p>
            <a:r>
              <a:rPr lang="en-US" dirty="0"/>
              <a:t>step 2: truncating the obtained residue</a:t>
            </a:r>
          </a:p>
          <a:p>
            <a:r>
              <a:rPr lang="en-US" dirty="0"/>
              <a:t>step3: feature  extraction using </a:t>
            </a:r>
            <a:r>
              <a:rPr lang="en-US" dirty="0" err="1"/>
              <a:t>markov</a:t>
            </a:r>
            <a:r>
              <a:rPr lang="en-US" dirty="0"/>
              <a:t> chains. calculating the transition probabilities in the residue </a:t>
            </a:r>
          </a:p>
          <a:p>
            <a:r>
              <a:rPr lang="en-US" dirty="0"/>
              <a:t>step4: extracted features of 90% of images  using </a:t>
            </a:r>
            <a:r>
              <a:rPr lang="en-US" dirty="0" err="1"/>
              <a:t>markov</a:t>
            </a:r>
            <a:r>
              <a:rPr lang="en-US" dirty="0"/>
              <a:t> </a:t>
            </a:r>
            <a:r>
              <a:rPr lang="en-US" dirty="0" err="1"/>
              <a:t>cahins</a:t>
            </a:r>
            <a:r>
              <a:rPr lang="en-US" dirty="0"/>
              <a:t>  are used to train the </a:t>
            </a:r>
            <a:r>
              <a:rPr lang="en-US" dirty="0" err="1"/>
              <a:t>c_svm</a:t>
            </a:r>
            <a:r>
              <a:rPr lang="en-US" dirty="0"/>
              <a:t> classifier  and remaining are used for testing</a:t>
            </a:r>
          </a:p>
          <a:p>
            <a:r>
              <a:rPr lang="en-US" dirty="0"/>
              <a:t>step5: calculating the   </a:t>
            </a:r>
            <a:r>
              <a:rPr lang="en-US" dirty="0" smtClean="0"/>
              <a:t>error</a:t>
            </a:r>
            <a:r>
              <a:rPr lang="en-US" baseline="-25000" dirty="0" smtClean="0"/>
              <a:t>   </a:t>
            </a:r>
            <a:r>
              <a:rPr lang="en-US" dirty="0"/>
              <a:t>and (AUC)area under ROC</a:t>
            </a:r>
            <a:endParaRPr lang="en-US" baseline="-25000" dirty="0" smtClean="0"/>
          </a:p>
          <a:p>
            <a:endParaRPr lang="en-US" baseline="-25000" dirty="0"/>
          </a:p>
          <a:p>
            <a:endParaRPr lang="en-US" baseline="-25000" dirty="0" smtClean="0"/>
          </a:p>
          <a:p>
            <a:endParaRPr lang="en-US" baseline="-25000" dirty="0" smtClean="0"/>
          </a:p>
          <a:p>
            <a:endParaRPr lang="en-US" dirty="0"/>
          </a:p>
          <a:p>
            <a:pPr marL="0" indent="0">
              <a:buNone/>
            </a:pPr>
            <a:endParaRPr lang="en-US" dirty="0"/>
          </a:p>
        </p:txBody>
      </p:sp>
    </p:spTree>
    <p:extLst>
      <p:ext uri="{BB962C8B-B14F-4D97-AF65-F5344CB8AC3E}">
        <p14:creationId xmlns:p14="http://schemas.microsoft.com/office/powerpoint/2010/main" val="17719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368" y="1690688"/>
            <a:ext cx="3705742" cy="32198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733" y="1698933"/>
            <a:ext cx="4282109" cy="3211582"/>
          </a:xfrm>
          <a:prstGeom prst="rect">
            <a:avLst/>
          </a:prstGeom>
        </p:spPr>
      </p:pic>
    </p:spTree>
    <p:extLst>
      <p:ext uri="{BB962C8B-B14F-4D97-AF65-F5344CB8AC3E}">
        <p14:creationId xmlns:p14="http://schemas.microsoft.com/office/powerpoint/2010/main" val="67291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506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ROBUST MEDIAN  FILTERING DETECTION</vt:lpstr>
      <vt:lpstr> INTRODUCTION</vt:lpstr>
      <vt:lpstr>                        Median filtering </vt:lpstr>
      <vt:lpstr>            </vt:lpstr>
      <vt:lpstr>                          Markov chains </vt:lpstr>
      <vt:lpstr>                    Markov chains </vt:lpstr>
      <vt:lpstr> </vt:lpstr>
      <vt:lpstr>Algorithm</vt:lpstr>
      <vt:lpstr>Result and graph</vt:lpstr>
      <vt:lpstr>MF 5 comparision</vt:lpstr>
      <vt:lpstr>MF 3 comparision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MEDIA FILTERING DETECTION</dc:title>
  <dc:creator>Battu Deepak</dc:creator>
  <cp:lastModifiedBy>Battu Deepak</cp:lastModifiedBy>
  <cp:revision>30</cp:revision>
  <dcterms:created xsi:type="dcterms:W3CDTF">2017-11-28T15:02:30Z</dcterms:created>
  <dcterms:modified xsi:type="dcterms:W3CDTF">2017-11-28T23:49:01Z</dcterms:modified>
</cp:coreProperties>
</file>