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Say our names and roles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d55f8ab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d55f8ab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our functional requirements:</a:t>
            </a:r>
            <a:endParaRPr/>
          </a:p>
          <a:p>
            <a:pPr indent="0" lvl="0" marL="0" rtl="0" algn="l">
              <a:spcBef>
                <a:spcPts val="0"/>
              </a:spcBef>
              <a:spcAft>
                <a:spcPts val="0"/>
              </a:spcAft>
              <a:buNone/>
            </a:pPr>
            <a:r>
              <a:rPr lang="en-GB"/>
              <a:t>The user must be able to choose a location from a list of locations, and the number of bags of firewood they want, limited by the number available at that </a:t>
            </a:r>
            <a:r>
              <a:rPr lang="en-GB"/>
              <a:t>location.</a:t>
            </a:r>
            <a:endParaRPr/>
          </a:p>
          <a:p>
            <a:pPr indent="0" lvl="0" marL="0" rtl="0" algn="l">
              <a:spcBef>
                <a:spcPts val="0"/>
              </a:spcBef>
              <a:spcAft>
                <a:spcPts val="0"/>
              </a:spcAft>
              <a:buNone/>
            </a:pPr>
            <a:r>
              <a:rPr lang="en-GB"/>
              <a:t>The website must be able to automatically generate an invoice for that user.</a:t>
            </a:r>
            <a:endParaRPr/>
          </a:p>
          <a:p>
            <a:pPr indent="0" lvl="0" marL="0" rtl="0" algn="l">
              <a:spcBef>
                <a:spcPts val="0"/>
              </a:spcBef>
              <a:spcAft>
                <a:spcPts val="0"/>
              </a:spcAft>
              <a:buNone/>
            </a:pPr>
            <a:r>
              <a:rPr lang="en-GB"/>
              <a:t>The website must also be able to accept payment using Square, the credit card processor we will be using.</a:t>
            </a:r>
            <a:endParaRPr/>
          </a:p>
          <a:p>
            <a:pPr indent="0" lvl="0" marL="0" rtl="0" algn="l">
              <a:spcBef>
                <a:spcPts val="0"/>
              </a:spcBef>
              <a:spcAft>
                <a:spcPts val="0"/>
              </a:spcAft>
              <a:buNone/>
            </a:pPr>
            <a:r>
              <a:rPr lang="en-GB"/>
              <a:t>Lastly, the website needs to be able to automatically generate a receipt.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d55f8ab8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d55f8ab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our non-functional requirements:</a:t>
            </a:r>
            <a:endParaRPr/>
          </a:p>
          <a:p>
            <a:pPr indent="0" lvl="0" marL="0" rtl="0" algn="l">
              <a:spcBef>
                <a:spcPts val="0"/>
              </a:spcBef>
              <a:spcAft>
                <a:spcPts val="0"/>
              </a:spcAft>
              <a:buNone/>
            </a:pPr>
            <a:r>
              <a:rPr lang="en-GB"/>
              <a:t>The user interface must be easy to use, even for those that do not use computers </a:t>
            </a:r>
            <a:r>
              <a:rPr lang="en-GB"/>
              <a:t>regularly</a:t>
            </a:r>
            <a:r>
              <a:rPr lang="en-GB"/>
              <a:t>.</a:t>
            </a:r>
            <a:endParaRPr/>
          </a:p>
          <a:p>
            <a:pPr indent="0" lvl="0" marL="0" rtl="0" algn="l">
              <a:spcBef>
                <a:spcPts val="0"/>
              </a:spcBef>
              <a:spcAft>
                <a:spcPts val="0"/>
              </a:spcAft>
              <a:buNone/>
            </a:pPr>
            <a:r>
              <a:rPr lang="en-GB"/>
              <a:t>The stock listed on the website should be automatically updated after a sale.</a:t>
            </a:r>
            <a:endParaRPr/>
          </a:p>
          <a:p>
            <a:pPr indent="0" lvl="0" marL="0" rtl="0" algn="l">
              <a:spcBef>
                <a:spcPts val="0"/>
              </a:spcBef>
              <a:spcAft>
                <a:spcPts val="0"/>
              </a:spcAft>
              <a:buNone/>
            </a:pPr>
            <a:r>
              <a:rPr lang="en-GB"/>
              <a:t>Website administrators must be able to update stock on the website when a restock occurs.</a:t>
            </a:r>
            <a:endParaRPr/>
          </a:p>
          <a:p>
            <a:pPr indent="0" lvl="0" marL="0" rtl="0" algn="l">
              <a:spcBef>
                <a:spcPts val="0"/>
              </a:spcBef>
              <a:spcAft>
                <a:spcPts val="0"/>
              </a:spcAft>
              <a:buNone/>
            </a:pPr>
            <a:r>
              <a:rPr lang="en-GB"/>
              <a:t>The pickup address should be hidden from the customer until after purchase confirmation.</a:t>
            </a:r>
            <a:endParaRPr/>
          </a:p>
          <a:p>
            <a:pPr indent="0" lvl="0" marL="0" rtl="0" algn="l">
              <a:spcBef>
                <a:spcPts val="0"/>
              </a:spcBef>
              <a:spcAft>
                <a:spcPts val="0"/>
              </a:spcAft>
              <a:buNone/>
            </a:pPr>
            <a:r>
              <a:rPr lang="en-GB"/>
              <a:t>As well, the website needs to be able to store </a:t>
            </a:r>
            <a:r>
              <a:rPr lang="en-GB"/>
              <a:t>customer purchase information.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d55f8ab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d55f8ab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MongoDB for our database needs</a:t>
            </a:r>
            <a:endParaRPr/>
          </a:p>
          <a:p>
            <a:pPr indent="0" lvl="0" marL="0" rtl="0" algn="l">
              <a:spcBef>
                <a:spcPts val="0"/>
              </a:spcBef>
              <a:spcAft>
                <a:spcPts val="0"/>
              </a:spcAft>
              <a:buNone/>
            </a:pPr>
            <a:r>
              <a:rPr lang="en-GB"/>
              <a:t>Express.js to host our</a:t>
            </a:r>
            <a:endParaRPr/>
          </a:p>
          <a:p>
            <a:pPr indent="0" lvl="0" marL="0" rtl="0" algn="l">
              <a:spcBef>
                <a:spcPts val="0"/>
              </a:spcBef>
              <a:spcAft>
                <a:spcPts val="0"/>
              </a:spcAft>
              <a:buNone/>
            </a:pPr>
            <a:r>
              <a:rPr lang="en-GB"/>
              <a:t>React website</a:t>
            </a:r>
            <a:endParaRPr/>
          </a:p>
          <a:p>
            <a:pPr indent="0" lvl="0" marL="0" rtl="0" algn="l">
              <a:spcBef>
                <a:spcPts val="0"/>
              </a:spcBef>
              <a:spcAft>
                <a:spcPts val="0"/>
              </a:spcAft>
              <a:buNone/>
            </a:pPr>
            <a:r>
              <a:rPr lang="en-GB"/>
              <a:t>All tied in with NodeJS in the backend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d55f8ab8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d55f8ab8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1"/>
                </a:solidFill>
                <a:latin typeface="Lato"/>
                <a:ea typeface="Lato"/>
                <a:cs typeface="Lato"/>
                <a:sym typeface="Lato"/>
              </a:rPr>
              <a:t>Stang</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dk1"/>
                </a:solidFill>
                <a:latin typeface="Lato"/>
                <a:ea typeface="Lato"/>
                <a:cs typeface="Lato"/>
                <a:sym typeface="Lato"/>
              </a:rPr>
              <a:t>All the technology is open source, free, and used by a large community.</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dk1"/>
                </a:solidFill>
                <a:latin typeface="Lato"/>
                <a:ea typeface="Lato"/>
                <a:cs typeface="Lato"/>
                <a:sym typeface="Lato"/>
              </a:rPr>
              <a:t>Extensive documentation means we can reduce time it takes to become proficient in certain development aspects.</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dk1"/>
                </a:solidFill>
                <a:latin typeface="Lato"/>
                <a:ea typeface="Lato"/>
                <a:cs typeface="Lato"/>
                <a:sym typeface="Lato"/>
              </a:rPr>
              <a:t>MongoDB is a great option for our relatively small dataset in terms of human readability and functionality with our other javascript tech components. (JSON)</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dk1"/>
                </a:solidFill>
                <a:latin typeface="Lato"/>
                <a:ea typeface="Lato"/>
                <a:cs typeface="Lato"/>
                <a:sym typeface="Lato"/>
              </a:rPr>
              <a:t>Express can serve our React app good enough with low performance overhead, a perfect fit for a low-cost hosting solution</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dk1"/>
                </a:solidFill>
                <a:latin typeface="Lato"/>
                <a:ea typeface="Lato"/>
                <a:cs typeface="Lato"/>
                <a:sym typeface="Lato"/>
              </a:rPr>
              <a:t>React is perfect for the kind of look and feel we are going for, very easy to add intractability and scaling can be achieved with very little effort.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dk1"/>
                </a:solidFill>
                <a:latin typeface="Lato"/>
                <a:ea typeface="Lato"/>
                <a:cs typeface="Lato"/>
                <a:sym typeface="Lato"/>
              </a:rPr>
              <a:t>Node.js ties everything together with javascript which is simple to read and write, and has powerful package support which we can leverage to make development simpler. Great for prototyping new features quickly</a:t>
            </a:r>
            <a:endParaRPr sz="1300">
              <a:solidFill>
                <a:schemeClr val="dk1"/>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40b50ed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640b50ed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Mean Stack</a:t>
            </a:r>
            <a:endParaRPr/>
          </a:p>
          <a:p>
            <a:pPr indent="0" lvl="0" marL="0" rtl="0" algn="l">
              <a:spcBef>
                <a:spcPts val="0"/>
              </a:spcBef>
              <a:spcAft>
                <a:spcPts val="0"/>
              </a:spcAft>
              <a:buNone/>
            </a:pPr>
            <a:r>
              <a:rPr lang="en-GB"/>
              <a:t>Mongo, express, angular, nodejs</a:t>
            </a:r>
            <a:endParaRPr/>
          </a:p>
          <a:p>
            <a:pPr indent="0" lvl="0" marL="0" rtl="0" algn="l">
              <a:spcBef>
                <a:spcPts val="0"/>
              </a:spcBef>
              <a:spcAft>
                <a:spcPts val="0"/>
              </a:spcAft>
              <a:buNone/>
            </a:pPr>
            <a:r>
              <a:rPr lang="en-GB"/>
              <a:t>React has a smaller bundle size all together and is faster to run our relatively low </a:t>
            </a:r>
            <a:r>
              <a:rPr lang="en-GB"/>
              <a:t>footprint</a:t>
            </a:r>
            <a:r>
              <a:rPr lang="en-GB"/>
              <a:t> page as opposed to angular which is a </a:t>
            </a:r>
            <a:r>
              <a:rPr lang="en-GB"/>
              <a:t>whole frontend framework</a:t>
            </a:r>
            <a:endParaRPr/>
          </a:p>
          <a:p>
            <a:pPr indent="0" lvl="0" marL="0" rtl="0" algn="l">
              <a:spcBef>
                <a:spcPts val="0"/>
              </a:spcBef>
              <a:spcAft>
                <a:spcPts val="0"/>
              </a:spcAft>
              <a:buNone/>
            </a:pPr>
            <a:r>
              <a:rPr lang="en-GB"/>
              <a:t>As we’re going to see with the next stack this is rather overkill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Lamp stack [LINUX, APACHE, MYSQL, Php  and it’s derivatives (WAMP etc)</a:t>
            </a:r>
            <a:endParaRPr/>
          </a:p>
          <a:p>
            <a:pPr indent="0" lvl="0" marL="0" rtl="0" algn="l">
              <a:spcBef>
                <a:spcPts val="0"/>
              </a:spcBef>
              <a:spcAft>
                <a:spcPts val="0"/>
              </a:spcAft>
              <a:buNone/>
            </a:pPr>
            <a:r>
              <a:rPr lang="en-GB"/>
              <a:t>Not to say there’s anything wrong with it, personally I like this stack for it’s simplicity at scale but for our purposes a lot of it is not necessary</a:t>
            </a:r>
            <a:endParaRPr/>
          </a:p>
          <a:p>
            <a:pPr indent="0" lvl="0" marL="0" rtl="0" algn="l">
              <a:spcBef>
                <a:spcPts val="0"/>
              </a:spcBef>
              <a:spcAft>
                <a:spcPts val="0"/>
              </a:spcAft>
              <a:buNone/>
            </a:pPr>
            <a:r>
              <a:rPr lang="en-GB"/>
              <a:t>but they’re not as commonly known today and work better for creating very robust scalable solutions</a:t>
            </a:r>
            <a:endParaRPr/>
          </a:p>
          <a:p>
            <a:pPr indent="0" lvl="0" marL="0" rtl="0" algn="l">
              <a:spcBef>
                <a:spcPts val="0"/>
              </a:spcBef>
              <a:spcAft>
                <a:spcPts val="0"/>
              </a:spcAft>
              <a:buNone/>
            </a:pPr>
            <a:r>
              <a:rPr lang="en-GB"/>
              <a:t>SQL in particular is very extreme for our use case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d55f8ab8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d55f8ab8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tech stack gives us lots of flexibility for testing based on the availability of testing libraries for </a:t>
            </a:r>
            <a:r>
              <a:rPr lang="en-GB"/>
              <a:t>Javascript</a:t>
            </a:r>
            <a:r>
              <a:rPr lang="en-GB"/>
              <a:t>.</a:t>
            </a:r>
            <a:endParaRPr/>
          </a:p>
          <a:p>
            <a:pPr indent="0" lvl="0" marL="0" rtl="0" algn="l">
              <a:spcBef>
                <a:spcPts val="0"/>
              </a:spcBef>
              <a:spcAft>
                <a:spcPts val="0"/>
              </a:spcAft>
              <a:buNone/>
            </a:pPr>
            <a:r>
              <a:rPr lang="en-GB"/>
              <a:t>On the back end, we can use unit tests to ensure certain aspects of our API function properly.</a:t>
            </a:r>
            <a:endParaRPr/>
          </a:p>
          <a:p>
            <a:pPr indent="0" lvl="0" marL="0" rtl="0" algn="l">
              <a:spcBef>
                <a:spcPts val="0"/>
              </a:spcBef>
              <a:spcAft>
                <a:spcPts val="0"/>
              </a:spcAft>
              <a:buNone/>
            </a:pPr>
            <a:r>
              <a:rPr lang="en-GB"/>
              <a:t>And on the front end, we can use Chrome's developer tools and regression tests with different browsers. This way, if something breaks, we can isolate the incident.</a:t>
            </a:r>
            <a:endParaRPr/>
          </a:p>
          <a:p>
            <a:pPr indent="0" lvl="0" marL="0" rtl="0" algn="l">
              <a:spcBef>
                <a:spcPts val="0"/>
              </a:spcBef>
              <a:spcAft>
                <a:spcPts val="0"/>
              </a:spcAft>
              <a:buNone/>
            </a:pPr>
            <a:r>
              <a:rPr lang="en-GB"/>
              <a:t>We will also use Postman, a REST client. This will ensure our API is secure and can’t be spoofed by hackers who may steal information for nefarious purposes.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6023771e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66023771e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d55f8ab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55f8ab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meet the clients needs our team will be </a:t>
            </a:r>
            <a:r>
              <a:rPr lang="en-GB"/>
              <a:t>developing 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Mobile friendly react based website that delivers the following user experience:</a:t>
            </a:r>
            <a:endParaRPr/>
          </a:p>
          <a:p>
            <a:pPr indent="-298450" lvl="0" marL="457200" rtl="0" algn="l">
              <a:spcBef>
                <a:spcPts val="0"/>
              </a:spcBef>
              <a:spcAft>
                <a:spcPts val="0"/>
              </a:spcAft>
              <a:buSzPts val="1100"/>
              <a:buChar char="-"/>
            </a:pPr>
            <a:r>
              <a:rPr lang="en-GB"/>
              <a:t>User selects a location based on an up-to-date list maintained by our database</a:t>
            </a:r>
            <a:endParaRPr/>
          </a:p>
          <a:p>
            <a:pPr indent="-298450" lvl="0" marL="457200" rtl="0" algn="l">
              <a:spcBef>
                <a:spcPts val="0"/>
              </a:spcBef>
              <a:spcAft>
                <a:spcPts val="0"/>
              </a:spcAft>
              <a:buSzPts val="1100"/>
              <a:buChar char="-"/>
            </a:pPr>
            <a:r>
              <a:rPr lang="en-GB"/>
              <a:t>User selects amount of bags of firewood desired assuming the amount is available (also kept up to date via our database)</a:t>
            </a:r>
            <a:endParaRPr/>
          </a:p>
          <a:p>
            <a:pPr indent="-298450" lvl="0" marL="457200" rtl="0" algn="l">
              <a:spcBef>
                <a:spcPts val="0"/>
              </a:spcBef>
              <a:spcAft>
                <a:spcPts val="0"/>
              </a:spcAft>
              <a:buSzPts val="1100"/>
              <a:buChar char="-"/>
            </a:pPr>
            <a:r>
              <a:rPr lang="en-GB"/>
              <a:t>User is prompted to either pay now, or pay later.</a:t>
            </a:r>
            <a:endParaRPr/>
          </a:p>
          <a:p>
            <a:pPr indent="-298450" lvl="0" marL="457200" rtl="0" algn="l">
              <a:spcBef>
                <a:spcPts val="0"/>
              </a:spcBef>
              <a:spcAft>
                <a:spcPts val="0"/>
              </a:spcAft>
              <a:buSzPts val="1100"/>
              <a:buChar char="-"/>
            </a:pPr>
            <a:r>
              <a:rPr lang="en-GB"/>
              <a:t>Pay now is done through squares payment api as per clients request and also ensuring a seamless and modern experience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d55f8ab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55f8ab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Michael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d55f8ab8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d55f8ab8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Michael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d55f8ab8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d55f8ab8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Michael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d55f8ab8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d55f8ab8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Michael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d55f8ab8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d55f8ab8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milestone 1 </a:t>
            </a:r>
            <a:endParaRPr/>
          </a:p>
          <a:p>
            <a:pPr indent="0" lvl="0" marL="0" rtl="0" algn="l">
              <a:spcBef>
                <a:spcPts val="0"/>
              </a:spcBef>
              <a:spcAft>
                <a:spcPts val="0"/>
              </a:spcAft>
              <a:buNone/>
            </a:pPr>
            <a:r>
              <a:rPr lang="en-GB"/>
              <a:t>we aim to have our hosting solution (web server) sorted and </a:t>
            </a:r>
            <a:endParaRPr/>
          </a:p>
          <a:p>
            <a:pPr indent="0" lvl="0" marL="0" rtl="0" algn="l">
              <a:spcBef>
                <a:spcPts val="0"/>
              </a:spcBef>
              <a:spcAft>
                <a:spcPts val="0"/>
              </a:spcAft>
              <a:buNone/>
            </a:pPr>
            <a:r>
              <a:rPr lang="en-GB"/>
              <a:t>our website will be up and running with proof of </a:t>
            </a:r>
            <a:r>
              <a:rPr lang="en-GB"/>
              <a:t>functional backend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d55f8ab8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d55f8ab8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the second milestone </a:t>
            </a:r>
            <a:endParaRPr/>
          </a:p>
          <a:p>
            <a:pPr indent="0" lvl="0" marL="0" rtl="0" algn="l">
              <a:spcBef>
                <a:spcPts val="0"/>
              </a:spcBef>
              <a:spcAft>
                <a:spcPts val="0"/>
              </a:spcAft>
              <a:buNone/>
            </a:pPr>
            <a:r>
              <a:rPr lang="en-GB"/>
              <a:t>our team aims to have a completely working </a:t>
            </a:r>
            <a:r>
              <a:rPr lang="en-GB"/>
              <a:t>storefront,</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With full back-end integration</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This includes functional database</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 and functional purchasing form,  however we do not intend to fully integrate Square or order fulfilment at this stage.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d55f8ab8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d55f8ab8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a:t>
            </a:r>
            <a:r>
              <a:rPr lang="en-GB"/>
              <a:t>ur final deliverable will be what is outlined in our first presentation.</a:t>
            </a:r>
            <a:endParaRPr/>
          </a:p>
          <a:p>
            <a:pPr indent="0" lvl="0" marL="0" rtl="0" algn="l">
              <a:spcBef>
                <a:spcPts val="0"/>
              </a:spcBef>
              <a:spcAft>
                <a:spcPts val="0"/>
              </a:spcAft>
              <a:buClr>
                <a:schemeClr val="dk1"/>
              </a:buClr>
              <a:buSzPts val="1100"/>
              <a:buFont typeface="Arial"/>
              <a:buNone/>
            </a:pPr>
            <a:r>
              <a:rPr lang="en-GB"/>
              <a:t>(click)</a:t>
            </a:r>
            <a:endParaRPr/>
          </a:p>
          <a:p>
            <a:pPr indent="0" lvl="0" marL="0" rtl="0" algn="l">
              <a:spcBef>
                <a:spcPts val="0"/>
              </a:spcBef>
              <a:spcAft>
                <a:spcPts val="0"/>
              </a:spcAft>
              <a:buNone/>
            </a:pPr>
            <a:r>
              <a:rPr lang="en-GB"/>
              <a:t>At this point, in addition to the previous milestones, we will have invoicing and receipts fully integrated.</a:t>
            </a:r>
            <a:endParaRPr/>
          </a:p>
          <a:p>
            <a:pPr indent="0" lvl="0" marL="0" rtl="0" algn="l">
              <a:spcBef>
                <a:spcPts val="0"/>
              </a:spcBef>
              <a:spcAft>
                <a:spcPts val="0"/>
              </a:spcAft>
              <a:buClr>
                <a:schemeClr val="dk1"/>
              </a:buClr>
              <a:buSzPts val="1100"/>
              <a:buFont typeface="Arial"/>
              <a:buNone/>
            </a:pPr>
            <a:r>
              <a:rPr lang="en-GB"/>
              <a:t>(click)</a:t>
            </a:r>
            <a:endParaRPr/>
          </a:p>
          <a:p>
            <a:pPr indent="0" lvl="0" marL="0" rtl="0" algn="l">
              <a:spcBef>
                <a:spcPts val="0"/>
              </a:spcBef>
              <a:spcAft>
                <a:spcPts val="0"/>
              </a:spcAft>
              <a:buClr>
                <a:schemeClr val="dk1"/>
              </a:buClr>
              <a:buSzPts val="1100"/>
              <a:buFont typeface="Arial"/>
              <a:buNone/>
            </a:pPr>
            <a:r>
              <a:rPr lang="en-GB">
                <a:solidFill>
                  <a:schemeClr val="dk1"/>
                </a:solidFill>
              </a:rPr>
              <a:t>And we have proper </a:t>
            </a:r>
            <a:r>
              <a:rPr lang="en-GB">
                <a:solidFill>
                  <a:schemeClr val="dk1"/>
                </a:solidFill>
              </a:rPr>
              <a:t>payment processing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5000"/>
              <a:t>Camp OAC - B</a:t>
            </a:r>
            <a:endParaRPr sz="5000"/>
          </a:p>
        </p:txBody>
      </p:sp>
      <p:sp>
        <p:nvSpPr>
          <p:cNvPr id="135" name="Google Shape;135;p13"/>
          <p:cNvSpPr txBox="1"/>
          <p:nvPr>
            <p:ph idx="1" type="subTitle"/>
          </p:nvPr>
        </p:nvSpPr>
        <p:spPr>
          <a:xfrm>
            <a:off x="5027925" y="3849425"/>
            <a:ext cx="3608700" cy="10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Michael Boulanger | </a:t>
            </a:r>
            <a:r>
              <a:rPr i="1" lang="en-GB">
                <a:solidFill>
                  <a:schemeClr val="dk2"/>
                </a:solidFill>
              </a:rPr>
              <a:t>Client Liaison</a:t>
            </a:r>
            <a:endParaRPr i="1">
              <a:solidFill>
                <a:schemeClr val="dk2"/>
              </a:solidFill>
            </a:endParaRPr>
          </a:p>
          <a:p>
            <a:pPr indent="0" lvl="0" marL="0" rtl="0" algn="l">
              <a:spcBef>
                <a:spcPts val="0"/>
              </a:spcBef>
              <a:spcAft>
                <a:spcPts val="0"/>
              </a:spcAft>
              <a:buNone/>
            </a:pPr>
            <a:r>
              <a:rPr lang="en-GB"/>
              <a:t>Sai Rohith Enumala | </a:t>
            </a:r>
            <a:r>
              <a:rPr i="1" lang="en-GB">
                <a:solidFill>
                  <a:schemeClr val="dk2"/>
                </a:solidFill>
              </a:rPr>
              <a:t>Scrum Manager</a:t>
            </a:r>
            <a:endParaRPr i="1">
              <a:solidFill>
                <a:schemeClr val="dk2"/>
              </a:solidFill>
            </a:endParaRPr>
          </a:p>
          <a:p>
            <a:pPr indent="0" lvl="0" marL="0" rtl="0" algn="l">
              <a:spcBef>
                <a:spcPts val="0"/>
              </a:spcBef>
              <a:spcAft>
                <a:spcPts val="0"/>
              </a:spcAft>
              <a:buNone/>
            </a:pPr>
            <a:r>
              <a:rPr lang="en-GB"/>
              <a:t>Paul Ranger	| </a:t>
            </a:r>
            <a:r>
              <a:rPr i="1" lang="en-GB">
                <a:solidFill>
                  <a:schemeClr val="dk2"/>
                </a:solidFill>
              </a:rPr>
              <a:t>QA Leader</a:t>
            </a:r>
            <a:endParaRPr i="1">
              <a:solidFill>
                <a:schemeClr val="dk2"/>
              </a:solidFill>
            </a:endParaRPr>
          </a:p>
          <a:p>
            <a:pPr indent="0" lvl="0" marL="0" rtl="0" algn="l">
              <a:spcBef>
                <a:spcPts val="0"/>
              </a:spcBef>
              <a:spcAft>
                <a:spcPts val="0"/>
              </a:spcAft>
              <a:buNone/>
            </a:pPr>
            <a:r>
              <a:rPr lang="en-GB"/>
              <a:t>Baillie Stang	| </a:t>
            </a:r>
            <a:r>
              <a:rPr i="1" lang="en-GB">
                <a:solidFill>
                  <a:schemeClr val="dk2"/>
                </a:solidFill>
              </a:rPr>
              <a:t>Tech Leader</a:t>
            </a:r>
            <a:endParaRPr i="1">
              <a:solidFill>
                <a:schemeClr val="dk2"/>
              </a:solidFill>
            </a:endParaRPr>
          </a:p>
        </p:txBody>
      </p:sp>
      <p:pic>
        <p:nvPicPr>
          <p:cNvPr id="136" name="Google Shape;136;p13"/>
          <p:cNvPicPr preferRelativeResize="0"/>
          <p:nvPr/>
        </p:nvPicPr>
        <p:blipFill>
          <a:blip r:embed="rId3">
            <a:alphaModFix/>
          </a:blip>
          <a:stretch>
            <a:fillRect/>
          </a:stretch>
        </p:blipFill>
        <p:spPr>
          <a:xfrm>
            <a:off x="323200" y="2446250"/>
            <a:ext cx="2148100" cy="249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Functional Requirements:</a:t>
            </a:r>
            <a:endParaRPr sz="3600"/>
          </a:p>
        </p:txBody>
      </p:sp>
      <p:sp>
        <p:nvSpPr>
          <p:cNvPr id="206" name="Google Shape;20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lang="en-GB" sz="1700">
                <a:latin typeface="Arial"/>
                <a:ea typeface="Arial"/>
                <a:cs typeface="Arial"/>
                <a:sym typeface="Arial"/>
              </a:rPr>
              <a:t>The user will choose:</a:t>
            </a:r>
            <a:endParaRPr sz="17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Location (from a list of available locations)</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Number of bags of firewood desired</a:t>
            </a:r>
            <a:endParaRPr sz="15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User automatically receives an invoice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Website makes payment (using square)</a:t>
            </a:r>
            <a:endParaRPr sz="17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Or invoice for cash payment upon pick up</a:t>
            </a:r>
            <a:endParaRPr sz="15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Receipt is generated automatically</a:t>
            </a:r>
            <a:endParaRPr>
              <a:latin typeface="Arial"/>
              <a:ea typeface="Arial"/>
              <a:cs typeface="Arial"/>
              <a:sym typeface="Arial"/>
            </a:endParaRPr>
          </a:p>
        </p:txBody>
      </p:sp>
      <p:pic>
        <p:nvPicPr>
          <p:cNvPr id="207" name="Google Shape;207;p22"/>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0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10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10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1000"/>
                                        <p:tgtEl>
                                          <p:spTgt spid="20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297500" y="393750"/>
            <a:ext cx="7743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t>Non-Functional Requirements:</a:t>
            </a:r>
            <a:endParaRPr sz="3500"/>
          </a:p>
        </p:txBody>
      </p:sp>
      <p:sp>
        <p:nvSpPr>
          <p:cNvPr id="213" name="Google Shape;21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lang="en-GB" sz="1700">
                <a:latin typeface="Arial"/>
                <a:ea typeface="Arial"/>
                <a:cs typeface="Arial"/>
                <a:sym typeface="Arial"/>
              </a:rPr>
              <a:t>Easy to use interface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Stock is automatically updated on sale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Out of stock locations hidden from pickup location list</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Admin can login to confirm location restocks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Pickup address hidden until after purchase confirmation</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Store customer purchase information</a:t>
            </a:r>
            <a:endParaRPr sz="1700">
              <a:latin typeface="Arial"/>
              <a:ea typeface="Arial"/>
              <a:cs typeface="Arial"/>
              <a:sym typeface="Arial"/>
            </a:endParaRPr>
          </a:p>
        </p:txBody>
      </p:sp>
      <p:pic>
        <p:nvPicPr>
          <p:cNvPr id="214" name="Google Shape;214;p23"/>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1000"/>
                                        <p:tgtEl>
                                          <p:spTgt spid="2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Effect filter="fade" transition="in">
                                      <p:cBhvr>
                                        <p:cTn dur="1000"/>
                                        <p:tgtEl>
                                          <p:spTgt spid="21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MERN </a:t>
            </a:r>
            <a:r>
              <a:rPr lang="en-GB"/>
              <a:t>tech stack</a:t>
            </a:r>
            <a:endParaRPr/>
          </a:p>
        </p:txBody>
      </p:sp>
      <p:pic>
        <p:nvPicPr>
          <p:cNvPr id="220" name="Google Shape;220;p24"/>
          <p:cNvPicPr preferRelativeResize="0"/>
          <p:nvPr/>
        </p:nvPicPr>
        <p:blipFill>
          <a:blip r:embed="rId3">
            <a:alphaModFix/>
          </a:blip>
          <a:stretch>
            <a:fillRect/>
          </a:stretch>
        </p:blipFill>
        <p:spPr>
          <a:xfrm>
            <a:off x="140650" y="3732000"/>
            <a:ext cx="1054850" cy="1225000"/>
          </a:xfrm>
          <a:prstGeom prst="rect">
            <a:avLst/>
          </a:prstGeom>
          <a:noFill/>
          <a:ln>
            <a:noFill/>
          </a:ln>
        </p:spPr>
      </p:pic>
      <p:pic>
        <p:nvPicPr>
          <p:cNvPr id="221" name="Google Shape;221;p24"/>
          <p:cNvPicPr preferRelativeResize="0"/>
          <p:nvPr/>
        </p:nvPicPr>
        <p:blipFill>
          <a:blip r:embed="rId4">
            <a:alphaModFix/>
          </a:blip>
          <a:stretch>
            <a:fillRect/>
          </a:stretch>
        </p:blipFill>
        <p:spPr>
          <a:xfrm>
            <a:off x="1436800" y="1104300"/>
            <a:ext cx="4278323" cy="1153150"/>
          </a:xfrm>
          <a:prstGeom prst="rect">
            <a:avLst/>
          </a:prstGeom>
          <a:noFill/>
          <a:ln>
            <a:noFill/>
          </a:ln>
          <a:effectLst>
            <a:outerShdw blurRad="57150" rotWithShape="0" algn="bl" dir="5400000" dist="19050">
              <a:srgbClr val="000000">
                <a:alpha val="50000"/>
              </a:srgbClr>
            </a:outerShdw>
          </a:effectLst>
        </p:spPr>
      </p:pic>
      <p:pic>
        <p:nvPicPr>
          <p:cNvPr id="222" name="Google Shape;222;p24"/>
          <p:cNvPicPr preferRelativeResize="0"/>
          <p:nvPr/>
        </p:nvPicPr>
        <p:blipFill>
          <a:blip r:embed="rId5">
            <a:alphaModFix/>
          </a:blip>
          <a:stretch>
            <a:fillRect/>
          </a:stretch>
        </p:blipFill>
        <p:spPr>
          <a:xfrm>
            <a:off x="1436801" y="3519225"/>
            <a:ext cx="3265848" cy="1097124"/>
          </a:xfrm>
          <a:prstGeom prst="rect">
            <a:avLst/>
          </a:prstGeom>
          <a:noFill/>
          <a:ln>
            <a:noFill/>
          </a:ln>
          <a:effectLst>
            <a:outerShdw blurRad="57150" rotWithShape="0" algn="bl" dir="5400000" dist="19050">
              <a:srgbClr val="000000">
                <a:alpha val="50000"/>
              </a:srgbClr>
            </a:outerShdw>
          </a:effectLst>
        </p:spPr>
      </p:pic>
      <p:pic>
        <p:nvPicPr>
          <p:cNvPr id="223" name="Google Shape;223;p24"/>
          <p:cNvPicPr preferRelativeResize="0"/>
          <p:nvPr/>
        </p:nvPicPr>
        <p:blipFill>
          <a:blip r:embed="rId6">
            <a:alphaModFix/>
          </a:blip>
          <a:stretch>
            <a:fillRect/>
          </a:stretch>
        </p:blipFill>
        <p:spPr>
          <a:xfrm>
            <a:off x="5064575" y="2301028"/>
            <a:ext cx="3216051" cy="1967299"/>
          </a:xfrm>
          <a:prstGeom prst="rect">
            <a:avLst/>
          </a:prstGeom>
          <a:noFill/>
          <a:ln>
            <a:noFill/>
          </a:ln>
          <a:effectLst>
            <a:outerShdw blurRad="57150" rotWithShape="0" algn="bl" dir="5400000" dist="19050">
              <a:srgbClr val="000000">
                <a:alpha val="50000"/>
              </a:srgbClr>
            </a:outerShdw>
          </a:effectLst>
        </p:spPr>
      </p:pic>
      <p:pic>
        <p:nvPicPr>
          <p:cNvPr id="224" name="Google Shape;224;p24"/>
          <p:cNvPicPr preferRelativeResize="0"/>
          <p:nvPr/>
        </p:nvPicPr>
        <p:blipFill>
          <a:blip r:embed="rId7">
            <a:alphaModFix/>
          </a:blip>
          <a:stretch>
            <a:fillRect/>
          </a:stretch>
        </p:blipFill>
        <p:spPr>
          <a:xfrm>
            <a:off x="1436800" y="2425250"/>
            <a:ext cx="2958049" cy="860750"/>
          </a:xfrm>
          <a:prstGeom prst="rect">
            <a:avLst/>
          </a:prstGeom>
          <a:noFill/>
          <a:ln>
            <a:noFill/>
          </a:ln>
          <a:effectLst>
            <a:outerShdw blurRad="57150" rotWithShape="0" algn="bl" dir="10920000" dist="7620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a:t>
            </a:r>
            <a:endParaRPr/>
          </a:p>
        </p:txBody>
      </p:sp>
      <p:sp>
        <p:nvSpPr>
          <p:cNvPr id="230" name="Google Shape;230;p25"/>
          <p:cNvSpPr txBox="1"/>
          <p:nvPr>
            <p:ph idx="1" type="body"/>
          </p:nvPr>
        </p:nvSpPr>
        <p:spPr>
          <a:xfrm>
            <a:off x="1297500" y="13389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Arial"/>
                <a:ea typeface="Arial"/>
                <a:cs typeface="Arial"/>
                <a:sym typeface="Arial"/>
              </a:rPr>
              <a:t>All Technology is open source</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Extensive documentation</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MongoDB is a great option for our relatively small dataset.</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Express suits our serving needs.</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React is a good fit for look and feel</a:t>
            </a:r>
            <a:endParaRPr sz="1500">
              <a:latin typeface="Arial"/>
              <a:ea typeface="Arial"/>
              <a:cs typeface="Arial"/>
              <a:sym typeface="Arial"/>
            </a:endParaRPr>
          </a:p>
          <a:p>
            <a:pPr indent="0" lvl="0" marL="0" rtl="0" algn="l">
              <a:spcBef>
                <a:spcPts val="1200"/>
              </a:spcBef>
              <a:spcAft>
                <a:spcPts val="1200"/>
              </a:spcAft>
              <a:buNone/>
            </a:pPr>
            <a:r>
              <a:rPr lang="en-GB" sz="1500">
                <a:latin typeface="Arial"/>
                <a:ea typeface="Arial"/>
                <a:cs typeface="Arial"/>
                <a:sym typeface="Arial"/>
              </a:rPr>
              <a:t>Node.js ensures javascript is our language of choice</a:t>
            </a:r>
            <a:endParaRPr sz="1500">
              <a:latin typeface="Arial"/>
              <a:ea typeface="Arial"/>
              <a:cs typeface="Arial"/>
              <a:sym typeface="Arial"/>
            </a:endParaRPr>
          </a:p>
        </p:txBody>
      </p:sp>
      <p:pic>
        <p:nvPicPr>
          <p:cNvPr id="231" name="Google Shape;231;p25"/>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Alternative stacks (and why they won’t work)</a:t>
            </a:r>
            <a:endParaRPr/>
          </a:p>
        </p:txBody>
      </p:sp>
      <p:sp>
        <p:nvSpPr>
          <p:cNvPr id="237" name="Google Shape;23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GB" sz="1500">
                <a:latin typeface="Arial"/>
                <a:ea typeface="Arial"/>
                <a:cs typeface="Arial"/>
                <a:sym typeface="Arial"/>
              </a:rPr>
              <a:t>MEAN stack? (Angular vs React)</a:t>
            </a:r>
            <a:endParaRPr sz="1500">
              <a:latin typeface="Arial"/>
              <a:ea typeface="Arial"/>
              <a:cs typeface="Arial"/>
              <a:sym typeface="Arial"/>
            </a:endParaRPr>
          </a:p>
          <a:p>
            <a:pPr indent="-311150" lvl="1" marL="914400" rtl="0" algn="l">
              <a:spcBef>
                <a:spcPts val="0"/>
              </a:spcBef>
              <a:spcAft>
                <a:spcPts val="0"/>
              </a:spcAft>
              <a:buSzPts val="1300"/>
              <a:buFont typeface="Arial"/>
              <a:buChar char="-"/>
            </a:pPr>
            <a:r>
              <a:rPr lang="en-GB" sz="1300">
                <a:latin typeface="Arial"/>
                <a:ea typeface="Arial"/>
                <a:cs typeface="Arial"/>
                <a:sym typeface="Arial"/>
              </a:rPr>
              <a:t>React is </a:t>
            </a:r>
            <a:r>
              <a:rPr lang="en-GB" sz="1300">
                <a:latin typeface="Arial"/>
                <a:ea typeface="Arial"/>
                <a:cs typeface="Arial"/>
                <a:sym typeface="Arial"/>
              </a:rPr>
              <a:t>strictly</a:t>
            </a:r>
            <a:r>
              <a:rPr lang="en-GB" sz="1300">
                <a:latin typeface="Arial"/>
                <a:ea typeface="Arial"/>
                <a:cs typeface="Arial"/>
                <a:sym typeface="Arial"/>
              </a:rPr>
              <a:t> faster</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GB" sz="1300">
                <a:latin typeface="Arial"/>
                <a:ea typeface="Arial"/>
                <a:cs typeface="Arial"/>
                <a:sym typeface="Arial"/>
              </a:rPr>
              <a:t>Smaller bundle size</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GB" sz="1300">
                <a:latin typeface="Arial"/>
                <a:ea typeface="Arial"/>
                <a:cs typeface="Arial"/>
                <a:sym typeface="Arial"/>
              </a:rPr>
              <a:t>JS library vs front end framework</a:t>
            </a:r>
            <a:endParaRPr sz="13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GB" sz="1500">
                <a:latin typeface="Arial"/>
                <a:ea typeface="Arial"/>
                <a:cs typeface="Arial"/>
                <a:sym typeface="Arial"/>
              </a:rPr>
              <a:t>LAMP stack</a:t>
            </a:r>
            <a:endParaRPr sz="1500">
              <a:latin typeface="Arial"/>
              <a:ea typeface="Arial"/>
              <a:cs typeface="Arial"/>
              <a:sym typeface="Arial"/>
            </a:endParaRPr>
          </a:p>
          <a:p>
            <a:pPr indent="-311150" lvl="1" marL="914400" rtl="0" algn="l">
              <a:spcBef>
                <a:spcPts val="0"/>
              </a:spcBef>
              <a:spcAft>
                <a:spcPts val="0"/>
              </a:spcAft>
              <a:buSzPts val="1300"/>
              <a:buFont typeface="Arial"/>
              <a:buChar char="-"/>
            </a:pPr>
            <a:r>
              <a:rPr lang="en-GB" sz="1300">
                <a:latin typeface="Arial"/>
                <a:ea typeface="Arial"/>
                <a:cs typeface="Arial"/>
                <a:sym typeface="Arial"/>
              </a:rPr>
              <a:t>Archaic</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GB" sz="1300">
                <a:latin typeface="Arial"/>
                <a:ea typeface="Arial"/>
                <a:cs typeface="Arial"/>
                <a:sym typeface="Arial"/>
              </a:rPr>
              <a:t>Overkill for our needs</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GB" sz="1300">
                <a:latin typeface="Arial"/>
                <a:ea typeface="Arial"/>
                <a:cs typeface="Arial"/>
                <a:sym typeface="Arial"/>
              </a:rPr>
              <a:t>Relational database not necessary</a:t>
            </a:r>
            <a:endParaRPr sz="1300">
              <a:latin typeface="Arial"/>
              <a:ea typeface="Arial"/>
              <a:cs typeface="Arial"/>
              <a:sym typeface="Arial"/>
            </a:endParaRPr>
          </a:p>
        </p:txBody>
      </p:sp>
      <p:pic>
        <p:nvPicPr>
          <p:cNvPr id="238" name="Google Shape;238;p26"/>
          <p:cNvPicPr preferRelativeResize="0"/>
          <p:nvPr/>
        </p:nvPicPr>
        <p:blipFill>
          <a:blip r:embed="rId3">
            <a:alphaModFix/>
          </a:blip>
          <a:stretch>
            <a:fillRect/>
          </a:stretch>
        </p:blipFill>
        <p:spPr>
          <a:xfrm>
            <a:off x="5238563" y="1113843"/>
            <a:ext cx="2236375" cy="2081075"/>
          </a:xfrm>
          <a:prstGeom prst="rect">
            <a:avLst/>
          </a:prstGeom>
          <a:noFill/>
          <a:ln>
            <a:noFill/>
          </a:ln>
          <a:effectLst>
            <a:outerShdw blurRad="57150" rotWithShape="0" algn="bl" dir="5400000" dist="19050">
              <a:srgbClr val="000000">
                <a:alpha val="50000"/>
              </a:srgbClr>
            </a:outerShdw>
          </a:effectLst>
        </p:spPr>
      </p:pic>
      <p:pic>
        <p:nvPicPr>
          <p:cNvPr id="239" name="Google Shape;239;p26"/>
          <p:cNvPicPr preferRelativeResize="0"/>
          <p:nvPr/>
        </p:nvPicPr>
        <p:blipFill>
          <a:blip r:embed="rId4">
            <a:alphaModFix/>
          </a:blip>
          <a:stretch>
            <a:fillRect/>
          </a:stretch>
        </p:blipFill>
        <p:spPr>
          <a:xfrm>
            <a:off x="5062317" y="2782717"/>
            <a:ext cx="2983400" cy="1696025"/>
          </a:xfrm>
          <a:prstGeom prst="rect">
            <a:avLst/>
          </a:prstGeom>
          <a:noFill/>
          <a:ln>
            <a:noFill/>
          </a:ln>
          <a:effectLst>
            <a:outerShdw blurRad="57150" rotWithShape="0" algn="bl" dir="5400000" dist="19050">
              <a:srgbClr val="000000">
                <a:alpha val="50000"/>
              </a:srgbClr>
            </a:outerShdw>
          </a:effectLst>
        </p:spPr>
      </p:pic>
      <p:pic>
        <p:nvPicPr>
          <p:cNvPr id="240" name="Google Shape;240;p26"/>
          <p:cNvPicPr preferRelativeResize="0"/>
          <p:nvPr/>
        </p:nvPicPr>
        <p:blipFill>
          <a:blip r:embed="rId5">
            <a:alphaModFix/>
          </a:blip>
          <a:stretch>
            <a:fillRect/>
          </a:stretch>
        </p:blipFill>
        <p:spPr>
          <a:xfrm>
            <a:off x="140650" y="3732000"/>
            <a:ext cx="1054850" cy="12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Testing:</a:t>
            </a:r>
            <a:endParaRPr sz="4000"/>
          </a:p>
        </p:txBody>
      </p:sp>
      <p:sp>
        <p:nvSpPr>
          <p:cNvPr id="246" name="Google Shape;246;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lang="en-GB" sz="1700">
                <a:latin typeface="Arial"/>
                <a:ea typeface="Arial"/>
                <a:cs typeface="Arial"/>
                <a:sym typeface="Arial"/>
              </a:rPr>
              <a:t>Our stack gives us lots of flexibility for testing based on the availability of testing libraries for JS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Back end:</a:t>
            </a:r>
            <a:endParaRPr sz="17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Unit tests to ensure certain aspects of our API wor</a:t>
            </a:r>
            <a:r>
              <a:rPr lang="en-GB" sz="1500">
                <a:latin typeface="Arial"/>
                <a:ea typeface="Arial"/>
                <a:cs typeface="Arial"/>
                <a:sym typeface="Arial"/>
              </a:rPr>
              <a:t>k</a:t>
            </a:r>
            <a:endParaRPr sz="15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F</a:t>
            </a:r>
            <a:r>
              <a:rPr lang="en-GB" sz="1700">
                <a:latin typeface="Arial"/>
                <a:ea typeface="Arial"/>
                <a:cs typeface="Arial"/>
                <a:sym typeface="Arial"/>
              </a:rPr>
              <a:t>ront end:</a:t>
            </a:r>
            <a:endParaRPr sz="17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Chrome's developer tools</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Regression tests with different browsers</a:t>
            </a:r>
            <a:endParaRPr sz="1500">
              <a:latin typeface="Arial"/>
              <a:ea typeface="Arial"/>
              <a:cs typeface="Arial"/>
              <a:sym typeface="Arial"/>
            </a:endParaRPr>
          </a:p>
          <a:p>
            <a:pPr indent="-323850" lvl="2" marL="1371600" rtl="0" algn="l">
              <a:spcBef>
                <a:spcPts val="0"/>
              </a:spcBef>
              <a:spcAft>
                <a:spcPts val="0"/>
              </a:spcAft>
              <a:buSzPts val="1500"/>
              <a:buFont typeface="Arial"/>
              <a:buChar char="■"/>
            </a:pPr>
            <a:r>
              <a:rPr lang="en-GB" sz="1500">
                <a:latin typeface="Arial"/>
                <a:ea typeface="Arial"/>
                <a:cs typeface="Arial"/>
                <a:sym typeface="Arial"/>
              </a:rPr>
              <a:t>If something breaks, we can isolate the incident</a:t>
            </a:r>
            <a:endParaRPr sz="15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Postman, a REST client, will ensure our API is secure and can’t be spoofed by hackers who would steal information</a:t>
            </a:r>
            <a:endParaRPr sz="1700">
              <a:latin typeface="Arial"/>
              <a:ea typeface="Arial"/>
              <a:cs typeface="Arial"/>
              <a:sym typeface="Arial"/>
            </a:endParaRPr>
          </a:p>
        </p:txBody>
      </p:sp>
      <p:pic>
        <p:nvPicPr>
          <p:cNvPr id="247" name="Google Shape;247;p27"/>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10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10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10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1000"/>
                                        <p:tgtEl>
                                          <p:spTgt spid="2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1000"/>
                                        <p:tgtEl>
                                          <p:spTgt spid="24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idx="1" type="body"/>
          </p:nvPr>
        </p:nvSpPr>
        <p:spPr>
          <a:xfrm>
            <a:off x="2522375" y="1959300"/>
            <a:ext cx="41073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5000">
                <a:latin typeface="Montserrat"/>
                <a:ea typeface="Montserrat"/>
                <a:cs typeface="Montserrat"/>
                <a:sym typeface="Montserrat"/>
              </a:rPr>
              <a:t>Thank you</a:t>
            </a:r>
            <a:endParaRPr b="1" sz="5000">
              <a:latin typeface="Montserrat"/>
              <a:ea typeface="Montserrat"/>
              <a:cs typeface="Montserrat"/>
              <a:sym typeface="Montserrat"/>
            </a:endParaRPr>
          </a:p>
        </p:txBody>
      </p:sp>
      <p:pic>
        <p:nvPicPr>
          <p:cNvPr id="253" name="Google Shape;253;p28"/>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About our Software:</a:t>
            </a:r>
            <a:endParaRPr sz="4000"/>
          </a:p>
        </p:txBody>
      </p:sp>
      <p:sp>
        <p:nvSpPr>
          <p:cNvPr id="142" name="Google Shape;142;p14"/>
          <p:cNvSpPr txBox="1"/>
          <p:nvPr>
            <p:ph idx="1" type="body"/>
          </p:nvPr>
        </p:nvSpPr>
        <p:spPr>
          <a:xfrm>
            <a:off x="1297500" y="1567550"/>
            <a:ext cx="7038900" cy="2993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lang="en-GB" sz="1700">
                <a:latin typeface="Arial"/>
                <a:ea typeface="Arial"/>
                <a:cs typeface="Arial"/>
                <a:sym typeface="Arial"/>
              </a:rPr>
              <a:t>M</a:t>
            </a:r>
            <a:r>
              <a:rPr lang="en-GB" sz="1700">
                <a:latin typeface="Arial"/>
                <a:ea typeface="Arial"/>
                <a:cs typeface="Arial"/>
                <a:sym typeface="Arial"/>
              </a:rPr>
              <a:t>obile friendly React based  website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UX</a:t>
            </a:r>
            <a:endParaRPr sz="17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User selects a location from a list</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Number of bags of firewood desired</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latin typeface="Arial"/>
                <a:ea typeface="Arial"/>
                <a:cs typeface="Arial"/>
                <a:sym typeface="Arial"/>
              </a:rPr>
              <a:t>User selects payment option</a:t>
            </a:r>
            <a:endParaRPr sz="15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Generate either receipt or invoice based on option selected</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User is then tasked with going to location to </a:t>
            </a:r>
            <a:r>
              <a:rPr lang="en-GB" sz="1700">
                <a:latin typeface="Arial"/>
                <a:ea typeface="Arial"/>
                <a:cs typeface="Arial"/>
                <a:sym typeface="Arial"/>
              </a:rPr>
              <a:t>receive</a:t>
            </a:r>
            <a:r>
              <a:rPr lang="en-GB" sz="1700">
                <a:latin typeface="Arial"/>
                <a:ea typeface="Arial"/>
                <a:cs typeface="Arial"/>
                <a:sym typeface="Arial"/>
              </a:rPr>
              <a:t> firewood via receipt or payment on request via invoice.</a:t>
            </a:r>
            <a:endParaRPr sz="1700">
              <a:latin typeface="Arial"/>
              <a:ea typeface="Arial"/>
              <a:cs typeface="Arial"/>
              <a:sym typeface="Arial"/>
            </a:endParaRPr>
          </a:p>
        </p:txBody>
      </p:sp>
      <p:pic>
        <p:nvPicPr>
          <p:cNvPr id="143" name="Google Shape;143;p14"/>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10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10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1000"/>
                                        <p:tgtEl>
                                          <p:spTgt spid="14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0)</a:t>
            </a:r>
            <a:endParaRPr/>
          </a:p>
        </p:txBody>
      </p:sp>
      <p:pic>
        <p:nvPicPr>
          <p:cNvPr id="149" name="Google Shape;149;p15"/>
          <p:cNvPicPr preferRelativeResize="0"/>
          <p:nvPr/>
        </p:nvPicPr>
        <p:blipFill>
          <a:blip r:embed="rId3">
            <a:alphaModFix/>
          </a:blip>
          <a:stretch>
            <a:fillRect/>
          </a:stretch>
        </p:blipFill>
        <p:spPr>
          <a:xfrm>
            <a:off x="140650" y="3732000"/>
            <a:ext cx="1054850" cy="1225000"/>
          </a:xfrm>
          <a:prstGeom prst="rect">
            <a:avLst/>
          </a:prstGeom>
          <a:noFill/>
          <a:ln>
            <a:noFill/>
          </a:ln>
        </p:spPr>
      </p:pic>
      <p:pic>
        <p:nvPicPr>
          <p:cNvPr id="150" name="Google Shape;150;p15"/>
          <p:cNvPicPr preferRelativeResize="0"/>
          <p:nvPr/>
        </p:nvPicPr>
        <p:blipFill>
          <a:blip r:embed="rId4">
            <a:alphaModFix/>
          </a:blip>
          <a:stretch>
            <a:fillRect/>
          </a:stretch>
        </p:blipFill>
        <p:spPr>
          <a:xfrm>
            <a:off x="1638100" y="1207375"/>
            <a:ext cx="6881705" cy="33004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0)</a:t>
            </a:r>
            <a:endParaRPr/>
          </a:p>
        </p:txBody>
      </p:sp>
      <p:pic>
        <p:nvPicPr>
          <p:cNvPr id="156" name="Google Shape;156;p16"/>
          <p:cNvPicPr preferRelativeResize="0"/>
          <p:nvPr/>
        </p:nvPicPr>
        <p:blipFill>
          <a:blip r:embed="rId3">
            <a:alphaModFix/>
          </a:blip>
          <a:stretch>
            <a:fillRect/>
          </a:stretch>
        </p:blipFill>
        <p:spPr>
          <a:xfrm>
            <a:off x="5274950" y="1266050"/>
            <a:ext cx="3455601" cy="2832976"/>
          </a:xfrm>
          <a:prstGeom prst="rect">
            <a:avLst/>
          </a:prstGeom>
          <a:noFill/>
          <a:ln>
            <a:noFill/>
          </a:ln>
        </p:spPr>
      </p:pic>
      <p:pic>
        <p:nvPicPr>
          <p:cNvPr id="157" name="Google Shape;157;p16"/>
          <p:cNvPicPr preferRelativeResize="0"/>
          <p:nvPr/>
        </p:nvPicPr>
        <p:blipFill>
          <a:blip r:embed="rId4">
            <a:alphaModFix/>
          </a:blip>
          <a:stretch>
            <a:fillRect/>
          </a:stretch>
        </p:blipFill>
        <p:spPr>
          <a:xfrm>
            <a:off x="140650" y="3732000"/>
            <a:ext cx="1054850" cy="1225000"/>
          </a:xfrm>
          <a:prstGeom prst="rect">
            <a:avLst/>
          </a:prstGeom>
          <a:noFill/>
          <a:ln>
            <a:noFill/>
          </a:ln>
        </p:spPr>
      </p:pic>
      <p:sp>
        <p:nvSpPr>
          <p:cNvPr id="158" name="Google Shape;158;p16"/>
          <p:cNvSpPr txBox="1"/>
          <p:nvPr/>
        </p:nvSpPr>
        <p:spPr>
          <a:xfrm>
            <a:off x="1195500" y="1537150"/>
            <a:ext cx="4131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GB">
                <a:solidFill>
                  <a:schemeClr val="lt1"/>
                </a:solidFill>
              </a:rPr>
              <a:t>Very simplified view</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Users can place orders through the store page</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Will receive an invoice once order is placed</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Admin can view and update store inventory as well as view info about previous orders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1000"/>
                                        <p:tgtEl>
                                          <p:spTgt spid="1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1)</a:t>
            </a:r>
            <a:endParaRPr/>
          </a:p>
        </p:txBody>
      </p:sp>
      <p:pic>
        <p:nvPicPr>
          <p:cNvPr id="164" name="Google Shape;164;p17"/>
          <p:cNvPicPr preferRelativeResize="0"/>
          <p:nvPr/>
        </p:nvPicPr>
        <p:blipFill>
          <a:blip r:embed="rId3">
            <a:alphaModFix/>
          </a:blip>
          <a:stretch>
            <a:fillRect/>
          </a:stretch>
        </p:blipFill>
        <p:spPr>
          <a:xfrm>
            <a:off x="140650" y="3732000"/>
            <a:ext cx="1054850" cy="1225000"/>
          </a:xfrm>
          <a:prstGeom prst="rect">
            <a:avLst/>
          </a:prstGeom>
          <a:noFill/>
          <a:ln>
            <a:noFill/>
          </a:ln>
        </p:spPr>
      </p:pic>
      <p:pic>
        <p:nvPicPr>
          <p:cNvPr id="165" name="Google Shape;165;p17"/>
          <p:cNvPicPr preferRelativeResize="0"/>
          <p:nvPr/>
        </p:nvPicPr>
        <p:blipFill>
          <a:blip r:embed="rId4">
            <a:alphaModFix/>
          </a:blip>
          <a:stretch>
            <a:fillRect/>
          </a:stretch>
        </p:blipFill>
        <p:spPr>
          <a:xfrm>
            <a:off x="2099025" y="868550"/>
            <a:ext cx="6383450" cy="40884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301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1)</a:t>
            </a:r>
            <a:endParaRPr/>
          </a:p>
          <a:p>
            <a:pPr indent="0" lvl="0" marL="0" rtl="0" algn="l">
              <a:spcBef>
                <a:spcPts val="0"/>
              </a:spcBef>
              <a:spcAft>
                <a:spcPts val="0"/>
              </a:spcAft>
              <a:buNone/>
            </a:pPr>
            <a:r>
              <a:t/>
            </a:r>
            <a:endParaRPr/>
          </a:p>
        </p:txBody>
      </p:sp>
      <p:pic>
        <p:nvPicPr>
          <p:cNvPr id="171" name="Google Shape;171;p18"/>
          <p:cNvPicPr preferRelativeResize="0"/>
          <p:nvPr/>
        </p:nvPicPr>
        <p:blipFill>
          <a:blip r:embed="rId3">
            <a:alphaModFix/>
          </a:blip>
          <a:stretch>
            <a:fillRect/>
          </a:stretch>
        </p:blipFill>
        <p:spPr>
          <a:xfrm>
            <a:off x="140650" y="3732000"/>
            <a:ext cx="1054850" cy="1225000"/>
          </a:xfrm>
          <a:prstGeom prst="rect">
            <a:avLst/>
          </a:prstGeom>
          <a:noFill/>
          <a:ln>
            <a:noFill/>
          </a:ln>
        </p:spPr>
      </p:pic>
      <p:sp>
        <p:nvSpPr>
          <p:cNvPr id="172" name="Google Shape;172;p18"/>
          <p:cNvSpPr txBox="1"/>
          <p:nvPr/>
        </p:nvSpPr>
        <p:spPr>
          <a:xfrm>
            <a:off x="1347850" y="1497725"/>
            <a:ext cx="3570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GB">
                <a:solidFill>
                  <a:schemeClr val="lt1"/>
                </a:solidFill>
              </a:rPr>
              <a:t>More complex view</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Frontend </a:t>
            </a:r>
            <a:r>
              <a:rPr lang="en-GB">
                <a:solidFill>
                  <a:schemeClr val="lt1"/>
                </a:solidFill>
              </a:rPr>
              <a:t>consists</a:t>
            </a:r>
            <a:r>
              <a:rPr lang="en-GB">
                <a:solidFill>
                  <a:schemeClr val="lt1"/>
                </a:solidFill>
              </a:rPr>
              <a:t> of user-focused store page and admin</a:t>
            </a:r>
            <a:r>
              <a:rPr lang="en-GB">
                <a:solidFill>
                  <a:schemeClr val="lt1"/>
                </a:solidFill>
              </a:rPr>
              <a:t>-</a:t>
            </a:r>
            <a:r>
              <a:rPr lang="en-GB">
                <a:solidFill>
                  <a:schemeClr val="lt1"/>
                </a:solidFill>
              </a:rPr>
              <a:t>only admin page</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Backend consists of database of user info/order history, database of inventory, and third party payment processing</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73" name="Google Shape;173;p18"/>
          <p:cNvPicPr preferRelativeResize="0"/>
          <p:nvPr/>
        </p:nvPicPr>
        <p:blipFill>
          <a:blip r:embed="rId4">
            <a:alphaModFix/>
          </a:blip>
          <a:stretch>
            <a:fillRect/>
          </a:stretch>
        </p:blipFill>
        <p:spPr>
          <a:xfrm>
            <a:off x="5063200" y="1298561"/>
            <a:ext cx="3805299" cy="30442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0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1000"/>
                                        <p:tgtEl>
                                          <p:spTgt spid="17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600"/>
              <a:t>Peer testing 1 Milestone</a:t>
            </a:r>
            <a:endParaRPr sz="3600"/>
          </a:p>
        </p:txBody>
      </p:sp>
      <p:sp>
        <p:nvSpPr>
          <p:cNvPr id="179" name="Google Shape;179;p19"/>
          <p:cNvSpPr txBox="1"/>
          <p:nvPr>
            <p:ph idx="1" type="body"/>
          </p:nvPr>
        </p:nvSpPr>
        <p:spPr>
          <a:xfrm>
            <a:off x="1297500" y="1567550"/>
            <a:ext cx="7038900" cy="959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1700">
              <a:latin typeface="Arial"/>
              <a:ea typeface="Arial"/>
              <a:cs typeface="Arial"/>
              <a:sym typeface="Arial"/>
            </a:endParaRPr>
          </a:p>
          <a:p>
            <a:pPr indent="-383381" lvl="0" marL="457200" rtl="0" algn="l">
              <a:spcBef>
                <a:spcPts val="1000"/>
              </a:spcBef>
              <a:spcAft>
                <a:spcPts val="0"/>
              </a:spcAft>
              <a:buSzPct val="100000"/>
              <a:buFont typeface="Arial"/>
              <a:buChar char="●"/>
            </a:pPr>
            <a:r>
              <a:rPr lang="en-GB" sz="9750">
                <a:latin typeface="Arial"/>
                <a:ea typeface="Arial"/>
                <a:cs typeface="Arial"/>
                <a:sym typeface="Arial"/>
              </a:rPr>
              <a:t>Has minimal backend interaction</a:t>
            </a:r>
            <a:endParaRPr sz="9750">
              <a:latin typeface="Arial"/>
              <a:ea typeface="Arial"/>
              <a:cs typeface="Arial"/>
              <a:sym typeface="Arial"/>
            </a:endParaRPr>
          </a:p>
          <a:p>
            <a:pPr indent="0" lvl="0" marL="45720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1000"/>
              </a:spcAft>
              <a:buNone/>
            </a:pPr>
            <a:r>
              <a:t/>
            </a:r>
            <a:endParaRPr sz="1800"/>
          </a:p>
        </p:txBody>
      </p:sp>
      <p:pic>
        <p:nvPicPr>
          <p:cNvPr id="180" name="Google Shape;180;p19"/>
          <p:cNvPicPr preferRelativeResize="0"/>
          <p:nvPr/>
        </p:nvPicPr>
        <p:blipFill>
          <a:blip r:embed="rId3">
            <a:alphaModFix/>
          </a:blip>
          <a:stretch>
            <a:fillRect/>
          </a:stretch>
        </p:blipFill>
        <p:spPr>
          <a:xfrm>
            <a:off x="140650" y="3732000"/>
            <a:ext cx="1054850" cy="1225000"/>
          </a:xfrm>
          <a:prstGeom prst="rect">
            <a:avLst/>
          </a:prstGeom>
          <a:noFill/>
          <a:ln>
            <a:noFill/>
          </a:ln>
        </p:spPr>
      </p:pic>
      <p:sp>
        <p:nvSpPr>
          <p:cNvPr id="181" name="Google Shape;181;p19"/>
          <p:cNvSpPr txBox="1"/>
          <p:nvPr/>
        </p:nvSpPr>
        <p:spPr>
          <a:xfrm>
            <a:off x="1297500" y="2294700"/>
            <a:ext cx="7119900" cy="554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Arial"/>
              <a:buChar char="●"/>
            </a:pPr>
            <a:r>
              <a:rPr lang="en-GB" sz="2400">
                <a:solidFill>
                  <a:schemeClr val="lt1"/>
                </a:solidFill>
              </a:rPr>
              <a:t>A mobile-friendly storefront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3600"/>
              <a:t>Peer testing 2 Milestone</a:t>
            </a:r>
            <a:r>
              <a:rPr lang="en-GB" sz="3600"/>
              <a:t> </a:t>
            </a:r>
            <a:endParaRPr sz="3600"/>
          </a:p>
          <a:p>
            <a:pPr indent="0" lvl="0" marL="0" rtl="0" algn="l">
              <a:spcBef>
                <a:spcPts val="1000"/>
              </a:spcBef>
              <a:spcAft>
                <a:spcPts val="0"/>
              </a:spcAft>
              <a:buSzPts val="990"/>
              <a:buNone/>
            </a:pPr>
            <a:r>
              <a:t/>
            </a:r>
            <a:endParaRPr sz="3600"/>
          </a:p>
        </p:txBody>
      </p:sp>
      <p:sp>
        <p:nvSpPr>
          <p:cNvPr id="187" name="Google Shape;187;p20"/>
          <p:cNvSpPr txBox="1"/>
          <p:nvPr>
            <p:ph idx="1" type="body"/>
          </p:nvPr>
        </p:nvSpPr>
        <p:spPr>
          <a:xfrm>
            <a:off x="1297500" y="1567550"/>
            <a:ext cx="7038900" cy="600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GB" sz="2400">
                <a:latin typeface="Arial"/>
                <a:ea typeface="Arial"/>
                <a:cs typeface="Arial"/>
                <a:sym typeface="Arial"/>
              </a:rPr>
              <a:t>Storefront is</a:t>
            </a:r>
            <a:r>
              <a:rPr lang="en-GB" sz="2400">
                <a:latin typeface="Arial"/>
                <a:ea typeface="Arial"/>
                <a:cs typeface="Arial"/>
                <a:sym typeface="Arial"/>
              </a:rPr>
              <a:t> good-looking &amp; mobile-friendly</a:t>
            </a:r>
            <a:endParaRPr sz="2400">
              <a:latin typeface="Arial"/>
              <a:ea typeface="Arial"/>
              <a:cs typeface="Arial"/>
              <a:sym typeface="Arial"/>
            </a:endParaRPr>
          </a:p>
          <a:p>
            <a:pPr indent="0" lvl="0" marL="457200" rtl="0" algn="l">
              <a:spcBef>
                <a:spcPts val="1000"/>
              </a:spcBef>
              <a:spcAft>
                <a:spcPts val="0"/>
              </a:spcAft>
              <a:buNone/>
            </a:pPr>
            <a:r>
              <a:t/>
            </a:r>
            <a:endParaRPr sz="2400">
              <a:latin typeface="Arial"/>
              <a:ea typeface="Arial"/>
              <a:cs typeface="Arial"/>
              <a:sym typeface="Arial"/>
            </a:endParaRPr>
          </a:p>
          <a:p>
            <a:pPr indent="0" lvl="0" marL="0" rtl="0" algn="l">
              <a:spcBef>
                <a:spcPts val="1000"/>
              </a:spcBef>
              <a:spcAft>
                <a:spcPts val="1200"/>
              </a:spcAft>
              <a:buNone/>
            </a:pPr>
            <a:r>
              <a:t/>
            </a:r>
            <a:endParaRPr sz="2400"/>
          </a:p>
        </p:txBody>
      </p:sp>
      <p:pic>
        <p:nvPicPr>
          <p:cNvPr id="188" name="Google Shape;188;p20"/>
          <p:cNvPicPr preferRelativeResize="0"/>
          <p:nvPr/>
        </p:nvPicPr>
        <p:blipFill>
          <a:blip r:embed="rId3">
            <a:alphaModFix/>
          </a:blip>
          <a:stretch>
            <a:fillRect/>
          </a:stretch>
        </p:blipFill>
        <p:spPr>
          <a:xfrm>
            <a:off x="140650" y="3732000"/>
            <a:ext cx="1054850" cy="1225000"/>
          </a:xfrm>
          <a:prstGeom prst="rect">
            <a:avLst/>
          </a:prstGeom>
          <a:noFill/>
          <a:ln>
            <a:noFill/>
          </a:ln>
        </p:spPr>
      </p:pic>
      <p:sp>
        <p:nvSpPr>
          <p:cNvPr id="189" name="Google Shape;189;p20"/>
          <p:cNvSpPr txBox="1"/>
          <p:nvPr/>
        </p:nvSpPr>
        <p:spPr>
          <a:xfrm>
            <a:off x="1297500" y="2055813"/>
            <a:ext cx="70389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Arial"/>
              <a:buChar char="●"/>
            </a:pPr>
            <a:r>
              <a:rPr lang="en-GB" sz="2400">
                <a:solidFill>
                  <a:schemeClr val="lt1"/>
                </a:solidFill>
              </a:rPr>
              <a:t>Has complete back-end integration</a:t>
            </a:r>
            <a:endParaRPr>
              <a:latin typeface="Lato"/>
              <a:ea typeface="Lato"/>
              <a:cs typeface="Lato"/>
              <a:sym typeface="Lato"/>
            </a:endParaRPr>
          </a:p>
        </p:txBody>
      </p:sp>
      <p:sp>
        <p:nvSpPr>
          <p:cNvPr id="190" name="Google Shape;190;p20"/>
          <p:cNvSpPr txBox="1"/>
          <p:nvPr/>
        </p:nvSpPr>
        <p:spPr>
          <a:xfrm>
            <a:off x="1297500" y="2571750"/>
            <a:ext cx="64461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Arial"/>
              <a:buChar char="●"/>
            </a:pPr>
            <a:r>
              <a:rPr lang="en-GB" sz="2400">
                <a:solidFill>
                  <a:schemeClr val="lt1"/>
                </a:solidFill>
              </a:rPr>
              <a:t>Has a fully functional database structure</a:t>
            </a:r>
            <a:endParaRPr>
              <a:latin typeface="Lato"/>
              <a:ea typeface="Lato"/>
              <a:cs typeface="Lato"/>
              <a:sym typeface="Lato"/>
            </a:endParaRPr>
          </a:p>
        </p:txBody>
      </p:sp>
      <p:sp>
        <p:nvSpPr>
          <p:cNvPr id="191" name="Google Shape;191;p20"/>
          <p:cNvSpPr txBox="1"/>
          <p:nvPr/>
        </p:nvSpPr>
        <p:spPr>
          <a:xfrm>
            <a:off x="1297500" y="3047250"/>
            <a:ext cx="7412100" cy="978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Arial"/>
              <a:buChar char="●"/>
            </a:pPr>
            <a:r>
              <a:rPr lang="en-GB" sz="2400">
                <a:solidFill>
                  <a:schemeClr val="lt1"/>
                </a:solidFill>
              </a:rPr>
              <a:t>Completed purchase form (no actual payment or order fulfillment)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10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en-GB" sz="3600"/>
              <a:t>Final deliverable</a:t>
            </a:r>
            <a:endParaRPr sz="3600"/>
          </a:p>
        </p:txBody>
      </p:sp>
      <p:sp>
        <p:nvSpPr>
          <p:cNvPr id="197" name="Google Shape;197;p21"/>
          <p:cNvSpPr txBox="1"/>
          <p:nvPr>
            <p:ph idx="1" type="body"/>
          </p:nvPr>
        </p:nvSpPr>
        <p:spPr>
          <a:xfrm>
            <a:off x="1297500" y="1567550"/>
            <a:ext cx="7038900" cy="689700"/>
          </a:xfrm>
          <a:prstGeom prst="rect">
            <a:avLst/>
          </a:prstGeom>
        </p:spPr>
        <p:txBody>
          <a:bodyPr anchorCtr="0" anchor="t" bIns="91425" lIns="91425" spcFirstLastPara="1" rIns="91425" wrap="square" tIns="91425">
            <a:normAutofit fontScale="25000" lnSpcReduction="20000"/>
          </a:bodyPr>
          <a:lstStyle/>
          <a:p>
            <a:pPr indent="-381000" lvl="0" marL="457200" rtl="0" algn="l">
              <a:spcBef>
                <a:spcPts val="0"/>
              </a:spcBef>
              <a:spcAft>
                <a:spcPts val="0"/>
              </a:spcAft>
              <a:buSzPct val="100000"/>
              <a:buFont typeface="Arial"/>
              <a:buChar char="●"/>
            </a:pPr>
            <a:r>
              <a:rPr lang="en-GB" sz="9600">
                <a:latin typeface="Arial"/>
                <a:ea typeface="Arial"/>
                <a:cs typeface="Arial"/>
                <a:sym typeface="Arial"/>
              </a:rPr>
              <a:t>All prior milestone objectives</a:t>
            </a:r>
            <a:endParaRPr sz="9600">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a:p>
            <a:pPr indent="0" lvl="0" marL="0" rtl="0" algn="l">
              <a:spcBef>
                <a:spcPts val="1000"/>
              </a:spcBef>
              <a:spcAft>
                <a:spcPts val="1200"/>
              </a:spcAft>
              <a:buNone/>
            </a:pPr>
            <a:r>
              <a:t/>
            </a:r>
            <a:endParaRPr>
              <a:latin typeface="Arial"/>
              <a:ea typeface="Arial"/>
              <a:cs typeface="Arial"/>
              <a:sym typeface="Arial"/>
            </a:endParaRPr>
          </a:p>
        </p:txBody>
      </p:sp>
      <p:pic>
        <p:nvPicPr>
          <p:cNvPr id="198" name="Google Shape;198;p21"/>
          <p:cNvPicPr preferRelativeResize="0"/>
          <p:nvPr/>
        </p:nvPicPr>
        <p:blipFill>
          <a:blip r:embed="rId3">
            <a:alphaModFix/>
          </a:blip>
          <a:stretch>
            <a:fillRect/>
          </a:stretch>
        </p:blipFill>
        <p:spPr>
          <a:xfrm>
            <a:off x="140650" y="3732000"/>
            <a:ext cx="1054850" cy="1225000"/>
          </a:xfrm>
          <a:prstGeom prst="rect">
            <a:avLst/>
          </a:prstGeom>
          <a:noFill/>
          <a:ln>
            <a:noFill/>
          </a:ln>
        </p:spPr>
      </p:pic>
      <p:sp>
        <p:nvSpPr>
          <p:cNvPr id="199" name="Google Shape;199;p21"/>
          <p:cNvSpPr txBox="1"/>
          <p:nvPr/>
        </p:nvSpPr>
        <p:spPr>
          <a:xfrm>
            <a:off x="1297500" y="2470675"/>
            <a:ext cx="50313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Arial"/>
              <a:buChar char="●"/>
            </a:pPr>
            <a:r>
              <a:rPr lang="en-GB" sz="2400">
                <a:solidFill>
                  <a:schemeClr val="lt1"/>
                </a:solidFill>
              </a:rPr>
              <a:t>Proper payment processing</a:t>
            </a:r>
            <a:endParaRPr sz="2400">
              <a:solidFill>
                <a:schemeClr val="lt1"/>
              </a:solidFill>
            </a:endParaRPr>
          </a:p>
        </p:txBody>
      </p:sp>
      <p:sp>
        <p:nvSpPr>
          <p:cNvPr id="200" name="Google Shape;200;p21"/>
          <p:cNvSpPr txBox="1"/>
          <p:nvPr/>
        </p:nvSpPr>
        <p:spPr>
          <a:xfrm>
            <a:off x="1297500" y="2017650"/>
            <a:ext cx="57162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Arial"/>
              <a:buChar char="●"/>
            </a:pPr>
            <a:r>
              <a:rPr lang="en-GB" sz="2400">
                <a:solidFill>
                  <a:schemeClr val="lt1"/>
                </a:solidFill>
              </a:rPr>
              <a:t>Fully functional invoice creation</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