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259" r:id="rId4"/>
    <p:sldId id="310" r:id="rId5"/>
    <p:sldId id="309" r:id="rId6"/>
    <p:sldId id="265" r:id="rId7"/>
    <p:sldId id="266" r:id="rId8"/>
    <p:sldId id="270" r:id="rId9"/>
    <p:sldId id="271" r:id="rId10"/>
    <p:sldId id="307" r:id="rId11"/>
    <p:sldId id="285" r:id="rId12"/>
    <p:sldId id="315" r:id="rId13"/>
    <p:sldId id="313" r:id="rId14"/>
    <p:sldId id="308" r:id="rId15"/>
    <p:sldId id="311" r:id="rId16"/>
    <p:sldId id="312" r:id="rId17"/>
    <p:sldId id="31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0C23-E5FC-4131-875C-5DD4BF1FE70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099B1-4481-40BD-8C75-F5D12F0E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0051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9783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42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2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416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45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4719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49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728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840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9" tIns="0" rIns="19049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50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933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20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099B1-4481-40BD-8C75-F5D12F0EB1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065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6941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E4B46-0BC9-4E9C-AFFC-60E31121D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54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4DAE8E-D2F1-49AB-B62B-DCA068C2D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3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66DD-97B2-4702-A9E5-FDEDD738D72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EF0C-53C9-4DBB-8273-423728AE1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client=firefox-b-1-ab&amp;q=Heteroskedasticity&amp;spell=1&amp;sa=X&amp;ved=2ahUKEwi3tbya1bzaAhXC4IMKHa3zAI4QkeECKAB6BAgAE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Regression</a:t>
            </a:r>
            <a:br>
              <a:rPr lang="en-US" dirty="0"/>
            </a:br>
            <a:r>
              <a:rPr lang="en-US" dirty="0"/>
              <a:t>Focus on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20574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Predictive modeling: classification, regression, …</a:t>
            </a:r>
          </a:p>
          <a:p>
            <a:pPr algn="l"/>
            <a:r>
              <a:rPr lang="en-US" dirty="0"/>
              <a:t>Regression is similar to classification in some respects. It predicts a number instead of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BCB3-0FD4-4E09-8F2A-498E8822278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Coefficient Equations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936" y="1655763"/>
            <a:ext cx="8473190" cy="48275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Regression function</a:t>
            </a:r>
          </a:p>
          <a:p>
            <a:pPr lvl="1">
              <a:buFont typeface="Wingdings" pitchFamily="2" charset="2"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US" altLang="en-US" sz="2800" dirty="0">
                <a:solidFill>
                  <a:schemeClr val="accent2"/>
                </a:solidFill>
              </a:rPr>
              <a:t>Solution for slope</a:t>
            </a: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US" altLang="en-US" sz="2800" dirty="0">
                <a:solidFill>
                  <a:schemeClr val="accent2"/>
                </a:solidFill>
              </a:rPr>
              <a:t>Solution for intercept</a:t>
            </a:r>
          </a:p>
          <a:p>
            <a:endParaRPr lang="en-US" altLang="en-US" sz="2800" dirty="0"/>
          </a:p>
        </p:txBody>
      </p:sp>
      <p:graphicFrame>
        <p:nvGraphicFramePr>
          <p:cNvPr id="35226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11687976"/>
              </p:ext>
            </p:extLst>
          </p:nvPr>
        </p:nvGraphicFramePr>
        <p:xfrm>
          <a:off x="1143000" y="2431256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1256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35490846"/>
              </p:ext>
            </p:extLst>
          </p:nvPr>
        </p:nvGraphicFramePr>
        <p:xfrm>
          <a:off x="939800" y="3676650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676650"/>
                        <a:ext cx="4038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179100"/>
              </p:ext>
            </p:extLst>
          </p:nvPr>
        </p:nvGraphicFramePr>
        <p:xfrm>
          <a:off x="1102193" y="5390357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193" y="5390357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626" y="3505200"/>
            <a:ext cx="3811438" cy="1515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E1F92-08CC-4376-80E1-52A34DF8F0AE}"/>
              </a:ext>
            </a:extLst>
          </p:cNvPr>
          <p:cNvSpPr txBox="1"/>
          <p:nvPr/>
        </p:nvSpPr>
        <p:spPr>
          <a:xfrm>
            <a:off x="847671" y="6451085"/>
            <a:ext cx="646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variable linear regression needs to use matrix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8FA16-95E1-4C19-8024-9896A13DF31D}"/>
              </a:ext>
            </a:extLst>
          </p:cNvPr>
          <p:cNvSpPr txBox="1"/>
          <p:nvPr/>
        </p:nvSpPr>
        <p:spPr>
          <a:xfrm>
            <a:off x="2514600" y="3676650"/>
            <a:ext cx="2500026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84568-7972-4841-8456-A08AB80E17A9}"/>
              </a:ext>
            </a:extLst>
          </p:cNvPr>
          <p:cNvSpPr txBox="1"/>
          <p:nvPr/>
        </p:nvSpPr>
        <p:spPr>
          <a:xfrm>
            <a:off x="2710512" y="4221027"/>
            <a:ext cx="2267887" cy="457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598D3-6326-4848-AA49-75A5F4A0A6DC}"/>
              </a:ext>
            </a:extLst>
          </p:cNvPr>
          <p:cNvCxnSpPr/>
          <p:nvPr/>
        </p:nvCxnSpPr>
        <p:spPr>
          <a:xfrm flipH="1" flipV="1">
            <a:off x="4572000" y="4863029"/>
            <a:ext cx="406399" cy="57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69C645-4456-4505-884D-0C6642E42952}"/>
              </a:ext>
            </a:extLst>
          </p:cNvPr>
          <p:cNvSpPr txBox="1"/>
          <p:nvPr/>
        </p:nvSpPr>
        <p:spPr>
          <a:xfrm>
            <a:off x="4680881" y="551066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SSxx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0634C-A794-44F0-9B7F-04B39EBDF021}"/>
              </a:ext>
            </a:extLst>
          </p:cNvPr>
          <p:cNvCxnSpPr/>
          <p:nvPr/>
        </p:nvCxnSpPr>
        <p:spPr>
          <a:xfrm flipH="1">
            <a:off x="4081184" y="2847569"/>
            <a:ext cx="694015" cy="71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902BC5-4F6D-47DD-B573-FDF86788E3EA}"/>
              </a:ext>
            </a:extLst>
          </p:cNvPr>
          <p:cNvSpPr txBox="1"/>
          <p:nvPr/>
        </p:nvSpPr>
        <p:spPr>
          <a:xfrm>
            <a:off x="4775199" y="260654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8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61BF-B3BD-4B1C-B458-62004B41DE8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Parameter Estimation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17638"/>
            <a:ext cx="9067800" cy="46529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pPr marL="0" indent="0">
              <a:buNone/>
              <a:tabLst>
                <a:tab pos="908050" algn="ctr"/>
                <a:tab pos="3144838" algn="ctr"/>
              </a:tabLst>
            </a:pPr>
            <a:r>
              <a:rPr lang="en-US" altLang="en-US" dirty="0"/>
              <a:t>Obstetrics:</a:t>
            </a:r>
            <a:r>
              <a:rPr lang="en-US" altLang="en-US" sz="2800" dirty="0"/>
              <a:t> Determine the </a:t>
            </a:r>
            <a:r>
              <a:rPr lang="en-US" altLang="en-US" sz="2800" b="1" dirty="0"/>
              <a:t>relationship</a:t>
            </a:r>
            <a:r>
              <a:rPr lang="en-US" altLang="en-US" sz="2800" dirty="0"/>
              <a:t> between</a:t>
            </a:r>
            <a:br>
              <a:rPr lang="en-US" altLang="en-US" sz="2800" dirty="0"/>
            </a:br>
            <a:r>
              <a:rPr lang="en-US" altLang="en-US" sz="2800" dirty="0"/>
              <a:t>Mother’s </a:t>
            </a:r>
            <a:r>
              <a:rPr lang="en-US" altLang="en-US" sz="2800" dirty="0" err="1"/>
              <a:t>Estriol</a:t>
            </a:r>
            <a:r>
              <a:rPr lang="en-US" altLang="en-US" sz="2800" dirty="0"/>
              <a:t> level &amp; Birthweight, using the data below.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	</a:t>
            </a:r>
            <a:r>
              <a:rPr lang="en-US" altLang="en-US" sz="2800" b="1" u="sng" dirty="0" err="1"/>
              <a:t>Estriol</a:t>
            </a:r>
            <a:r>
              <a:rPr lang="en-US" altLang="en-US" sz="2800" b="1" dirty="0"/>
              <a:t> </a:t>
            </a:r>
            <a:r>
              <a:rPr lang="en-US" altLang="en-US" sz="2800" dirty="0"/>
              <a:t>	</a:t>
            </a:r>
            <a:r>
              <a:rPr lang="en-US" altLang="en-US" sz="2800" b="1" dirty="0"/>
              <a:t>       </a:t>
            </a:r>
            <a:r>
              <a:rPr lang="en-US" altLang="en-US" sz="2800" b="1" u="sng" dirty="0" err="1"/>
              <a:t>Birthweight</a:t>
            </a:r>
            <a:endParaRPr lang="en-US" altLang="en-US" sz="2800" b="1" u="sng" dirty="0"/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        </a:t>
            </a:r>
            <a:r>
              <a:rPr lang="en-US" altLang="en-US" sz="2400" b="1" dirty="0"/>
              <a:t>(mg)	   (kg)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		</a:t>
            </a:r>
            <a:r>
              <a:rPr lang="en-US" altLang="en-US" sz="2800" b="1" dirty="0"/>
              <a:t>1	1</a:t>
            </a:r>
            <a:br>
              <a:rPr lang="en-US" altLang="en-US" sz="2800" b="1" dirty="0"/>
            </a:br>
            <a:r>
              <a:rPr lang="en-US" altLang="en-US" sz="2800" b="1" dirty="0"/>
              <a:t>	2	1</a:t>
            </a:r>
            <a:br>
              <a:rPr lang="en-US" altLang="en-US" sz="2800" b="1" dirty="0"/>
            </a:br>
            <a:r>
              <a:rPr lang="en-US" altLang="en-US" sz="2800" b="1" dirty="0"/>
              <a:t>	3	2</a:t>
            </a:r>
            <a:br>
              <a:rPr lang="en-US" altLang="en-US" sz="2800" b="1" dirty="0"/>
            </a:br>
            <a:r>
              <a:rPr lang="en-US" altLang="en-US" sz="2800" b="1" dirty="0"/>
              <a:t>	4	2</a:t>
            </a:r>
            <a:br>
              <a:rPr lang="en-US" altLang="en-US" sz="2800" b="1" dirty="0"/>
            </a:br>
            <a:r>
              <a:rPr lang="en-US" altLang="en-US" sz="2800" b="1" dirty="0"/>
              <a:t>	5	4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endParaRPr lang="en-US" altLang="en-US" sz="2800" dirty="0"/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Using the formulas we get  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   Y = - 0.1 + 0.7 X 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 err="1"/>
              <a:t>Xbar</a:t>
            </a:r>
            <a:r>
              <a:rPr lang="en-US" altLang="en-US" sz="2800" dirty="0"/>
              <a:t>=3, </a:t>
            </a:r>
            <a:r>
              <a:rPr lang="en-US" altLang="en-US" sz="2800" dirty="0" err="1"/>
              <a:t>Ybar</a:t>
            </a:r>
            <a:r>
              <a:rPr lang="en-US" altLang="en-US" sz="2800" dirty="0"/>
              <a:t>=2;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X: Estriol, Y: Birthweight</a:t>
            </a:r>
          </a:p>
        </p:txBody>
      </p:sp>
      <p:pic>
        <p:nvPicPr>
          <p:cNvPr id="114765" name="Picture 77" descr="View Larg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29025"/>
            <a:ext cx="3048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548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61BF-B3BD-4B1C-B458-62004B41DE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Parameter Estimation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417638"/>
            <a:ext cx="9067800" cy="46529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0000" lnSpcReduction="20000"/>
          </a:bodyPr>
          <a:lstStyle/>
          <a:p>
            <a:pPr marL="0" indent="0">
              <a:buNone/>
              <a:tabLst>
                <a:tab pos="908050" algn="ctr"/>
                <a:tab pos="3144838" algn="ctr"/>
              </a:tabLst>
            </a:pPr>
            <a:r>
              <a:rPr lang="en-US" altLang="en-US" dirty="0"/>
              <a:t>Obstetrics:</a:t>
            </a:r>
            <a:r>
              <a:rPr lang="en-US" altLang="en-US" sz="2800" dirty="0"/>
              <a:t> Determine the </a:t>
            </a:r>
            <a:r>
              <a:rPr lang="en-US" altLang="en-US" sz="2800" b="1" dirty="0"/>
              <a:t>relationship</a:t>
            </a:r>
            <a:r>
              <a:rPr lang="en-US" altLang="en-US" sz="2800" dirty="0"/>
              <a:t> between</a:t>
            </a:r>
            <a:br>
              <a:rPr lang="en-US" altLang="en-US" sz="2800" dirty="0"/>
            </a:br>
            <a:r>
              <a:rPr lang="en-US" altLang="en-US" sz="2800" dirty="0"/>
              <a:t>Mother’s </a:t>
            </a:r>
            <a:r>
              <a:rPr lang="en-US" altLang="en-US" sz="2800" dirty="0" err="1"/>
              <a:t>Estriol</a:t>
            </a:r>
            <a:r>
              <a:rPr lang="en-US" altLang="en-US" sz="2800" dirty="0"/>
              <a:t> level &amp; Birthweight, using the data below.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	</a:t>
            </a:r>
            <a:r>
              <a:rPr lang="en-US" altLang="en-US" sz="2800" b="1" u="sng" dirty="0"/>
              <a:t>Estriol</a:t>
            </a:r>
            <a:r>
              <a:rPr lang="en-US" altLang="en-US" sz="2800" b="1" dirty="0"/>
              <a:t>  </a:t>
            </a:r>
            <a:r>
              <a:rPr lang="en-US" altLang="en-US" sz="2800" dirty="0"/>
              <a:t>	</a:t>
            </a:r>
            <a:r>
              <a:rPr lang="en-US" altLang="en-US" sz="2800" b="1" dirty="0"/>
              <a:t>       </a:t>
            </a:r>
            <a:r>
              <a:rPr lang="en-US" altLang="en-US" sz="2800" b="1" u="sng" dirty="0"/>
              <a:t>Birthweight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      </a:t>
            </a:r>
            <a:r>
              <a:rPr lang="en-US" altLang="en-US" sz="2400" b="1" dirty="0"/>
              <a:t>(mg)	                                             (kg)</a:t>
            </a:r>
          </a:p>
          <a:p>
            <a:pPr>
              <a:buFont typeface="Wingdings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		</a:t>
            </a:r>
            <a:r>
              <a:rPr lang="en-US" altLang="en-US" sz="2800" b="1" dirty="0"/>
              <a:t>1	1</a:t>
            </a:r>
            <a:br>
              <a:rPr lang="en-US" altLang="en-US" sz="2800" b="1" dirty="0"/>
            </a:br>
            <a:r>
              <a:rPr lang="en-US" altLang="en-US" sz="2800" b="1" dirty="0"/>
              <a:t>	2	1</a:t>
            </a:r>
            <a:br>
              <a:rPr lang="en-US" altLang="en-US" sz="2800" b="1" dirty="0"/>
            </a:br>
            <a:r>
              <a:rPr lang="en-US" altLang="en-US" sz="2800" b="1" dirty="0"/>
              <a:t>	3	2</a:t>
            </a:r>
            <a:br>
              <a:rPr lang="en-US" altLang="en-US" sz="2800" b="1" dirty="0"/>
            </a:br>
            <a:r>
              <a:rPr lang="en-US" altLang="en-US" sz="2800" b="1" dirty="0"/>
              <a:t>	4	2</a:t>
            </a:r>
            <a:br>
              <a:rPr lang="en-US" altLang="en-US" sz="2800" b="1" dirty="0"/>
            </a:br>
            <a:r>
              <a:rPr lang="en-US" altLang="en-US" sz="2800" b="1" dirty="0"/>
              <a:t>	5	4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             X                                      Y        X-</a:t>
            </a:r>
            <a:r>
              <a:rPr lang="en-US" altLang="en-US" sz="2800" dirty="0" err="1"/>
              <a:t>Xbar</a:t>
            </a:r>
            <a:r>
              <a:rPr lang="en-US" altLang="en-US" sz="2800" dirty="0"/>
              <a:t>   Y-</a:t>
            </a:r>
            <a:r>
              <a:rPr lang="en-US" altLang="en-US" sz="2800" dirty="0" err="1"/>
              <a:t>Ybar</a:t>
            </a:r>
            <a:r>
              <a:rPr lang="en-US" altLang="en-US" sz="2800" dirty="0"/>
              <a:t>   (X-</a:t>
            </a:r>
            <a:r>
              <a:rPr lang="en-US" altLang="en-US" sz="2800" dirty="0" err="1"/>
              <a:t>Xbar</a:t>
            </a:r>
            <a:r>
              <a:rPr lang="en-US" altLang="en-US" sz="2800" dirty="0"/>
              <a:t>)*(Y-</a:t>
            </a:r>
            <a:r>
              <a:rPr lang="en-US" altLang="en-US" sz="2800" dirty="0" err="1"/>
              <a:t>Ybar</a:t>
            </a:r>
            <a:r>
              <a:rPr lang="en-US" altLang="en-US" sz="2800" dirty="0"/>
              <a:t>)   (X-</a:t>
            </a:r>
            <a:r>
              <a:rPr lang="en-US" altLang="en-US" sz="2800" dirty="0" err="1"/>
              <a:t>Xbar</a:t>
            </a:r>
            <a:r>
              <a:rPr lang="en-US" altLang="en-US" sz="2800" dirty="0"/>
              <a:t>)^2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Using the formulas we get  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    Y = - 0.1 + 0.7 X 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 err="1"/>
              <a:t>Xbar</a:t>
            </a:r>
            <a:r>
              <a:rPr lang="en-US" altLang="en-US" sz="2800" dirty="0"/>
              <a:t>=3, </a:t>
            </a:r>
            <a:r>
              <a:rPr lang="en-US" altLang="en-US" sz="2800" dirty="0" err="1"/>
              <a:t>Ybar</a:t>
            </a:r>
            <a:r>
              <a:rPr lang="en-US" altLang="en-US" sz="2800" dirty="0"/>
              <a:t>=2;		</a:t>
            </a:r>
            <a:r>
              <a:rPr lang="en-US" altLang="en-US" sz="2800" dirty="0" err="1"/>
              <a:t>SSxy</a:t>
            </a:r>
            <a:endParaRPr lang="en-US" altLang="en-US" sz="2800" dirty="0"/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X: Estriol, Y: Birthweight                     </a:t>
            </a:r>
            <a:r>
              <a:rPr lang="en-US" altLang="en-US" sz="2800" dirty="0" err="1"/>
              <a:t>SSxx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960010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(multiple) in R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50117"/>
            <a:ext cx="6172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lm(formula = mpg ~ weight + cylinders, data = Auto)</a:t>
            </a:r>
          </a:p>
          <a:p>
            <a:endParaRPr lang="en-US" dirty="0"/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-12.6666  -2.8221  -0.3056   2.2249  16.5462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46.3937024  0.7908906  58.660   &lt;2e-16 ***</a:t>
            </a:r>
          </a:p>
          <a:p>
            <a:r>
              <a:rPr lang="en-US" dirty="0"/>
              <a:t>weight      -0.0064123  0.0005763 -11.127   &lt;2e-16 ***</a:t>
            </a:r>
          </a:p>
          <a:p>
            <a:r>
              <a:rPr lang="en-US" dirty="0"/>
              <a:t>cylinders   -0.7025081  0.2868976  -2.449   0.0148 *  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Residual standard error: 4.317 on 395 degrees of freedom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057400"/>
            <a:ext cx="23757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Boxplots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Residual standard error</a:t>
            </a:r>
          </a:p>
          <a:p>
            <a:r>
              <a:rPr lang="en-US" dirty="0"/>
              <a:t>=RMSE</a:t>
            </a:r>
          </a:p>
        </p:txBody>
      </p:sp>
    </p:spTree>
    <p:extLst>
      <p:ext uri="{BB962C8B-B14F-4D97-AF65-F5344CB8AC3E}">
        <p14:creationId xmlns:p14="http://schemas.microsoft.com/office/powerpoint/2010/main" val="95025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Algorithms, Other Forms of Regression,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Nearest neighbor based regression [next slide]</a:t>
            </a:r>
          </a:p>
          <a:p>
            <a:r>
              <a:rPr lang="en-US" dirty="0"/>
              <a:t>Piece-wise linear regression [later]</a:t>
            </a:r>
          </a:p>
          <a:p>
            <a:r>
              <a:rPr lang="en-US" dirty="0"/>
              <a:t>Regularization (e.g. LASSO)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Logistic regression [later]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Influence of interactions</a:t>
            </a:r>
          </a:p>
          <a:p>
            <a:r>
              <a:rPr lang="en-US" dirty="0"/>
              <a:t>Influence of outlier</a:t>
            </a:r>
          </a:p>
          <a:p>
            <a:r>
              <a:rPr lang="en-US" dirty="0"/>
              <a:t>Collinearity</a:t>
            </a:r>
          </a:p>
          <a:p>
            <a:r>
              <a:rPr lang="en-US" b="1" i="1" u="sng" dirty="0">
                <a:hlinkClick r:id="rId2"/>
              </a:rPr>
              <a:t>Heteroskedasticity</a:t>
            </a:r>
            <a:endParaRPr lang="en-US" b="1" i="1" u="sng" dirty="0"/>
          </a:p>
          <a:p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818" y="5202833"/>
            <a:ext cx="3794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Ideally the residuals associated with </a:t>
            </a:r>
          </a:p>
          <a:p>
            <a:r>
              <a:rPr lang="en-US" dirty="0"/>
              <a:t>a regression model should be uniform </a:t>
            </a:r>
          </a:p>
          <a:p>
            <a:r>
              <a:rPr lang="en-US" dirty="0"/>
              <a:t>and does not contain locally </a:t>
            </a:r>
          </a:p>
          <a:p>
            <a:r>
              <a:rPr lang="en-US" dirty="0"/>
              <a:t>exploitable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32270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Nearest neighbor based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D={(</a:t>
            </a:r>
            <a:r>
              <a:rPr lang="en-US" b="1" dirty="0"/>
              <a:t>xi</a:t>
            </a:r>
            <a:r>
              <a:rPr lang="en-US" dirty="0"/>
              <a:t>, </a:t>
            </a:r>
            <a:r>
              <a:rPr lang="en-US" dirty="0" err="1"/>
              <a:t>yi</a:t>
            </a:r>
            <a:r>
              <a:rPr lang="en-US" dirty="0"/>
              <a:t>)} be a training data set. </a:t>
            </a:r>
          </a:p>
          <a:p>
            <a:r>
              <a:rPr lang="en-US" dirty="0"/>
              <a:t>Fix k. Fix distance function </a:t>
            </a:r>
            <a:r>
              <a:rPr lang="en-US" i="1" dirty="0"/>
              <a:t>dis</a:t>
            </a:r>
            <a:r>
              <a:rPr lang="en-US" dirty="0"/>
              <a:t>. </a:t>
            </a:r>
          </a:p>
          <a:p>
            <a:r>
              <a:rPr lang="en-US" dirty="0"/>
              <a:t>Nearest neighbor regression defines f() as follows: 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x</a:t>
            </a:r>
            <a:r>
              <a:rPr lang="en-US" dirty="0"/>
              <a:t>, let </a:t>
            </a:r>
            <a:r>
              <a:rPr lang="en-US" b="1" dirty="0"/>
              <a:t>x</a:t>
            </a:r>
            <a:r>
              <a:rPr lang="en-US" baseline="-25000" dirty="0"/>
              <a:t>i1</a:t>
            </a:r>
            <a:r>
              <a:rPr lang="en-US" dirty="0"/>
              <a:t>, …, </a:t>
            </a:r>
            <a:r>
              <a:rPr lang="en-US" b="1" dirty="0" err="1"/>
              <a:t>x</a:t>
            </a:r>
            <a:r>
              <a:rPr lang="en-US" baseline="-25000" dirty="0" err="1"/>
              <a:t>ik</a:t>
            </a:r>
            <a:r>
              <a:rPr lang="en-US" dirty="0"/>
              <a:t> be the k nearest neighbors of </a:t>
            </a:r>
            <a:r>
              <a:rPr lang="en-US" b="1" dirty="0"/>
              <a:t>x</a:t>
            </a:r>
            <a:r>
              <a:rPr lang="en-US" dirty="0"/>
              <a:t> according to </a:t>
            </a:r>
            <a:r>
              <a:rPr lang="en-US" i="1" dirty="0"/>
              <a:t>dis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regression value f(</a:t>
            </a:r>
            <a:r>
              <a:rPr lang="en-US" b="1" dirty="0"/>
              <a:t>x</a:t>
            </a:r>
            <a:r>
              <a:rPr lang="en-US" dirty="0"/>
              <a:t>) is average {y</a:t>
            </a:r>
            <a:r>
              <a:rPr lang="en-US" baseline="-25000" dirty="0"/>
              <a:t>i1</a:t>
            </a:r>
            <a:r>
              <a:rPr lang="en-US" dirty="0"/>
              <a:t>, …, </a:t>
            </a:r>
            <a:r>
              <a:rPr lang="en-US" dirty="0" err="1"/>
              <a:t>y</a:t>
            </a:r>
            <a:r>
              <a:rPr lang="en-US" baseline="-25000" dirty="0" err="1"/>
              <a:t>ik</a:t>
            </a:r>
            <a:r>
              <a:rPr lang="en-US" dirty="0"/>
              <a:t>}.  </a:t>
            </a:r>
          </a:p>
          <a:p>
            <a:r>
              <a:rPr lang="en-US" dirty="0"/>
              <a:t>No “model”. No knowledge. </a:t>
            </a:r>
          </a:p>
          <a:p>
            <a:r>
              <a:rPr lang="en-US" dirty="0"/>
              <a:t>Just prediction. Instance based.</a:t>
            </a:r>
          </a:p>
        </p:txBody>
      </p:sp>
    </p:spTree>
    <p:extLst>
      <p:ext uri="{BB962C8B-B14F-4D97-AF65-F5344CB8AC3E}">
        <p14:creationId xmlns:p14="http://schemas.microsoft.com/office/powerpoint/2010/main" val="981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Piece-wise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71800"/>
            <a:ext cx="4191000" cy="3257007"/>
          </a:xfrm>
        </p:spPr>
      </p:pic>
      <p:sp>
        <p:nvSpPr>
          <p:cNvPr id="5" name="TextBox 4"/>
          <p:cNvSpPr txBox="1"/>
          <p:nvPr/>
        </p:nvSpPr>
        <p:spPr>
          <a:xfrm>
            <a:off x="86046" y="1694527"/>
            <a:ext cx="95397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one predictor variable’s range into intervals</a:t>
            </a:r>
          </a:p>
          <a:p>
            <a:r>
              <a:rPr lang="en-US" sz="3200" dirty="0"/>
              <a:t>Determine an optimal linear function for each interval </a:t>
            </a:r>
          </a:p>
          <a:p>
            <a:endParaRPr lang="en-US" sz="3200" dirty="0"/>
          </a:p>
          <a:p>
            <a:r>
              <a:rPr lang="en-US" sz="3200" dirty="0"/>
              <a:t>Regime shift: Each interval </a:t>
            </a:r>
          </a:p>
          <a:p>
            <a:r>
              <a:rPr lang="en-US" sz="3200" dirty="0"/>
              <a:t>has a different behavior</a:t>
            </a:r>
          </a:p>
          <a:p>
            <a:endParaRPr lang="en-US" sz="3200" dirty="0"/>
          </a:p>
          <a:p>
            <a:r>
              <a:rPr lang="en-US" sz="3200" dirty="0"/>
              <a:t>G Dong’s work: CPXR, </a:t>
            </a:r>
          </a:p>
          <a:p>
            <a:r>
              <a:rPr lang="en-US" sz="3200" dirty="0"/>
              <a:t>generalizing piece-wise </a:t>
            </a:r>
          </a:p>
          <a:p>
            <a:r>
              <a:rPr lang="en-US" sz="3200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61720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4" y="3276600"/>
            <a:ext cx="3404346" cy="1054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066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two classes P and N, let p(x) denote the probability that x belongs to P.</a:t>
            </a:r>
          </a:p>
          <a:p>
            <a:endParaRPr lang="en-US" sz="2400" dirty="0"/>
          </a:p>
          <a:p>
            <a:r>
              <a:rPr lang="en-US" sz="2400" dirty="0"/>
              <a:t>Logistic regression looks for a linear function for the logit of p(x):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554" y="4724400"/>
            <a:ext cx="7907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regression has frequently been used for classification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 saw that this method often leads to very good AUC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32E91-ACD3-44C1-9E37-5E433A4BDF1F}"/>
              </a:ext>
            </a:extLst>
          </p:cNvPr>
          <p:cNvSpPr txBox="1"/>
          <p:nvPr/>
        </p:nvSpPr>
        <p:spPr>
          <a:xfrm>
            <a:off x="968753" y="28530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933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9947-24FC-4ED9-A3B9-C308986E33D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72089" y="3186394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40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60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X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Y</a:t>
            </a:r>
          </a:p>
        </p:txBody>
      </p:sp>
      <p:sp>
        <p:nvSpPr>
          <p:cNvPr id="79908" name="Rectangle 36"/>
          <p:cNvSpPr>
            <a:spLocks noGrp="1" noChangeArrowheads="1"/>
          </p:cNvSpPr>
          <p:nvPr>
            <p:ph type="title"/>
          </p:nvPr>
        </p:nvSpPr>
        <p:spPr>
          <a:xfrm>
            <a:off x="342900" y="185628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dirty="0"/>
              <a:t>Regression</a:t>
            </a:r>
          </a:p>
        </p:txBody>
      </p:sp>
      <p:sp>
        <p:nvSpPr>
          <p:cNvPr id="7990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2400" dirty="0"/>
              <a:t>Given training data D={(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i="1" dirty="0"/>
              <a:t>Y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)},  learn a function f(X) = Y  </a:t>
            </a:r>
          </a:p>
          <a:p>
            <a:pPr lvl="1"/>
            <a:r>
              <a:rPr lang="en-US" altLang="en-US" sz="2400" dirty="0"/>
              <a:t>X: Input variables, predictor variables</a:t>
            </a:r>
          </a:p>
          <a:p>
            <a:pPr lvl="1"/>
            <a:r>
              <a:rPr lang="en-US" altLang="en-US" sz="2400" dirty="0"/>
              <a:t>Y: Output variable, response variable    [Y is numeric]  </a:t>
            </a:r>
          </a:p>
          <a:p>
            <a:r>
              <a:rPr lang="en-US" altLang="en-US" sz="2400" dirty="0"/>
              <a:t>Scatter plot for D gives hints on the X-Y relationship: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53200" y="2975070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f is linear </a:t>
            </a:r>
            <a:r>
              <a:rPr lang="en-US" dirty="0">
                <a:sym typeface="Wingdings" panose="05000000000000000000" pitchFamily="2" charset="2"/>
              </a:rPr>
              <a:t> it is</a:t>
            </a:r>
          </a:p>
          <a:p>
            <a:r>
              <a:rPr lang="en-US" dirty="0">
                <a:sym typeface="Wingdings" panose="05000000000000000000" pitchFamily="2" charset="2"/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669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01950" y="4219575"/>
            <a:ext cx="39594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9426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140075" y="4435475"/>
            <a:ext cx="25167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197475" y="4435475"/>
            <a:ext cx="25167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930900" y="4435475"/>
            <a:ext cx="25167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en-US" sz="22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3766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1957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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41337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94113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8025" y="4219575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729288" y="4219575"/>
            <a:ext cx="36388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32238" y="4435475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38688" y="4435475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Linear Regression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153401" cy="46148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altLang="en-US" dirty="0"/>
              <a:t>Want to estimate the linear relationship between X and Y, for predicting Y from X.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5988" y="5065713"/>
            <a:ext cx="2208212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Dependent (Response) Variable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81600" y="5105400"/>
            <a:ext cx="37338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373563" y="3094038"/>
            <a:ext cx="179705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601788" y="3094038"/>
            <a:ext cx="2206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478588" y="3094038"/>
            <a:ext cx="15922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520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327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511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794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6013450" y="3879850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138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4A-2075-4039-9E45-FF1F89A0C1E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98450" y="1450085"/>
            <a:ext cx="8388350" cy="6715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A linear regression model is a line (hyperplane in n&gt;2 dimensional space)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700" dirty="0"/>
              <a:t>Meaning of </a:t>
            </a:r>
            <a:r>
              <a:rPr lang="el-GR" altLang="en-US" sz="2700" dirty="0"/>
              <a:t>β</a:t>
            </a:r>
            <a:r>
              <a:rPr lang="en-US" altLang="en-US" sz="2700" baseline="-25000" dirty="0"/>
              <a:t>0</a:t>
            </a:r>
            <a:r>
              <a:rPr lang="en-US" altLang="en-US" sz="2700" dirty="0"/>
              <a:t>, </a:t>
            </a:r>
            <a:r>
              <a:rPr lang="el-GR" altLang="en-US" sz="2700" dirty="0"/>
              <a:t>β</a:t>
            </a:r>
            <a:r>
              <a:rPr lang="en-US" altLang="en-US" sz="2700" baseline="-25000" dirty="0"/>
              <a:t>1 </a:t>
            </a:r>
            <a:r>
              <a:rPr lang="en-US" altLang="en-US" sz="2700" dirty="0"/>
              <a:t>and </a:t>
            </a:r>
            <a:r>
              <a:rPr lang="el-GR" altLang="en-US" sz="2700" dirty="0"/>
              <a:t>ε</a:t>
            </a:r>
            <a:r>
              <a:rPr lang="en-US" altLang="en-US" sz="2700" baseline="-25000" dirty="0" err="1"/>
              <a:t>i</a:t>
            </a:r>
            <a:r>
              <a:rPr lang="en-US" altLang="en-US" sz="2700" baseline="-25000" dirty="0"/>
              <a:t> 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40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X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Y</a:t>
            </a: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2567657" y="3800475"/>
            <a:ext cx="4413885" cy="1382713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5551"/>
      </p:ext>
    </p:extLst>
  </p:cSld>
  <p:clrMapOvr>
    <a:masterClrMapping/>
  </p:clrMapOvr>
  <p:transition advTm="10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A434-DE0F-458C-9D2E-86DCAC5740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1022350" y="89546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Many possible fits/models exist 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28800" y="3046633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2020888" y="5045075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0</a:t>
            </a: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1828800" y="4579938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20</a:t>
            </a: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1828800" y="4108450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1828800" y="3641725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2386013" y="5561013"/>
            <a:ext cx="35747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0</a:t>
            </a: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3775075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 dirty="0"/>
              <a:t>20</a:t>
            </a: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52657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40</a:t>
            </a: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6751638" y="5561013"/>
            <a:ext cx="532198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60</a:t>
            </a: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056438" y="5054600"/>
            <a:ext cx="373501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X</a:t>
            </a: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2381250" y="3349625"/>
            <a:ext cx="36228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700" b="1"/>
              <a:t>Y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6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 flipV="1">
            <a:off x="2590800" y="4191000"/>
            <a:ext cx="4419600" cy="609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9571"/>
      </p:ext>
    </p:extLst>
  </p:cSld>
  <p:clrMapOvr>
    <a:masterClrMapping/>
  </p:clrMapOvr>
  <p:transition advTm="100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6D-D14A-480C-B4AE-6AF6DBAF5D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  Best Fit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‘Best Fit’ means the total error (difference -- the residuals) between actual Y values &amp; predicted Y values is minimum. </a:t>
            </a:r>
          </a:p>
          <a:p>
            <a:pPr lvl="1"/>
            <a:r>
              <a:rPr lang="en-US" altLang="en-US" dirty="0"/>
              <a:t>We want an objective function representing the above, so that we can search for a solution to optimize the objective function</a:t>
            </a:r>
          </a:p>
          <a:p>
            <a:pPr lvl="1"/>
            <a:r>
              <a:rPr lang="en-US" altLang="en-US" i="1" dirty="0"/>
              <a:t>But</a:t>
            </a:r>
            <a:r>
              <a:rPr lang="en-US" altLang="en-US" dirty="0"/>
              <a:t> positive differences offset negative ones</a:t>
            </a:r>
          </a:p>
          <a:p>
            <a:pPr lvl="1"/>
            <a:r>
              <a:rPr lang="en-US" altLang="en-US" dirty="0"/>
              <a:t>A solution: Least squares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6FBD9-DEAE-4457-BE2F-FDC680FA56E0}"/>
              </a:ext>
            </a:extLst>
          </p:cNvPr>
          <p:cNvSpPr txBox="1"/>
          <p:nvPr/>
        </p:nvSpPr>
        <p:spPr>
          <a:xfrm>
            <a:off x="762000" y="5871925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find best model for other “error measures”</a:t>
            </a:r>
          </a:p>
        </p:txBody>
      </p:sp>
    </p:spTree>
    <p:extLst>
      <p:ext uri="{BB962C8B-B14F-4D97-AF65-F5344CB8AC3E}">
        <p14:creationId xmlns:p14="http://schemas.microsoft.com/office/powerpoint/2010/main" val="32261720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2206-1D7B-41EA-BE60-C29F036B07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  Least Squares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216" y="1417638"/>
            <a:ext cx="8686800" cy="4343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altLang="en-US" dirty="0"/>
              <a:t>‘Best Fit’ means the total differences between actual Y values &amp; predicted Y values (the residuals) is a minimum.  </a:t>
            </a:r>
          </a:p>
          <a:p>
            <a:pPr lvl="1"/>
            <a:r>
              <a:rPr lang="en-US" altLang="en-US" i="1" dirty="0"/>
              <a:t>But</a:t>
            </a:r>
            <a:r>
              <a:rPr lang="en-US" altLang="en-US" dirty="0"/>
              <a:t> positive differences offset negative ones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Use squared errors! 		</a:t>
            </a:r>
            <a:r>
              <a:rPr lang="en-US" altLang="en-US" dirty="0"/>
              <a:t>SSE: sum of squared errors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RMSE (Root Mean Squared Error) = </a:t>
            </a:r>
            <a:r>
              <a:rPr lang="en-US" altLang="en-US" dirty="0" err="1"/>
              <a:t>sqrt</a:t>
            </a:r>
            <a:r>
              <a:rPr lang="en-US" altLang="en-US" dirty="0"/>
              <a:t> (1/n * SSE)</a:t>
            </a:r>
          </a:p>
          <a:p>
            <a:pPr lvl="1"/>
            <a:r>
              <a:rPr lang="en-US" altLang="en-US" dirty="0"/>
              <a:t>a commonly used measure on accuracy</a:t>
            </a:r>
          </a:p>
          <a:p>
            <a:pPr lvl="1"/>
            <a:endParaRPr lang="en-US" altLang="en-US" dirty="0">
              <a:solidFill>
                <a:srgbClr val="FC0128"/>
              </a:solidFill>
            </a:endParaRPr>
          </a:p>
          <a:p>
            <a:endParaRPr lang="en-US" altLang="en-US" dirty="0">
              <a:solidFill>
                <a:srgbClr val="FC0128"/>
              </a:solidFill>
            </a:endParaRPr>
          </a:p>
          <a:p>
            <a:pPr lvl="1">
              <a:spcBef>
                <a:spcPct val="79000"/>
              </a:spcBef>
            </a:pPr>
            <a:endParaRPr lang="en-US" altLang="en-US" dirty="0"/>
          </a:p>
        </p:txBody>
      </p:sp>
      <p:graphicFrame>
        <p:nvGraphicFramePr>
          <p:cNvPr id="9830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16877"/>
              </p:ext>
            </p:extLst>
          </p:nvPr>
        </p:nvGraphicFramePr>
        <p:xfrm>
          <a:off x="3048000" y="3059043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59043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52600" y="33528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SSE =</a:t>
            </a:r>
          </a:p>
        </p:txBody>
      </p:sp>
    </p:spTree>
    <p:extLst>
      <p:ext uri="{BB962C8B-B14F-4D97-AF65-F5344CB8AC3E}">
        <p14:creationId xmlns:p14="http://schemas.microsoft.com/office/powerpoint/2010/main" val="115052124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D47F2-5812-440C-A62D-C5D76870585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5686"/>
            <a:ext cx="8229600" cy="1139825"/>
          </a:xfrm>
        </p:spPr>
        <p:txBody>
          <a:bodyPr/>
          <a:lstStyle/>
          <a:p>
            <a:r>
              <a:rPr lang="en-US" altLang="en-US"/>
              <a:t>Derivation of the Parameters (1)</a:t>
            </a:r>
            <a:endParaRPr lang="en-US" alt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5957" y="1447800"/>
            <a:ext cx="8505669" cy="4797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“Least Squares” = minimizing SSE:</a:t>
            </a: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r>
              <a:rPr lang="en-US" altLang="en-US" sz="2800" dirty="0">
                <a:solidFill>
                  <a:schemeClr val="accent2"/>
                </a:solidFill>
              </a:rPr>
              <a:t>Finding solution using derivative for </a:t>
            </a:r>
            <a:r>
              <a:rPr lang="el-GR" altLang="en-US" sz="2800" dirty="0">
                <a:solidFill>
                  <a:schemeClr val="accent2"/>
                </a:solidFill>
              </a:rPr>
              <a:t>β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</a:rPr>
              <a:t>:</a:t>
            </a: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/>
          </a:p>
        </p:txBody>
      </p:sp>
      <p:graphicFrame>
        <p:nvGraphicFramePr>
          <p:cNvPr id="355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91188"/>
              </p:ext>
            </p:extLst>
          </p:nvPr>
        </p:nvGraphicFramePr>
        <p:xfrm>
          <a:off x="838200" y="5380609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3" imgW="2108160" imgH="533160" progId="Equation.3">
                  <p:embed/>
                </p:oleObj>
              </mc:Choice>
              <mc:Fallback>
                <p:oleObj name="Equation" r:id="rId3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80609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81235935"/>
              </p:ext>
            </p:extLst>
          </p:nvPr>
        </p:nvGraphicFramePr>
        <p:xfrm>
          <a:off x="1468627" y="3669232"/>
          <a:ext cx="44196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5" imgW="2120760" imgH="761760" progId="Equation.DSMT4">
                  <p:embed/>
                </p:oleObj>
              </mc:Choice>
              <mc:Fallback>
                <p:oleObj name="Equation" r:id="rId5" imgW="2120760" imgH="7617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627" y="3669232"/>
                        <a:ext cx="44196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51157515"/>
              </p:ext>
            </p:extLst>
          </p:nvPr>
        </p:nvGraphicFramePr>
        <p:xfrm>
          <a:off x="2362200" y="2126001"/>
          <a:ext cx="3124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26001"/>
                        <a:ext cx="3124200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10897" y="3631132"/>
            <a:ext cx="181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bar: </a:t>
            </a:r>
            <a:r>
              <a:rPr lang="en-US" dirty="0" err="1"/>
              <a:t>avg</a:t>
            </a:r>
            <a:r>
              <a:rPr lang="en-US" dirty="0"/>
              <a:t> Y</a:t>
            </a:r>
          </a:p>
          <a:p>
            <a:r>
              <a:rPr lang="en-US" dirty="0"/>
              <a:t>X bar: </a:t>
            </a:r>
            <a:r>
              <a:rPr lang="en-US" dirty="0" err="1"/>
              <a:t>avg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9659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7D5C-4082-423D-B87A-A4DE514A7F4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 of Parameters (1)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72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Finding solution using derivative for </a:t>
            </a:r>
            <a:r>
              <a:rPr lang="el-GR" altLang="en-US" sz="2800" dirty="0">
                <a:solidFill>
                  <a:schemeClr val="accent2"/>
                </a:solidFill>
              </a:rPr>
              <a:t>β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altLang="en-US" sz="24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endParaRPr lang="en-US" altLang="en-US" sz="2800" dirty="0"/>
          </a:p>
        </p:txBody>
      </p:sp>
      <p:graphicFrame>
        <p:nvGraphicFramePr>
          <p:cNvPr id="35636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4243690"/>
              </p:ext>
            </p:extLst>
          </p:nvPr>
        </p:nvGraphicFramePr>
        <p:xfrm>
          <a:off x="1219200" y="23622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4" imgW="2120760" imgH="1028520" progId="Equation.DSMT4">
                  <p:embed/>
                </p:oleObj>
              </mc:Choice>
              <mc:Fallback>
                <p:oleObj name="Equation" r:id="rId4" imgW="2120760" imgH="10285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457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7619265"/>
              </p:ext>
            </p:extLst>
          </p:nvPr>
        </p:nvGraphicFramePr>
        <p:xfrm>
          <a:off x="1134256" y="4445455"/>
          <a:ext cx="403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6" imgW="2577960" imgH="990360" progId="Equation.DSMT4">
                  <p:embed/>
                </p:oleObj>
              </mc:Choice>
              <mc:Fallback>
                <p:oleObj name="Equation" r:id="rId6" imgW="25779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256" y="4445455"/>
                        <a:ext cx="4038600" cy="155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5989371"/>
            <a:ext cx="5233079" cy="868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2900" y="5527159"/>
            <a:ext cx="32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used the “adding zero” trick: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5355314" y="4463289"/>
            <a:ext cx="742141" cy="8686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On-screen Show (4:3)</PresentationFormat>
  <Paragraphs>212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Introduction to Regression Focus on Linear Regression</vt:lpstr>
      <vt:lpstr>Regression</vt:lpstr>
      <vt:lpstr>Linear Regression</vt:lpstr>
      <vt:lpstr>A linear regression model is a line (hyperplane in n&gt;2 dimensional space)  Meaning of β0, β1 and εi </vt:lpstr>
      <vt:lpstr>Many possible fits/models exist </vt:lpstr>
      <vt:lpstr>  Best Fit</vt:lpstr>
      <vt:lpstr>  Least Squares</vt:lpstr>
      <vt:lpstr>Derivation of the Parameters (1)</vt:lpstr>
      <vt:lpstr>Derivation of Parameters (1)</vt:lpstr>
      <vt:lpstr>Coefficient Equations</vt:lpstr>
      <vt:lpstr>Parameter Estimation Example</vt:lpstr>
      <vt:lpstr>Parameter Estimation Example</vt:lpstr>
      <vt:lpstr>Linear regression (multiple) in R </vt:lpstr>
      <vt:lpstr>Other Algorithms, Other Forms of Regression, Issues</vt:lpstr>
      <vt:lpstr>Nearest neighbor based regression</vt:lpstr>
      <vt:lpstr>Piece-wise 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student</cp:lastModifiedBy>
  <cp:revision>107</cp:revision>
  <dcterms:created xsi:type="dcterms:W3CDTF">2014-10-02T17:54:11Z</dcterms:created>
  <dcterms:modified xsi:type="dcterms:W3CDTF">2023-03-14T18:43:31Z</dcterms:modified>
</cp:coreProperties>
</file>