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95" r:id="rId8"/>
    <p:sldId id="315" r:id="rId9"/>
    <p:sldId id="309" r:id="rId10"/>
    <p:sldId id="296" r:id="rId11"/>
    <p:sldId id="303" r:id="rId12"/>
    <p:sldId id="297" r:id="rId13"/>
    <p:sldId id="298" r:id="rId14"/>
    <p:sldId id="263" r:id="rId15"/>
    <p:sldId id="262" r:id="rId16"/>
    <p:sldId id="264" r:id="rId17"/>
    <p:sldId id="265" r:id="rId18"/>
    <p:sldId id="268" r:id="rId19"/>
    <p:sldId id="310" r:id="rId20"/>
    <p:sldId id="307" r:id="rId21"/>
    <p:sldId id="347" r:id="rId22"/>
    <p:sldId id="308" r:id="rId23"/>
    <p:sldId id="312" r:id="rId24"/>
    <p:sldId id="338" r:id="rId25"/>
    <p:sldId id="340" r:id="rId26"/>
    <p:sldId id="348" r:id="rId27"/>
    <p:sldId id="349" r:id="rId28"/>
    <p:sldId id="350" r:id="rId29"/>
    <p:sldId id="351" r:id="rId30"/>
    <p:sldId id="352" r:id="rId31"/>
    <p:sldId id="353" r:id="rId32"/>
    <p:sldId id="354" r:id="rId33"/>
    <p:sldId id="355" r:id="rId34"/>
    <p:sldId id="356" r:id="rId35"/>
    <p:sldId id="269" r:id="rId36"/>
    <p:sldId id="364" r:id="rId37"/>
    <p:sldId id="365" r:id="rId38"/>
    <p:sldId id="366" r:id="rId39"/>
    <p:sldId id="270" r:id="rId40"/>
    <p:sldId id="271" r:id="rId41"/>
    <p:sldId id="272"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0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ADDAE2-8EB2-4DF0-9CB3-E20C05FFCB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DADDAE2-8EB2-4DF0-9CB3-E20C05FFCB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DADDAE2-8EB2-4DF0-9CB3-E20C05FFCB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DADDAE2-8EB2-4DF0-9CB3-E20C05FFCB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ADDAE2-8EB2-4DF0-9CB3-E20C05FFCB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DADDAE2-8EB2-4DF0-9CB3-E20C05FFCB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DADDAE2-8EB2-4DF0-9CB3-E20C05FFCB4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ADDAE2-8EB2-4DF0-9CB3-E20C05FFCB4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DDAE2-8EB2-4DF0-9CB3-E20C05FFCB4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ADDAE2-8EB2-4DF0-9CB3-E20C05FFCB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ADDAE2-8EB2-4DF0-9CB3-E20C05FFCB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9F88F-D281-4739-9C91-01E45552790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DDAE2-8EB2-4DF0-9CB3-E20C05FFCB4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9F88F-D281-4739-9C91-01E45552790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18.png"/><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ieeexplore.ieee.org/document/8675173" TargetMode="External"/><Relationship Id="rId7" Type="http://schemas.openxmlformats.org/officeDocument/2006/relationships/hyperlink" Target="https://ieeexplore.ieee.org/document/8283747" TargetMode="External"/><Relationship Id="rId6" Type="http://schemas.openxmlformats.org/officeDocument/2006/relationships/hyperlink" Target="https://ieeexplore.ieee.org/document/7498684" TargetMode="External"/><Relationship Id="rId5" Type="http://schemas.openxmlformats.org/officeDocument/2006/relationships/hyperlink" Target="https://ieeexplore.ieee.org/document/6779679" TargetMode="External"/><Relationship Id="rId4" Type="http://schemas.openxmlformats.org/officeDocument/2006/relationships/hyperlink" Target="https://ieeexplore.ieee.org/document/8726072" TargetMode="External"/><Relationship Id="rId3" Type="http://schemas.openxmlformats.org/officeDocument/2006/relationships/hyperlink" Target="https://ieeexplore.ieee.org/document/7513863" TargetMode="External"/><Relationship Id="rId2" Type="http://schemas.openxmlformats.org/officeDocument/2006/relationships/hyperlink" Target="https://ieeexplore.ieee.org/document/7508408" TargetMode="Externa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0220" y="666115"/>
            <a:ext cx="9144000" cy="2285365"/>
          </a:xfrm>
        </p:spPr>
        <p:txBody>
          <a:bodyPr>
            <a:normAutofit/>
          </a:bodyPr>
          <a:lstStyle/>
          <a:p>
            <a:r>
              <a:rPr lang="en-US" sz="3200" b="1" i="0" u="none" strike="noStrike" baseline="0" dirty="0">
                <a:solidFill>
                  <a:srgbClr val="231F20"/>
                </a:solidFill>
                <a:latin typeface="Calibri" panose="020F0502020204030204" pitchFamily="34" charset="0"/>
              </a:rPr>
              <a:t> Smart </a:t>
            </a:r>
            <a:r>
              <a:rPr lang="en-IN" altLang="en-US" sz="3200" b="1" i="0" u="none" strike="noStrike" baseline="0" dirty="0">
                <a:solidFill>
                  <a:srgbClr val="231F20"/>
                </a:solidFill>
                <a:latin typeface="Calibri" panose="020F0502020204030204" pitchFamily="34" charset="0"/>
              </a:rPr>
              <a:t>T</a:t>
            </a:r>
            <a:r>
              <a:rPr lang="en-US" sz="3200" b="1" i="0" u="none" strike="noStrike" baseline="0" dirty="0">
                <a:solidFill>
                  <a:srgbClr val="231F20"/>
                </a:solidFill>
                <a:latin typeface="Calibri" panose="020F0502020204030204" pitchFamily="34" charset="0"/>
              </a:rPr>
              <a:t>raffic </a:t>
            </a:r>
            <a:r>
              <a:rPr lang="en-IN" altLang="en-US" sz="3200" b="1" i="0" u="none" strike="noStrike" baseline="0" dirty="0">
                <a:solidFill>
                  <a:srgbClr val="231F20"/>
                </a:solidFill>
                <a:latin typeface="Calibri" panose="020F0502020204030204" pitchFamily="34" charset="0"/>
              </a:rPr>
              <a:t>P</a:t>
            </a:r>
            <a:r>
              <a:rPr lang="en-US" sz="3200" b="1" i="0" u="none" strike="noStrike" baseline="0" dirty="0">
                <a:solidFill>
                  <a:srgbClr val="231F20"/>
                </a:solidFill>
                <a:latin typeface="Calibri" panose="020F0502020204030204" pitchFamily="34" charset="0"/>
              </a:rPr>
              <a:t>rediction and </a:t>
            </a:r>
            <a:r>
              <a:rPr lang="en-IN" altLang="en-US" sz="3200" b="1" i="0" u="none" strike="noStrike" baseline="0" dirty="0">
                <a:solidFill>
                  <a:srgbClr val="231F20"/>
                </a:solidFill>
                <a:latin typeface="Calibri" panose="020F0502020204030204" pitchFamily="34" charset="0"/>
              </a:rPr>
              <a:t>Ca</a:t>
            </a:r>
            <a:r>
              <a:rPr lang="en-US" sz="3200" b="1" i="0" u="none" strike="noStrike" baseline="0" dirty="0">
                <a:solidFill>
                  <a:srgbClr val="231F20"/>
                </a:solidFill>
                <a:latin typeface="Calibri" panose="020F0502020204030204" pitchFamily="34" charset="0"/>
              </a:rPr>
              <a:t>ching </a:t>
            </a:r>
            <a:r>
              <a:rPr lang="en-IN" altLang="en-US" sz="3200" b="1" i="0" u="none" strike="noStrike" baseline="0" dirty="0">
                <a:solidFill>
                  <a:srgbClr val="231F20"/>
                </a:solidFill>
                <a:latin typeface="Calibri" panose="020F0502020204030204" pitchFamily="34" charset="0"/>
              </a:rPr>
              <a:t>U</a:t>
            </a:r>
            <a:r>
              <a:rPr lang="en-US" sz="3200" b="1" i="0" u="none" strike="noStrike" baseline="0" dirty="0">
                <a:solidFill>
                  <a:srgbClr val="231F20"/>
                </a:solidFill>
                <a:latin typeface="Calibri" panose="020F0502020204030204" pitchFamily="34" charset="0"/>
              </a:rPr>
              <a:t>sing </a:t>
            </a:r>
            <a:r>
              <a:rPr lang="en-IN" altLang="en-US" sz="3200" b="1" i="0" u="none" strike="noStrike" baseline="0" dirty="0">
                <a:solidFill>
                  <a:srgbClr val="231F20"/>
                </a:solidFill>
                <a:latin typeface="Calibri" panose="020F0502020204030204" pitchFamily="34" charset="0"/>
              </a:rPr>
              <a:t>M</a:t>
            </a:r>
            <a:r>
              <a:rPr lang="en-US" sz="3200" b="1" i="0" u="none" strike="noStrike" baseline="0" dirty="0">
                <a:solidFill>
                  <a:srgbClr val="231F20"/>
                </a:solidFill>
                <a:latin typeface="Calibri" panose="020F0502020204030204" pitchFamily="34" charset="0"/>
              </a:rPr>
              <a:t>achine </a:t>
            </a:r>
            <a:r>
              <a:rPr lang="en-IN" altLang="en-US" sz="3200" b="1" i="0" u="none" strike="noStrike" baseline="0" dirty="0">
                <a:solidFill>
                  <a:srgbClr val="231F20"/>
                </a:solidFill>
                <a:latin typeface="Calibri" panose="020F0502020204030204" pitchFamily="34" charset="0"/>
              </a:rPr>
              <a:t>L</a:t>
            </a:r>
            <a:r>
              <a:rPr lang="en-US" sz="3200" b="1" i="0" u="none" strike="noStrike" baseline="0" dirty="0">
                <a:solidFill>
                  <a:srgbClr val="231F20"/>
                </a:solidFill>
                <a:latin typeface="Calibri" panose="020F0502020204030204" pitchFamily="34" charset="0"/>
              </a:rPr>
              <a:t>earning </a:t>
            </a:r>
            <a:r>
              <a:rPr lang="en-IN" altLang="en-US" sz="3200" b="1" i="0" u="none" strike="noStrike" baseline="0" dirty="0">
                <a:solidFill>
                  <a:srgbClr val="231F20"/>
                </a:solidFill>
                <a:latin typeface="Calibri" panose="020F0502020204030204" pitchFamily="34" charset="0"/>
              </a:rPr>
              <a:t>T</a:t>
            </a:r>
            <a:r>
              <a:rPr lang="en-US" sz="3200" b="1" i="0" u="none" strike="noStrike" baseline="0" dirty="0">
                <a:solidFill>
                  <a:srgbClr val="231F20"/>
                </a:solidFill>
                <a:latin typeface="Calibri" panose="020F0502020204030204" pitchFamily="34" charset="0"/>
              </a:rPr>
              <a:t>echniques in </a:t>
            </a:r>
            <a:r>
              <a:rPr lang="en-IN" altLang="en-US" sz="3200" b="1" i="0" u="none" strike="noStrike" baseline="0" dirty="0">
                <a:solidFill>
                  <a:srgbClr val="231F20"/>
                </a:solidFill>
                <a:latin typeface="Calibri" panose="020F0502020204030204" pitchFamily="34" charset="0"/>
              </a:rPr>
              <a:t>F</a:t>
            </a:r>
            <a:r>
              <a:rPr lang="en-US" sz="3200" b="1" i="0" u="none" strike="noStrike" baseline="0" dirty="0">
                <a:solidFill>
                  <a:srgbClr val="231F20"/>
                </a:solidFill>
                <a:latin typeface="Calibri" panose="020F0502020204030204" pitchFamily="34" charset="0"/>
              </a:rPr>
              <a:t>og </a:t>
            </a:r>
            <a:r>
              <a:rPr lang="en-IN" altLang="en-US" sz="3200" b="1" i="0" u="none" strike="noStrike" baseline="0" dirty="0">
                <a:solidFill>
                  <a:srgbClr val="231F20"/>
                </a:solidFill>
                <a:latin typeface="Calibri" panose="020F0502020204030204" pitchFamily="34" charset="0"/>
              </a:rPr>
              <a:t>R</a:t>
            </a:r>
            <a:r>
              <a:rPr lang="en-US" sz="3200" b="1" i="0" u="none" strike="noStrike" baseline="0" dirty="0">
                <a:solidFill>
                  <a:srgbClr val="231F20"/>
                </a:solidFill>
                <a:latin typeface="Calibri" panose="020F0502020204030204" pitchFamily="34" charset="0"/>
              </a:rPr>
              <a:t>adio </a:t>
            </a:r>
            <a:r>
              <a:rPr lang="en-IN" altLang="en-US" sz="3200" b="1" i="0" u="none" strike="noStrike" baseline="0" dirty="0">
                <a:solidFill>
                  <a:srgbClr val="231F20"/>
                </a:solidFill>
                <a:latin typeface="Calibri" panose="020F0502020204030204" pitchFamily="34" charset="0"/>
              </a:rPr>
              <a:t>A</a:t>
            </a:r>
            <a:r>
              <a:rPr lang="en-US" sz="3200" b="1" i="0" u="none" strike="noStrike" baseline="0" dirty="0">
                <a:solidFill>
                  <a:srgbClr val="231F20"/>
                </a:solidFill>
                <a:latin typeface="Calibri" panose="020F0502020204030204" pitchFamily="34" charset="0"/>
              </a:rPr>
              <a:t>ccess </a:t>
            </a:r>
            <a:r>
              <a:rPr lang="en-IN" altLang="en-US" sz="3200" b="1" i="0" u="none" strike="noStrike" baseline="0" dirty="0">
                <a:solidFill>
                  <a:srgbClr val="231F20"/>
                </a:solidFill>
                <a:latin typeface="Calibri" panose="020F0502020204030204" pitchFamily="34" charset="0"/>
              </a:rPr>
              <a:t>N</a:t>
            </a:r>
            <a:r>
              <a:rPr lang="en-US" sz="3200" b="1" i="0" u="none" strike="noStrike" baseline="0" dirty="0">
                <a:solidFill>
                  <a:srgbClr val="231F20"/>
                </a:solidFill>
                <a:latin typeface="Calibri" panose="020F0502020204030204" pitchFamily="34" charset="0"/>
              </a:rPr>
              <a:t>etworks</a:t>
            </a:r>
            <a:br>
              <a:rPr lang="en-IN" sz="3200" b="1" i="0" u="none" strike="noStrike" baseline="0" dirty="0">
                <a:solidFill>
                  <a:srgbClr val="231F20"/>
                </a:solidFill>
                <a:latin typeface="Calibri" panose="020F0502020204030204" pitchFamily="34" charset="0"/>
              </a:rPr>
            </a:br>
            <a:r>
              <a:rPr lang="en-IN" altLang="de-DE" sz="3200" b="1" dirty="0">
                <a:solidFill>
                  <a:srgbClr val="C00000"/>
                </a:solidFill>
              </a:rPr>
              <a:t>Mini Project</a:t>
            </a:r>
            <a:r>
              <a:rPr lang="de-DE" altLang="en-US" sz="3200" b="1" dirty="0">
                <a:solidFill>
                  <a:srgbClr val="C00000"/>
                </a:solidFill>
              </a:rPr>
              <a:t> Title</a:t>
            </a:r>
            <a:endParaRPr lang="de-DE" altLang="en-US" sz="3200" b="1" dirty="0">
              <a:solidFill>
                <a:srgbClr val="C00000"/>
              </a:solidFill>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4295"/>
            <a:ext cx="2113915" cy="701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1010920" y="3402965"/>
            <a:ext cx="3884295" cy="2491740"/>
          </a:xfrm>
          <a:prstGeom prst="rect">
            <a:avLst/>
          </a:prstGeom>
          <a:noFill/>
        </p:spPr>
        <p:txBody>
          <a:bodyPr wrap="square" rtlCol="0">
            <a:spAutoFit/>
          </a:bodyPr>
          <a:lstStyle/>
          <a:p>
            <a:r>
              <a:rPr lang="en-IN" altLang="en-US" sz="2600"/>
              <a:t>Guided By:</a:t>
            </a:r>
            <a:endParaRPr lang="en-IN" altLang="en-US" sz="2600"/>
          </a:p>
          <a:p>
            <a:r>
              <a:rPr lang="en-IN" altLang="en-US" sz="2600"/>
              <a:t>Meena V</a:t>
            </a:r>
            <a:endParaRPr lang="en-IN" altLang="en-US" sz="2600"/>
          </a:p>
          <a:p>
            <a:r>
              <a:rPr lang="en-IN" altLang="en-US" sz="2600"/>
              <a:t>AP-III</a:t>
            </a:r>
            <a:endParaRPr lang="en-IN" altLang="en-US" sz="2600"/>
          </a:p>
          <a:p>
            <a:r>
              <a:rPr lang="en-IN" altLang="en-US" sz="2600"/>
              <a:t>CSE</a:t>
            </a:r>
            <a:endParaRPr lang="en-IN" altLang="en-US" sz="2600"/>
          </a:p>
          <a:p>
            <a:r>
              <a:rPr lang="en-IN" altLang="en-US" sz="2600"/>
              <a:t>School of Computing</a:t>
            </a:r>
            <a:endParaRPr lang="en-IN" altLang="en-US" sz="2600"/>
          </a:p>
          <a:p>
            <a:r>
              <a:rPr lang="en-IN" altLang="en-US" sz="2600"/>
              <a:t>SASTRA Deemed University</a:t>
            </a:r>
            <a:endParaRPr lang="en-IN" altLang="en-US" sz="2600"/>
          </a:p>
        </p:txBody>
      </p:sp>
      <p:sp>
        <p:nvSpPr>
          <p:cNvPr id="6" name="Text Box 5"/>
          <p:cNvSpPr txBox="1"/>
          <p:nvPr/>
        </p:nvSpPr>
        <p:spPr>
          <a:xfrm>
            <a:off x="5694680" y="3202940"/>
            <a:ext cx="5607685" cy="3291840"/>
          </a:xfrm>
          <a:prstGeom prst="rect">
            <a:avLst/>
          </a:prstGeom>
          <a:noFill/>
        </p:spPr>
        <p:txBody>
          <a:bodyPr wrap="square" rtlCol="0">
            <a:spAutoFit/>
          </a:bodyPr>
          <a:lstStyle/>
          <a:p>
            <a:pPr algn="r"/>
            <a:r>
              <a:rPr lang="en-IN" altLang="en-US" sz="2600"/>
              <a:t>Presented By:</a:t>
            </a:r>
            <a:endParaRPr lang="en-IN" altLang="en-US" sz="2600"/>
          </a:p>
          <a:p>
            <a:pPr algn="r"/>
            <a:r>
              <a:rPr lang="en-IN" altLang="en-US" sz="2600"/>
              <a:t>Raguru Sai Sandeep(121003216)</a:t>
            </a:r>
            <a:endParaRPr lang="en-IN" altLang="en-US" sz="2600"/>
          </a:p>
          <a:p>
            <a:pPr algn="r"/>
            <a:r>
              <a:rPr lang="en-IN" altLang="en-US" sz="2600"/>
              <a:t>Veeravalli Satya Manasa(121003303)</a:t>
            </a:r>
            <a:endParaRPr lang="en-IN" altLang="en-US" sz="2600"/>
          </a:p>
          <a:p>
            <a:pPr algn="r"/>
            <a:r>
              <a:rPr lang="en-IN" altLang="en-US" sz="2600"/>
              <a:t>Vegulla Naga Sai Sowmitri(121003304)</a:t>
            </a:r>
            <a:endParaRPr lang="en-IN" altLang="en-US" sz="2600"/>
          </a:p>
          <a:p>
            <a:pPr algn="r"/>
            <a:r>
              <a:rPr lang="en-IN" altLang="en-US" sz="2600"/>
              <a:t>CSE</a:t>
            </a:r>
            <a:endParaRPr lang="en-IN" altLang="en-US" sz="2600"/>
          </a:p>
          <a:p>
            <a:pPr algn="r"/>
            <a:r>
              <a:rPr lang="en-IN" altLang="en-US" sz="2600"/>
              <a:t>School of Computing</a:t>
            </a:r>
            <a:endParaRPr lang="en-IN" altLang="en-US" sz="2600"/>
          </a:p>
          <a:p>
            <a:pPr algn="r"/>
            <a:r>
              <a:rPr lang="en-IN" altLang="en-US" sz="2600">
                <a:sym typeface="+mn-ea"/>
              </a:rPr>
              <a:t>SASTRA Deemed University</a:t>
            </a:r>
            <a:endParaRPr lang="en-IN" altLang="en-US" sz="2600"/>
          </a:p>
          <a:p>
            <a:pPr algn="r"/>
            <a:endParaRPr lang="en-IN" altLang="en-US"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454932"/>
            <a:ext cx="10515600" cy="1325563"/>
          </a:xfrm>
        </p:spPr>
        <p:txBody>
          <a:bodyPr/>
          <a:lstStyle/>
          <a:p>
            <a:r>
              <a:rPr lang="en-US" altLang="en-US" b="1" dirty="0">
                <a:solidFill>
                  <a:srgbClr val="C00000"/>
                </a:solidFill>
              </a:rPr>
              <a:t>                         Literature Survey</a:t>
            </a:r>
            <a:endParaRPr lang="en-US" altLang="en-US" b="1" dirty="0">
              <a:solidFill>
                <a:srgbClr val="C00000"/>
              </a:solidFill>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65" y="112395"/>
            <a:ext cx="2033905" cy="67500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1513840" y="2049145"/>
            <a:ext cx="9164320" cy="3538220"/>
          </a:xfrm>
          <a:prstGeom prst="rect">
            <a:avLst/>
          </a:prstGeom>
          <a:noFill/>
        </p:spPr>
        <p:txBody>
          <a:bodyPr wrap="square" rtlCol="0">
            <a:spAutoFit/>
          </a:bodyPr>
          <a:p>
            <a:pPr indent="0">
              <a:buFont typeface="Arial" panose="020B0604020202020204" pitchFamily="34" charset="0"/>
              <a:buNone/>
            </a:pPr>
            <a:r>
              <a:rPr lang="en-IN" altLang="en-US" sz="3200"/>
              <a:t>3.  </a:t>
            </a:r>
            <a:r>
              <a:rPr lang="en-US" sz="3200"/>
              <a:t>CBS Offloading in F-RAN System </a:t>
            </a:r>
            <a:r>
              <a:rPr lang="en-IN" altLang="en-US" sz="3200"/>
              <a:t>(Cloud based Service)-2018</a:t>
            </a:r>
            <a:endParaRPr lang="en-US" sz="3200"/>
          </a:p>
          <a:p>
            <a:pPr indent="0">
              <a:buFont typeface="Arial" panose="020B0604020202020204" pitchFamily="34" charset="0"/>
              <a:buNone/>
            </a:pPr>
            <a:endParaRPr lang="en-US" sz="3200"/>
          </a:p>
          <a:p>
            <a:pPr marL="457200" indent="-457200">
              <a:buFont typeface="Arial" panose="020B0604020202020204" pitchFamily="34" charset="0"/>
              <a:buChar char="•"/>
            </a:pPr>
            <a:r>
              <a:rPr lang="en-IN" altLang="en-US" sz="3200"/>
              <a:t>M</a:t>
            </a:r>
            <a:r>
              <a:rPr lang="en-US" sz="3200"/>
              <a:t>aximiz</a:t>
            </a:r>
            <a:r>
              <a:rPr lang="en-IN" altLang="en-US" sz="3200"/>
              <a:t>ing</a:t>
            </a:r>
            <a:r>
              <a:rPr lang="en-US" sz="3200"/>
              <a:t> cloud offloading by finding an efficient schedule of coded file transmissions from the eRRHs and the cloud base station (CBS). </a:t>
            </a:r>
            <a:endParaRPr lang="en-US" sz="3200"/>
          </a:p>
          <a:p>
            <a:pPr indent="0">
              <a:buFont typeface="Arial" panose="020B0604020202020204" pitchFamily="34" charset="0"/>
              <a:buNone/>
            </a:pPr>
            <a:endParaRPr 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454932"/>
            <a:ext cx="10515600" cy="1325563"/>
          </a:xfrm>
        </p:spPr>
        <p:txBody>
          <a:bodyPr/>
          <a:lstStyle/>
          <a:p>
            <a:r>
              <a:rPr lang="en-US" altLang="en-US" b="1" dirty="0">
                <a:solidFill>
                  <a:srgbClr val="C00000"/>
                </a:solidFill>
              </a:rPr>
              <a:t>                         Literature Survey</a:t>
            </a:r>
            <a:endParaRPr lang="en-US" altLang="en-US" b="1" dirty="0">
              <a:solidFill>
                <a:srgbClr val="C00000"/>
              </a:solidFill>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65" y="112395"/>
            <a:ext cx="2033905" cy="67500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537845" y="1414145"/>
            <a:ext cx="10815955" cy="4831080"/>
          </a:xfrm>
          <a:prstGeom prst="rect">
            <a:avLst/>
          </a:prstGeom>
          <a:noFill/>
        </p:spPr>
        <p:txBody>
          <a:bodyPr wrap="square" rtlCol="0">
            <a:spAutoFit/>
          </a:bodyPr>
          <a:p>
            <a:pPr indent="0">
              <a:buFont typeface="Arial" panose="020B0604020202020204" pitchFamily="34" charset="0"/>
              <a:buNone/>
            </a:pPr>
            <a:r>
              <a:rPr lang="en-IN" altLang="en-US" sz="2800"/>
              <a:t>  4. </a:t>
            </a:r>
            <a:r>
              <a:rPr lang="en-US" sz="2800"/>
              <a:t>Cooperative F-RAN and D2D Communications</a:t>
            </a:r>
            <a:r>
              <a:rPr lang="en-IN" altLang="en-US" sz="2800"/>
              <a:t>(Device to Device    Commmunication)-2018</a:t>
            </a:r>
            <a:r>
              <a:rPr lang="en-US" sz="2800"/>
              <a:t> </a:t>
            </a:r>
            <a:endParaRPr lang="en-US" sz="2800"/>
          </a:p>
          <a:p>
            <a:pPr marL="457200" indent="-457200" algn="l">
              <a:buFont typeface="Arial" panose="020B0604020202020204" pitchFamily="34" charset="0"/>
              <a:buChar char="•"/>
            </a:pPr>
            <a:endParaRPr lang="en-IN" altLang="en-US" sz="2800">
              <a:sym typeface="+mn-ea"/>
            </a:endParaRPr>
          </a:p>
          <a:p>
            <a:pPr marL="457200" indent="-457200">
              <a:buFont typeface="Arial" panose="020B0604020202020204" pitchFamily="34" charset="0"/>
              <a:buChar char="•"/>
            </a:pPr>
            <a:r>
              <a:rPr lang="en-US" sz="2800"/>
              <a:t>Device-to-Device (D2D) communication can support the operation of cellular systems by reducing the traffic in the network infrastructure</a:t>
            </a:r>
            <a:r>
              <a:rPr lang="en-IN" altLang="en-US" sz="2800"/>
              <a:t>.</a:t>
            </a:r>
            <a:endParaRPr lang="en-IN" altLang="en-US" sz="2800"/>
          </a:p>
          <a:p>
            <a:pPr marL="457200" indent="-457200">
              <a:buFont typeface="Arial" panose="020B0604020202020204" pitchFamily="34" charset="0"/>
              <a:buChar char="•"/>
            </a:pPr>
            <a:r>
              <a:rPr lang="en-IN" altLang="en-US" sz="2800"/>
              <a:t>O</a:t>
            </a:r>
            <a:r>
              <a:rPr lang="en-US" sz="2800"/>
              <a:t>ffline caching, out-of-band D2D communication, and an F-RAN with two edge nodes and two user equipments, an information-theoretically optimal caching and delivery strategy is presented that minimizes the delivery time in the high signal- to- noise ratio regime.</a:t>
            </a:r>
            <a:endParaRPr lang="en-US" sz="2800"/>
          </a:p>
          <a:p>
            <a:pPr marL="457200" indent="-457200">
              <a:buFont typeface="Arial" panose="020B0604020202020204" pitchFamily="34" charset="0"/>
              <a:buChar char="•"/>
            </a:pPr>
            <a:r>
              <a:rPr lang="en-US" sz="2800"/>
              <a:t>The delivery time accounts for the latency caused by fronthaul, downlink, and D2D transmissions. </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C00000"/>
                </a:solidFill>
              </a:rPr>
              <a:t>                                Architecture</a:t>
            </a:r>
            <a:br>
              <a:rPr lang="en-US" altLang="en-US" b="1" dirty="0">
                <a:solidFill>
                  <a:srgbClr val="C00000"/>
                </a:solidFill>
              </a:rPr>
            </a:br>
            <a:endParaRPr lang="en-US" altLang="en-US" b="1" dirty="0">
              <a:solidFill>
                <a:srgbClr val="C00000"/>
              </a:solidFill>
            </a:endParaRPr>
          </a:p>
        </p:txBody>
      </p: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660" y="66675"/>
            <a:ext cx="1876425" cy="62293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Screenshot (110)"/>
          <p:cNvPicPr>
            <a:picLocks noGrp="1" noChangeAspect="1"/>
          </p:cNvPicPr>
          <p:nvPr>
            <p:ph idx="1"/>
          </p:nvPr>
        </p:nvPicPr>
        <p:blipFill>
          <a:blip r:embed="rId2"/>
          <a:stretch>
            <a:fillRect/>
          </a:stretch>
        </p:blipFill>
        <p:spPr>
          <a:xfrm>
            <a:off x="410210" y="960120"/>
            <a:ext cx="6140450" cy="5645150"/>
          </a:xfrm>
          <a:prstGeom prst="rect">
            <a:avLst/>
          </a:prstGeom>
        </p:spPr>
      </p:pic>
      <p:sp>
        <p:nvSpPr>
          <p:cNvPr id="5" name="Text Box 4"/>
          <p:cNvSpPr txBox="1"/>
          <p:nvPr/>
        </p:nvSpPr>
        <p:spPr>
          <a:xfrm>
            <a:off x="7256780" y="1490345"/>
            <a:ext cx="4520565" cy="829945"/>
          </a:xfrm>
          <a:prstGeom prst="rect">
            <a:avLst/>
          </a:prstGeom>
          <a:noFill/>
        </p:spPr>
        <p:txBody>
          <a:bodyPr wrap="square" rtlCol="0">
            <a:spAutoFit/>
          </a:bodyPr>
          <a:lstStyle/>
          <a:p>
            <a:r>
              <a:rPr lang="en-IN" altLang="en-US" sz="2400"/>
              <a:t>Traditional cloud computing based IoT architecture and challenges.</a:t>
            </a:r>
            <a:endParaRPr lang="en-IN" altLang="en-US" sz="2400"/>
          </a:p>
        </p:txBody>
      </p:sp>
      <p:sp>
        <p:nvSpPr>
          <p:cNvPr id="6" name="Text Box 5"/>
          <p:cNvSpPr txBox="1"/>
          <p:nvPr/>
        </p:nvSpPr>
        <p:spPr>
          <a:xfrm>
            <a:off x="7343140" y="3619500"/>
            <a:ext cx="4347210" cy="2306955"/>
          </a:xfrm>
          <a:prstGeom prst="rect">
            <a:avLst/>
          </a:prstGeom>
          <a:noFill/>
        </p:spPr>
        <p:txBody>
          <a:bodyPr wrap="square" rtlCol="0">
            <a:spAutoFit/>
          </a:bodyPr>
          <a:lstStyle/>
          <a:p>
            <a:pPr indent="0">
              <a:buFont typeface="Arial" panose="020B0604020202020204" pitchFamily="34" charset="0"/>
              <a:buNone/>
            </a:pPr>
            <a:r>
              <a:rPr lang="en-IN" altLang="en-US" sz="2400" b="1"/>
              <a:t>Challenges Faced:</a:t>
            </a:r>
            <a:endParaRPr lang="en-IN" altLang="en-US" sz="2400" b="1"/>
          </a:p>
          <a:p>
            <a:pPr indent="0">
              <a:buFont typeface="Arial" panose="020B0604020202020204" pitchFamily="34" charset="0"/>
              <a:buNone/>
            </a:pPr>
            <a:endParaRPr lang="en-IN" altLang="en-US" sz="2400" b="1"/>
          </a:p>
          <a:p>
            <a:pPr marL="342900" indent="-342900">
              <a:buFont typeface="Arial" panose="020B0604020202020204" pitchFamily="34" charset="0"/>
              <a:buChar char="•"/>
            </a:pPr>
            <a:r>
              <a:rPr lang="en-IN" altLang="en-US" sz="2400"/>
              <a:t>Network challenges</a:t>
            </a:r>
            <a:endParaRPr lang="en-IN" altLang="en-US" sz="2400"/>
          </a:p>
          <a:p>
            <a:pPr marL="342900" indent="-342900">
              <a:buFont typeface="Arial" panose="020B0604020202020204" pitchFamily="34" charset="0"/>
              <a:buChar char="•"/>
            </a:pPr>
            <a:r>
              <a:rPr lang="en-IN" altLang="en-US" sz="2400"/>
              <a:t>Services challenges</a:t>
            </a:r>
            <a:endParaRPr lang="en-IN" altLang="en-US" sz="2400"/>
          </a:p>
          <a:p>
            <a:pPr marL="342900" indent="-342900">
              <a:buFont typeface="Arial" panose="020B0604020202020204" pitchFamily="34" charset="0"/>
              <a:buChar char="•"/>
            </a:pPr>
            <a:r>
              <a:rPr lang="en-IN" altLang="en-US" sz="2400"/>
              <a:t>Intelligence challenges</a:t>
            </a:r>
            <a:endParaRPr lang="en-IN" altLang="en-US" sz="2400"/>
          </a:p>
          <a:p>
            <a:pPr marL="342900" indent="-342900">
              <a:buFont typeface="Arial" panose="020B0604020202020204" pitchFamily="34" charset="0"/>
              <a:buChar char="•"/>
            </a:pPr>
            <a:r>
              <a:rPr lang="en-IN" altLang="en-US" sz="2400"/>
              <a:t>Data aware challenges</a:t>
            </a:r>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932"/>
            <a:ext cx="10515600" cy="1325563"/>
          </a:xfrm>
        </p:spPr>
        <p:txBody>
          <a:bodyPr/>
          <a:lstStyle/>
          <a:p>
            <a:r>
              <a:rPr lang="en-US" altLang="en-US" b="1" dirty="0">
                <a:solidFill>
                  <a:srgbClr val="C00000"/>
                </a:solidFill>
              </a:rPr>
              <a:t>                       Proposed Methods</a:t>
            </a:r>
            <a:endParaRPr lang="en-US" altLang="en-US" b="1" dirty="0">
              <a:solidFill>
                <a:srgbClr val="C00000"/>
              </a:solidFill>
            </a:endParaRPr>
          </a:p>
        </p:txBody>
      </p:sp>
      <p:sp>
        <p:nvSpPr>
          <p:cNvPr id="3" name="Content Placeholder 2"/>
          <p:cNvSpPr>
            <a:spLocks noGrp="1"/>
          </p:cNvSpPr>
          <p:nvPr>
            <p:ph idx="1"/>
          </p:nvPr>
        </p:nvSpPr>
        <p:spPr>
          <a:xfrm>
            <a:off x="838200" y="2562225"/>
            <a:ext cx="11021060" cy="2362200"/>
          </a:xfrm>
        </p:spPr>
        <p:txBody>
          <a:bodyPr>
            <a:normAutofit/>
          </a:bodyPr>
          <a:lstStyle/>
          <a:p>
            <a:pPr algn="l"/>
            <a:r>
              <a:rPr lang="en-IN" sz="3200" b="0" i="0" u="none" strike="noStrike" baseline="0" dirty="0">
                <a:latin typeface="TimesNewRomanPSMT"/>
              </a:rPr>
              <a:t>Traffic prediction based on LSTM(Long short term memory).</a:t>
            </a:r>
            <a:endParaRPr lang="en-IN" sz="3200" b="0" i="0" u="none" strike="noStrike" baseline="0" dirty="0">
              <a:latin typeface="TimesNewRomanPSMT"/>
            </a:endParaRPr>
          </a:p>
          <a:p>
            <a:pPr marL="0" indent="0" algn="l">
              <a:buNone/>
            </a:pPr>
            <a:endParaRPr lang="en-IN" sz="3200" b="0" i="0" u="none" strike="noStrike" baseline="0" dirty="0">
              <a:latin typeface="TimesNewRomanPSMT"/>
            </a:endParaRPr>
          </a:p>
          <a:p>
            <a:pPr algn="l"/>
            <a:r>
              <a:rPr lang="en-IN" sz="3200" b="0" i="0" u="none" strike="noStrike" baseline="0" dirty="0">
                <a:latin typeface="TimesNewRomanPSMT"/>
              </a:rPr>
              <a:t>Cognitive Caching based on LRU(Least Recently Used)  and LFU(Least Frequently Used).</a:t>
            </a:r>
            <a:endParaRPr lang="en-IN" sz="3200" b="0" i="0" u="none" strike="noStrike" baseline="0" dirty="0">
              <a:latin typeface="TimesNewRomanPSMT"/>
            </a:endParaRPr>
          </a:p>
          <a:p>
            <a:pPr marL="0" indent="0" algn="l">
              <a:buNone/>
            </a:pPr>
            <a:endParaRPr lang="en-US" sz="3200" b="1" i="0" dirty="0">
              <a:solidFill>
                <a:srgbClr val="000000"/>
              </a:solidFill>
              <a:effectLst/>
              <a:latin typeface="helvetica neue"/>
            </a:endParaRPr>
          </a:p>
          <a:p>
            <a:pPr marL="0" indent="0" algn="l">
              <a:buNone/>
            </a:pPr>
            <a:endParaRPr lang="en-IN" sz="3200" dirty="0"/>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C00000"/>
                </a:solidFill>
                <a:latin typeface="TimesNewRomanPSMT"/>
                <a:sym typeface="+mn-ea"/>
              </a:rPr>
              <a:t>    Traffic prediction based on LSTM(Algorithm)</a:t>
            </a:r>
            <a:endParaRPr lang="en-IN" sz="4000" b="1" dirty="0">
              <a:solidFill>
                <a:srgbClr val="C00000"/>
              </a:solidFill>
              <a:latin typeface="TimesNewRomanPSMT"/>
              <a:sym typeface="+mn-ea"/>
            </a:endParaRPr>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150" y="71755"/>
            <a:ext cx="183896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Screenshot (111)"/>
          <p:cNvPicPr>
            <a:picLocks noGrp="1" noChangeAspect="1"/>
          </p:cNvPicPr>
          <p:nvPr>
            <p:ph idx="1"/>
          </p:nvPr>
        </p:nvPicPr>
        <p:blipFill>
          <a:blip r:embed="rId2"/>
          <a:stretch>
            <a:fillRect/>
          </a:stretch>
        </p:blipFill>
        <p:spPr>
          <a:xfrm>
            <a:off x="2154555" y="1419225"/>
            <a:ext cx="7882890" cy="5319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4340"/>
            <a:ext cx="10515600" cy="1325563"/>
          </a:xfrm>
        </p:spPr>
        <p:txBody>
          <a:bodyPr>
            <a:normAutofit/>
          </a:bodyPr>
          <a:lstStyle/>
          <a:p>
            <a:r>
              <a:rPr lang="en-IN" sz="3200" dirty="0">
                <a:solidFill>
                  <a:srgbClr val="C00000"/>
                </a:solidFill>
                <a:latin typeface="TimesNewRomanPSMT"/>
                <a:sym typeface="+mn-ea"/>
              </a:rPr>
              <a:t>Cognitive Caching based on LSTM and Collaborative Filtering</a:t>
            </a:r>
            <a:endParaRPr lang="en-IN" sz="3200" dirty="0">
              <a:solidFill>
                <a:srgbClr val="C00000"/>
              </a:solidFill>
              <a:latin typeface="TimesNewRomanPSMT"/>
              <a:sym typeface="+mn-ea"/>
            </a:endParaRPr>
          </a:p>
        </p:txBody>
      </p:sp>
      <p:pic>
        <p:nvPicPr>
          <p:cNvPr id="9218"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0" y="82550"/>
            <a:ext cx="1859915" cy="6165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shot (113)"/>
          <p:cNvPicPr>
            <a:picLocks noChangeAspect="1"/>
          </p:cNvPicPr>
          <p:nvPr/>
        </p:nvPicPr>
        <p:blipFill>
          <a:blip r:embed="rId2"/>
          <a:stretch>
            <a:fillRect/>
          </a:stretch>
        </p:blipFill>
        <p:spPr>
          <a:xfrm>
            <a:off x="1965325" y="1433830"/>
            <a:ext cx="8697595" cy="5269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893570" y="88836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Data Set</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2022475" y="2963545"/>
            <a:ext cx="7662545" cy="1753235"/>
          </a:xfrm>
          <a:prstGeom prst="rect">
            <a:avLst/>
          </a:prstGeom>
          <a:noFill/>
        </p:spPr>
        <p:txBody>
          <a:bodyPr wrap="square" rtlCol="0">
            <a:spAutoFit/>
          </a:bodyPr>
          <a:p>
            <a:pPr marL="571500" indent="-571500">
              <a:buFont typeface="Arial" panose="020B0604020202020204" pitchFamily="34" charset="0"/>
              <a:buChar char="•"/>
            </a:pPr>
            <a:r>
              <a:rPr lang="en-IN" altLang="en-US" sz="3600"/>
              <a:t>Request frequency to a cloud from four nodes in a network over two months.</a:t>
            </a:r>
            <a:endParaRPr lang="en-IN" alt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893570" y="88836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Data Set Sample</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2"/>
          <p:cNvPicPr>
            <a:picLocks noChangeAspect="1"/>
          </p:cNvPicPr>
          <p:nvPr>
            <p:ph idx="1"/>
          </p:nvPr>
        </p:nvPicPr>
        <p:blipFill>
          <a:blip r:embed="rId2"/>
          <a:stretch>
            <a:fillRect/>
          </a:stretch>
        </p:blipFill>
        <p:spPr>
          <a:xfrm>
            <a:off x="3545840" y="1825625"/>
            <a:ext cx="5099050"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Flow Chart</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2"/>
          <p:cNvPicPr>
            <a:picLocks noChangeAspect="1"/>
          </p:cNvPicPr>
          <p:nvPr>
            <p:ph idx="1"/>
          </p:nvPr>
        </p:nvPicPr>
        <p:blipFill>
          <a:blip r:embed="rId2"/>
          <a:stretch>
            <a:fillRect/>
          </a:stretch>
        </p:blipFill>
        <p:spPr>
          <a:xfrm>
            <a:off x="2150110" y="1781175"/>
            <a:ext cx="7981315" cy="44913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Modules</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838200" y="1691005"/>
            <a:ext cx="10093960" cy="4399915"/>
          </a:xfrm>
          <a:prstGeom prst="rect">
            <a:avLst/>
          </a:prstGeom>
          <a:noFill/>
        </p:spPr>
        <p:txBody>
          <a:bodyPr wrap="square" rtlCol="0">
            <a:spAutoFit/>
          </a:bodyPr>
          <a:p>
            <a:r>
              <a:rPr lang="en-IN" altLang="en-US" sz="2800"/>
              <a:t>1. Combining different excel data sheets into one single module(merge.ipynb)</a:t>
            </a:r>
            <a:endParaRPr lang="en-IN" altLang="en-US" sz="2800"/>
          </a:p>
          <a:p>
            <a:r>
              <a:rPr lang="en-IN" altLang="en-US" sz="2800"/>
              <a:t>2. Preprocessing the Data(read.ipynb)</a:t>
            </a:r>
            <a:endParaRPr lang="en-IN" altLang="en-US" sz="2800"/>
          </a:p>
          <a:p>
            <a:r>
              <a:rPr lang="en-IN" altLang="en-US" sz="2800"/>
              <a:t>3. Prediction using LSTM(lstm_prediction.ipynb)</a:t>
            </a:r>
            <a:endParaRPr lang="en-IN" altLang="en-US" sz="2800"/>
          </a:p>
          <a:p>
            <a:r>
              <a:rPr lang="en-IN" altLang="en-US" sz="2800"/>
              <a:t>4. Applying Cache Policies:</a:t>
            </a:r>
            <a:endParaRPr lang="en-IN" altLang="en-US" sz="2800"/>
          </a:p>
          <a:p>
            <a:r>
              <a:rPr lang="en-IN" altLang="en-US" sz="2800"/>
              <a:t>      i. LRU Algorithm(lru.ipynb)</a:t>
            </a:r>
            <a:endParaRPr lang="en-IN" altLang="en-US" sz="2800"/>
          </a:p>
          <a:p>
            <a:r>
              <a:rPr lang="en-IN" altLang="en-US" sz="2800"/>
              <a:t>     ii. LFU Algorithm(lfu.ipynb)</a:t>
            </a:r>
            <a:endParaRPr lang="en-IN" altLang="en-US" sz="2800"/>
          </a:p>
          <a:p>
            <a:r>
              <a:rPr lang="en-IN" altLang="en-US" sz="2800"/>
              <a:t>5. Graph Depiction of Cache Algorithm Results</a:t>
            </a:r>
            <a:r>
              <a:rPr lang="en-US" altLang="en-IN" sz="2800"/>
              <a:t>(compare.ipynb)</a:t>
            </a:r>
            <a:endParaRPr lang="en-IN" altLang="en-US" sz="2800"/>
          </a:p>
          <a:p>
            <a:endParaRPr lang="en-IN" altLang="en-US" sz="2800"/>
          </a:p>
          <a:p>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C00000"/>
                </a:solidFill>
              </a:rPr>
              <a:t>                                   Agenda</a:t>
            </a:r>
            <a:endParaRPr lang="en-US" altLang="en-US" b="1" dirty="0">
              <a:solidFill>
                <a:srgbClr val="C00000"/>
              </a:solidFill>
            </a:endParaRPr>
          </a:p>
        </p:txBody>
      </p:sp>
      <p:sp>
        <p:nvSpPr>
          <p:cNvPr id="3" name="Content Placeholder 2"/>
          <p:cNvSpPr>
            <a:spLocks noGrp="1"/>
          </p:cNvSpPr>
          <p:nvPr>
            <p:ph idx="1"/>
          </p:nvPr>
        </p:nvSpPr>
        <p:spPr>
          <a:xfrm>
            <a:off x="838200" y="1616710"/>
            <a:ext cx="10515600" cy="4351338"/>
          </a:xfrm>
        </p:spPr>
        <p:txBody>
          <a:bodyPr>
            <a:noAutofit/>
          </a:bodyPr>
          <a:lstStyle/>
          <a:p>
            <a:pPr eaLnBrk="1" hangingPunct="1"/>
            <a:r>
              <a:rPr lang="en-US" altLang="en-US" dirty="0"/>
              <a:t>Problem Statement</a:t>
            </a:r>
            <a:endParaRPr lang="en-US" altLang="en-US" dirty="0"/>
          </a:p>
          <a:p>
            <a:pPr eaLnBrk="1" hangingPunct="1"/>
            <a:r>
              <a:rPr lang="en-US" altLang="en-US" dirty="0"/>
              <a:t>Literature Survey</a:t>
            </a:r>
            <a:endParaRPr lang="en-US" altLang="en-US" dirty="0"/>
          </a:p>
          <a:p>
            <a:pPr eaLnBrk="1" hangingPunct="1"/>
            <a:r>
              <a:rPr lang="en-US" altLang="en-US" dirty="0"/>
              <a:t>Architecture</a:t>
            </a:r>
            <a:endParaRPr lang="en-US" altLang="en-US" dirty="0"/>
          </a:p>
          <a:p>
            <a:pPr eaLnBrk="1" hangingPunct="1"/>
            <a:r>
              <a:rPr lang="en-US" altLang="en-US" dirty="0"/>
              <a:t>Proposed Methods</a:t>
            </a:r>
            <a:endParaRPr lang="en-US" altLang="en-US" dirty="0"/>
          </a:p>
          <a:p>
            <a:pPr eaLnBrk="1" hangingPunct="1"/>
            <a:r>
              <a:rPr lang="en-US" altLang="en-US" dirty="0"/>
              <a:t>Data Set</a:t>
            </a:r>
            <a:endParaRPr lang="en-US" altLang="en-US" dirty="0"/>
          </a:p>
          <a:p>
            <a:pPr eaLnBrk="1" hangingPunct="1"/>
            <a:r>
              <a:rPr lang="en-IN" altLang="en-US" dirty="0"/>
              <a:t>Flow Chart</a:t>
            </a:r>
            <a:endParaRPr lang="en-IN" altLang="en-US" dirty="0"/>
          </a:p>
          <a:p>
            <a:pPr eaLnBrk="1" hangingPunct="1"/>
            <a:r>
              <a:rPr lang="en-IN" altLang="en-US" dirty="0"/>
              <a:t>Implementation</a:t>
            </a:r>
            <a:endParaRPr lang="en-US" altLang="en-US" dirty="0"/>
          </a:p>
          <a:p>
            <a:pPr eaLnBrk="1" hangingPunct="1"/>
            <a:r>
              <a:rPr lang="en-US" altLang="en-US" dirty="0"/>
              <a:t>Experimental Results</a:t>
            </a:r>
            <a:endParaRPr lang="en-US" altLang="en-US" dirty="0"/>
          </a:p>
          <a:p>
            <a:pPr eaLnBrk="1" hangingPunct="1"/>
            <a:r>
              <a:rPr lang="en-US" altLang="en-US" dirty="0"/>
              <a:t>Conclusion</a:t>
            </a:r>
            <a:endParaRPr lang="en-US" altLang="en-US" dirty="0"/>
          </a:p>
          <a:p>
            <a:pPr eaLnBrk="1" hangingPunct="1"/>
            <a:r>
              <a:rPr lang="en-US" altLang="en-US" dirty="0"/>
              <a:t>References</a:t>
            </a:r>
            <a:endParaRPr lang="en-US" altLang="en-US" dirty="0"/>
          </a:p>
          <a:p>
            <a:endParaRPr lang="en-US"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48260"/>
            <a:ext cx="2111375" cy="700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575945" y="1595755"/>
            <a:ext cx="10422890" cy="5262245"/>
          </a:xfrm>
          <a:prstGeom prst="rect">
            <a:avLst/>
          </a:prstGeom>
          <a:noFill/>
        </p:spPr>
        <p:txBody>
          <a:bodyPr wrap="square" rtlCol="0">
            <a:spAutoFit/>
          </a:bodyPr>
          <a:p>
            <a:pPr indent="0">
              <a:buFont typeface="Arial" panose="020B0604020202020204" pitchFamily="34" charset="0"/>
              <a:buNone/>
            </a:pPr>
            <a:endParaRPr lang="en-IN" altLang="en-US" sz="2800"/>
          </a:p>
          <a:p>
            <a:pPr marL="342900" indent="-342900">
              <a:buFont typeface="Arial" panose="020B0604020202020204" pitchFamily="34" charset="0"/>
              <a:buChar char="•"/>
            </a:pPr>
            <a:r>
              <a:rPr lang="en-IN" altLang="en-US" sz="2800"/>
              <a:t>Data collected contains 4 node request rates to a cloud over two months period.</a:t>
            </a:r>
            <a:endParaRPr lang="en-IN" altLang="en-US" sz="2800"/>
          </a:p>
          <a:p>
            <a:pPr marL="342900" indent="-342900">
              <a:buFont typeface="Arial" panose="020B0604020202020204" pitchFamily="34" charset="0"/>
              <a:buChar char="•"/>
            </a:pPr>
            <a:r>
              <a:rPr lang="en-IN" altLang="en-US" sz="2800"/>
              <a:t>Each 15 days data is collected seperatly.</a:t>
            </a:r>
            <a:endParaRPr lang="en-IN" altLang="en-US" sz="2800"/>
          </a:p>
          <a:p>
            <a:pPr marL="342900" indent="-342900">
              <a:buFont typeface="Arial" panose="020B0604020202020204" pitchFamily="34" charset="0"/>
              <a:buChar char="•"/>
            </a:pPr>
            <a:r>
              <a:rPr lang="en-IN" altLang="en-US" sz="2800"/>
              <a:t>Files are merged and preprocessing is done.</a:t>
            </a:r>
            <a:endParaRPr lang="en-IN" altLang="en-US" sz="2800"/>
          </a:p>
          <a:p>
            <a:pPr marL="342900" indent="-342900">
              <a:buFont typeface="Arial" panose="020B0604020202020204" pitchFamily="34" charset="0"/>
              <a:buChar char="•"/>
            </a:pPr>
            <a:r>
              <a:rPr lang="en-IN" altLang="en-US" sz="2800"/>
              <a:t>Preprocessing includes removal of non-variant columns, removing invalid tuples and normalisation.</a:t>
            </a:r>
            <a:endParaRPr lang="en-IN" altLang="en-US" sz="2800"/>
          </a:p>
          <a:p>
            <a:pPr marL="342900" indent="-342900">
              <a:buFont typeface="Arial" panose="020B0604020202020204" pitchFamily="34" charset="0"/>
              <a:buChar char="•"/>
            </a:pPr>
            <a:r>
              <a:rPr lang="en-IN" altLang="en-US" sz="2800"/>
              <a:t>Implementation of LSTM algorithm for traffic prediction.</a:t>
            </a:r>
            <a:endParaRPr lang="en-IN" altLang="en-US" sz="2800"/>
          </a:p>
          <a:p>
            <a:pPr marL="342900" indent="-342900">
              <a:buFont typeface="Arial" panose="020B0604020202020204" pitchFamily="34" charset="0"/>
              <a:buChar char="•"/>
            </a:pPr>
            <a:r>
              <a:rPr lang="en-US" altLang="en-IN" sz="2800"/>
              <a:t>Applying LRU(least recently used) and LFU(least frequently used) cache policies on dataset.</a:t>
            </a:r>
            <a:endParaRPr lang="en-US" altLang="en-IN" sz="2800"/>
          </a:p>
          <a:p>
            <a:pPr marL="342900" indent="-342900">
              <a:buFont typeface="Arial" panose="020B0604020202020204" pitchFamily="34" charset="0"/>
              <a:buChar char="•"/>
            </a:pPr>
            <a:r>
              <a:rPr lang="en-US" altLang="en-IN" sz="2800"/>
              <a:t>Comparing the results.</a:t>
            </a:r>
            <a:endParaRPr lang="en-IN" altLang="en-US" sz="2800"/>
          </a:p>
          <a:p>
            <a:pPr marL="342900" indent="-342900">
              <a:buFont typeface="Arial" panose="020B0604020202020204" pitchFamily="34" charset="0"/>
              <a:buChar char="•"/>
            </a:pPr>
            <a:endParaRPr lang="en-I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p:cNvPicPr>
            <a:picLocks noChangeAspect="1"/>
          </p:cNvPicPr>
          <p:nvPr>
            <p:ph sz="half" idx="1"/>
          </p:nvPr>
        </p:nvPicPr>
        <p:blipFill>
          <a:blip r:embed="rId2"/>
          <a:stretch>
            <a:fillRect/>
          </a:stretch>
        </p:blipFill>
        <p:spPr>
          <a:xfrm>
            <a:off x="838200" y="2371725"/>
            <a:ext cx="5181600" cy="3258820"/>
          </a:xfrm>
          <a:prstGeom prst="rect">
            <a:avLst/>
          </a:prstGeom>
        </p:spPr>
      </p:pic>
      <p:pic>
        <p:nvPicPr>
          <p:cNvPr id="2" name="Content Placeholder 1"/>
          <p:cNvPicPr>
            <a:picLocks noChangeAspect="1"/>
          </p:cNvPicPr>
          <p:nvPr>
            <p:ph sz="half" idx="2"/>
          </p:nvPr>
        </p:nvPicPr>
        <p:blipFill>
          <a:blip r:embed="rId3"/>
          <a:stretch>
            <a:fillRect/>
          </a:stretch>
        </p:blipFill>
        <p:spPr>
          <a:xfrm>
            <a:off x="6246495" y="1825625"/>
            <a:ext cx="5031740" cy="4351655"/>
          </a:xfrm>
          <a:prstGeom prst="rect">
            <a:avLst/>
          </a:prstGeom>
        </p:spPr>
      </p:pic>
      <p:sp>
        <p:nvSpPr>
          <p:cNvPr id="3" name="Text Box 2"/>
          <p:cNvSpPr txBox="1"/>
          <p:nvPr/>
        </p:nvSpPr>
        <p:spPr>
          <a:xfrm>
            <a:off x="942975" y="1564005"/>
            <a:ext cx="4294505" cy="460375"/>
          </a:xfrm>
          <a:prstGeom prst="rect">
            <a:avLst/>
          </a:prstGeom>
          <a:noFill/>
        </p:spPr>
        <p:txBody>
          <a:bodyPr wrap="square" rtlCol="0">
            <a:spAutoFit/>
          </a:bodyPr>
          <a:p>
            <a:r>
              <a:rPr lang="en-US" sz="2400"/>
              <a:t>Splitting into train and test data</a:t>
            </a:r>
            <a:endParaRPr lang="en-US" sz="2400"/>
          </a:p>
        </p:txBody>
      </p:sp>
      <p:sp>
        <p:nvSpPr>
          <p:cNvPr id="6" name="Text Box 5"/>
          <p:cNvSpPr txBox="1"/>
          <p:nvPr/>
        </p:nvSpPr>
        <p:spPr>
          <a:xfrm>
            <a:off x="6149975" y="1375410"/>
            <a:ext cx="5207635" cy="460375"/>
          </a:xfrm>
          <a:prstGeom prst="rect">
            <a:avLst/>
          </a:prstGeom>
          <a:noFill/>
        </p:spPr>
        <p:txBody>
          <a:bodyPr wrap="square" rtlCol="0">
            <a:spAutoFit/>
          </a:bodyPr>
          <a:p>
            <a:r>
              <a:rPr lang="en-US" sz="2400"/>
              <a:t>Main code of LSTM implementation</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838200" y="2068195"/>
            <a:ext cx="5181600" cy="3865245"/>
          </a:xfrm>
          <a:prstGeom prst="rect">
            <a:avLst/>
          </a:prstGeom>
        </p:spPr>
      </p:pic>
      <p:pic>
        <p:nvPicPr>
          <p:cNvPr id="2" name="Content Placeholder 4"/>
          <p:cNvPicPr>
            <a:picLocks noChangeAspect="1"/>
          </p:cNvPicPr>
          <p:nvPr>
            <p:ph sz="half" idx="2"/>
          </p:nvPr>
        </p:nvPicPr>
        <p:blipFill>
          <a:blip r:embed="rId3"/>
          <a:stretch>
            <a:fillRect/>
          </a:stretch>
        </p:blipFill>
        <p:spPr>
          <a:xfrm>
            <a:off x="6172200" y="2153920"/>
            <a:ext cx="5181600" cy="3694430"/>
          </a:xfrm>
          <a:prstGeom prst="rect">
            <a:avLst/>
          </a:prstGeom>
        </p:spPr>
      </p:pic>
      <p:sp>
        <p:nvSpPr>
          <p:cNvPr id="3" name="Text Box 2"/>
          <p:cNvSpPr txBox="1"/>
          <p:nvPr/>
        </p:nvSpPr>
        <p:spPr>
          <a:xfrm>
            <a:off x="833120" y="1469390"/>
            <a:ext cx="4892040" cy="460375"/>
          </a:xfrm>
          <a:prstGeom prst="rect">
            <a:avLst/>
          </a:prstGeom>
          <a:noFill/>
        </p:spPr>
        <p:txBody>
          <a:bodyPr wrap="square" rtlCol="0">
            <a:spAutoFit/>
          </a:bodyPr>
          <a:p>
            <a:r>
              <a:rPr lang="en-US" sz="2400"/>
              <a:t>LSTM layers</a:t>
            </a:r>
            <a:endParaRPr lang="en-US" sz="2400"/>
          </a:p>
        </p:txBody>
      </p:sp>
      <p:sp>
        <p:nvSpPr>
          <p:cNvPr id="6" name="Text Box 5"/>
          <p:cNvSpPr txBox="1"/>
          <p:nvPr/>
        </p:nvSpPr>
        <p:spPr>
          <a:xfrm>
            <a:off x="6291580" y="1501140"/>
            <a:ext cx="5333365" cy="460375"/>
          </a:xfrm>
          <a:prstGeom prst="rect">
            <a:avLst/>
          </a:prstGeom>
          <a:noFill/>
        </p:spPr>
        <p:txBody>
          <a:bodyPr wrap="square" rtlCol="0">
            <a:spAutoFit/>
          </a:bodyPr>
          <a:p>
            <a:r>
              <a:rPr lang="en-US" sz="2400"/>
              <a:t>LSTM prediction output</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idx="1"/>
          </p:nvPr>
        </p:nvPicPr>
        <p:blipFill>
          <a:blip r:embed="rId2"/>
          <a:stretch>
            <a:fillRect/>
          </a:stretch>
        </p:blipFill>
        <p:spPr>
          <a:xfrm>
            <a:off x="2877820" y="2194560"/>
            <a:ext cx="6436995" cy="4485640"/>
          </a:xfrm>
          <a:prstGeom prst="rect">
            <a:avLst/>
          </a:prstGeom>
        </p:spPr>
      </p:pic>
      <p:sp>
        <p:nvSpPr>
          <p:cNvPr id="2" name="Text Box 1"/>
          <p:cNvSpPr txBox="1"/>
          <p:nvPr/>
        </p:nvSpPr>
        <p:spPr>
          <a:xfrm>
            <a:off x="2087880" y="1375410"/>
            <a:ext cx="8016875" cy="460375"/>
          </a:xfrm>
          <a:prstGeom prst="rect">
            <a:avLst/>
          </a:prstGeom>
          <a:noFill/>
        </p:spPr>
        <p:txBody>
          <a:bodyPr wrap="square" rtlCol="0">
            <a:spAutoFit/>
          </a:bodyPr>
          <a:p>
            <a:r>
              <a:rPr lang="en-US" sz="2400"/>
              <a:t>Plot of test data vs epochs      and    train vs test data(LSTM)</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p:cNvPicPr>
            <a:picLocks noChangeAspect="1"/>
          </p:cNvPicPr>
          <p:nvPr>
            <p:ph sz="half" idx="1"/>
          </p:nvPr>
        </p:nvPicPr>
        <p:blipFill>
          <a:blip r:embed="rId2"/>
          <a:stretch>
            <a:fillRect/>
          </a:stretch>
        </p:blipFill>
        <p:spPr>
          <a:xfrm>
            <a:off x="381000" y="2048510"/>
            <a:ext cx="5906770" cy="3769360"/>
          </a:xfrm>
          <a:prstGeom prst="rect">
            <a:avLst/>
          </a:prstGeom>
        </p:spPr>
      </p:pic>
      <p:pic>
        <p:nvPicPr>
          <p:cNvPr id="8" name="Content Placeholder 7"/>
          <p:cNvPicPr>
            <a:picLocks noChangeAspect="1"/>
          </p:cNvPicPr>
          <p:nvPr>
            <p:ph sz="half" idx="2"/>
          </p:nvPr>
        </p:nvPicPr>
        <p:blipFill>
          <a:blip r:embed="rId3"/>
          <a:stretch>
            <a:fillRect/>
          </a:stretch>
        </p:blipFill>
        <p:spPr>
          <a:xfrm>
            <a:off x="6628130" y="2048510"/>
            <a:ext cx="4725670" cy="3686810"/>
          </a:xfrm>
          <a:prstGeom prst="rect">
            <a:avLst/>
          </a:prstGeom>
        </p:spPr>
      </p:pic>
      <p:sp>
        <p:nvSpPr>
          <p:cNvPr id="9" name="Text Box 8"/>
          <p:cNvSpPr txBox="1"/>
          <p:nvPr/>
        </p:nvSpPr>
        <p:spPr>
          <a:xfrm>
            <a:off x="4514215" y="1421765"/>
            <a:ext cx="5395595" cy="460375"/>
          </a:xfrm>
          <a:prstGeom prst="rect">
            <a:avLst/>
          </a:prstGeom>
          <a:noFill/>
        </p:spPr>
        <p:txBody>
          <a:bodyPr wrap="square" rtlCol="0">
            <a:spAutoFit/>
          </a:bodyPr>
          <a:p>
            <a:r>
              <a:rPr lang="en-US" sz="2400"/>
              <a:t>LRU cache main code</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302895" y="1926590"/>
            <a:ext cx="4573905" cy="3551555"/>
          </a:xfrm>
          <a:prstGeom prst="rect">
            <a:avLst/>
          </a:prstGeom>
        </p:spPr>
      </p:pic>
      <p:pic>
        <p:nvPicPr>
          <p:cNvPr id="6" name="Content Placeholder 5"/>
          <p:cNvPicPr>
            <a:picLocks noChangeAspect="1"/>
          </p:cNvPicPr>
          <p:nvPr>
            <p:ph sz="half" idx="2"/>
          </p:nvPr>
        </p:nvPicPr>
        <p:blipFill>
          <a:blip r:embed="rId3"/>
          <a:stretch>
            <a:fillRect/>
          </a:stretch>
        </p:blipFill>
        <p:spPr>
          <a:xfrm>
            <a:off x="5034280" y="2473325"/>
            <a:ext cx="7202170" cy="2894965"/>
          </a:xfrm>
          <a:prstGeom prst="rect">
            <a:avLst/>
          </a:prstGeom>
        </p:spPr>
      </p:pic>
      <p:sp>
        <p:nvSpPr>
          <p:cNvPr id="7" name="Text Box 6"/>
          <p:cNvSpPr txBox="1"/>
          <p:nvPr/>
        </p:nvSpPr>
        <p:spPr>
          <a:xfrm>
            <a:off x="5426710" y="1831975"/>
            <a:ext cx="5899150" cy="460375"/>
          </a:xfrm>
          <a:prstGeom prst="rect">
            <a:avLst/>
          </a:prstGeom>
          <a:noFill/>
        </p:spPr>
        <p:txBody>
          <a:bodyPr wrap="square" rtlCol="0">
            <a:spAutoFit/>
          </a:bodyPr>
          <a:p>
            <a:r>
              <a:rPr lang="en-US" sz="2400"/>
              <a:t>LRU cache hit and fault rate calculation</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rcRect r="25286"/>
          <a:stretch>
            <a:fillRect/>
          </a:stretch>
        </p:blipFill>
        <p:spPr>
          <a:xfrm>
            <a:off x="838200" y="2519045"/>
            <a:ext cx="5181600" cy="2963545"/>
          </a:xfrm>
          <a:prstGeom prst="rect">
            <a:avLst/>
          </a:prstGeom>
        </p:spPr>
      </p:pic>
      <p:pic>
        <p:nvPicPr>
          <p:cNvPr id="6" name="Content Placeholder 5"/>
          <p:cNvPicPr>
            <a:picLocks noChangeAspect="1"/>
          </p:cNvPicPr>
          <p:nvPr>
            <p:ph sz="half" idx="2"/>
          </p:nvPr>
        </p:nvPicPr>
        <p:blipFill>
          <a:blip r:embed="rId3"/>
          <a:stretch>
            <a:fillRect/>
          </a:stretch>
        </p:blipFill>
        <p:spPr>
          <a:xfrm>
            <a:off x="6172200" y="2499995"/>
            <a:ext cx="5181600" cy="3002280"/>
          </a:xfrm>
          <a:prstGeom prst="rect">
            <a:avLst/>
          </a:prstGeom>
        </p:spPr>
      </p:pic>
      <p:sp>
        <p:nvSpPr>
          <p:cNvPr id="7" name="Text Box 6"/>
          <p:cNvSpPr txBox="1"/>
          <p:nvPr/>
        </p:nvSpPr>
        <p:spPr>
          <a:xfrm>
            <a:off x="3382010" y="1579880"/>
            <a:ext cx="9643110" cy="521970"/>
          </a:xfrm>
          <a:prstGeom prst="rect">
            <a:avLst/>
          </a:prstGeom>
          <a:noFill/>
        </p:spPr>
        <p:txBody>
          <a:bodyPr wrap="square" rtlCol="0">
            <a:spAutoFit/>
          </a:bodyPr>
          <a:p>
            <a:r>
              <a:rPr lang="en-US" sz="2800"/>
              <a:t>LRU cache variation of hit and fault rates</a:t>
            </a:r>
            <a:endParaRPr lang="en-US" sz="2800"/>
          </a:p>
        </p:txBody>
      </p:sp>
      <p:sp>
        <p:nvSpPr>
          <p:cNvPr id="8" name="Text Box 7"/>
          <p:cNvSpPr txBox="1"/>
          <p:nvPr/>
        </p:nvSpPr>
        <p:spPr>
          <a:xfrm>
            <a:off x="3135630" y="5502275"/>
            <a:ext cx="3335020" cy="368300"/>
          </a:xfrm>
          <a:prstGeom prst="rect">
            <a:avLst/>
          </a:prstGeom>
          <a:noFill/>
        </p:spPr>
        <p:txBody>
          <a:bodyPr wrap="square" rtlCol="0">
            <a:spAutoFit/>
          </a:bodyPr>
          <a:p>
            <a:r>
              <a:rPr lang="en-US"/>
              <a:t>Hits</a:t>
            </a:r>
            <a:endParaRPr lang="en-US"/>
          </a:p>
        </p:txBody>
      </p:sp>
      <p:sp>
        <p:nvSpPr>
          <p:cNvPr id="9" name="Text Box 8"/>
          <p:cNvSpPr txBox="1"/>
          <p:nvPr/>
        </p:nvSpPr>
        <p:spPr>
          <a:xfrm>
            <a:off x="7912100" y="5482590"/>
            <a:ext cx="2910205" cy="368300"/>
          </a:xfrm>
          <a:prstGeom prst="rect">
            <a:avLst/>
          </a:prstGeom>
          <a:noFill/>
        </p:spPr>
        <p:txBody>
          <a:bodyPr wrap="square" rtlCol="0">
            <a:spAutoFit/>
          </a:bodyPr>
          <a:p>
            <a:r>
              <a:rPr lang="en-US"/>
              <a:t>Faults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142240" y="2682240"/>
            <a:ext cx="6412230" cy="3264535"/>
          </a:xfrm>
          <a:prstGeom prst="rect">
            <a:avLst/>
          </a:prstGeom>
        </p:spPr>
      </p:pic>
      <p:pic>
        <p:nvPicPr>
          <p:cNvPr id="6" name="Content Placeholder 5"/>
          <p:cNvPicPr>
            <a:picLocks noChangeAspect="1"/>
          </p:cNvPicPr>
          <p:nvPr>
            <p:ph sz="half" idx="2"/>
          </p:nvPr>
        </p:nvPicPr>
        <p:blipFill>
          <a:blip r:embed="rId3"/>
          <a:stretch>
            <a:fillRect/>
          </a:stretch>
        </p:blipFill>
        <p:spPr>
          <a:xfrm>
            <a:off x="6657975" y="2438400"/>
            <a:ext cx="4506595" cy="3508375"/>
          </a:xfrm>
          <a:prstGeom prst="rect">
            <a:avLst/>
          </a:prstGeom>
        </p:spPr>
      </p:pic>
      <p:sp>
        <p:nvSpPr>
          <p:cNvPr id="7" name="Text Box 6"/>
          <p:cNvSpPr txBox="1"/>
          <p:nvPr/>
        </p:nvSpPr>
        <p:spPr>
          <a:xfrm>
            <a:off x="4482465" y="1691005"/>
            <a:ext cx="7173595" cy="521970"/>
          </a:xfrm>
          <a:prstGeom prst="rect">
            <a:avLst/>
          </a:prstGeom>
          <a:noFill/>
        </p:spPr>
        <p:txBody>
          <a:bodyPr wrap="square" rtlCol="0">
            <a:spAutoFit/>
          </a:bodyPr>
          <a:p>
            <a:r>
              <a:rPr lang="en-US" sz="2800"/>
              <a:t>LFU main code</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350520" y="2558415"/>
            <a:ext cx="5181600" cy="2791460"/>
          </a:xfrm>
          <a:prstGeom prst="rect">
            <a:avLst/>
          </a:prstGeom>
        </p:spPr>
      </p:pic>
      <p:pic>
        <p:nvPicPr>
          <p:cNvPr id="6" name="Content Placeholder 5"/>
          <p:cNvPicPr>
            <a:picLocks noChangeAspect="1"/>
          </p:cNvPicPr>
          <p:nvPr>
            <p:ph sz="half" idx="2"/>
          </p:nvPr>
        </p:nvPicPr>
        <p:blipFill>
          <a:blip r:embed="rId3"/>
          <a:stretch>
            <a:fillRect/>
          </a:stretch>
        </p:blipFill>
        <p:spPr>
          <a:xfrm>
            <a:off x="5459730" y="3230245"/>
            <a:ext cx="6637655" cy="1306830"/>
          </a:xfrm>
          <a:prstGeom prst="rect">
            <a:avLst/>
          </a:prstGeom>
        </p:spPr>
      </p:pic>
      <p:sp>
        <p:nvSpPr>
          <p:cNvPr id="7" name="Text Box 6"/>
          <p:cNvSpPr txBox="1"/>
          <p:nvPr/>
        </p:nvSpPr>
        <p:spPr>
          <a:xfrm>
            <a:off x="6008370" y="2303145"/>
            <a:ext cx="5474970" cy="460375"/>
          </a:xfrm>
          <a:prstGeom prst="rect">
            <a:avLst/>
          </a:prstGeom>
          <a:noFill/>
        </p:spPr>
        <p:txBody>
          <a:bodyPr wrap="square" rtlCol="0">
            <a:spAutoFit/>
          </a:bodyPr>
          <a:p>
            <a:r>
              <a:rPr lang="en-US" sz="2400"/>
              <a:t>LFU hit and fault rate calculation</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838200" y="2139950"/>
            <a:ext cx="5181600" cy="3722370"/>
          </a:xfrm>
          <a:prstGeom prst="rect">
            <a:avLst/>
          </a:prstGeom>
        </p:spPr>
      </p:pic>
      <p:pic>
        <p:nvPicPr>
          <p:cNvPr id="6" name="Content Placeholder 5"/>
          <p:cNvPicPr>
            <a:picLocks noChangeAspect="1"/>
          </p:cNvPicPr>
          <p:nvPr>
            <p:ph sz="half" idx="2"/>
          </p:nvPr>
        </p:nvPicPr>
        <p:blipFill>
          <a:blip r:embed="rId3"/>
          <a:stretch>
            <a:fillRect/>
          </a:stretch>
        </p:blipFill>
        <p:spPr>
          <a:xfrm>
            <a:off x="6172200" y="2150110"/>
            <a:ext cx="5181600" cy="3702050"/>
          </a:xfrm>
          <a:prstGeom prst="rect">
            <a:avLst/>
          </a:prstGeom>
        </p:spPr>
      </p:pic>
      <p:sp>
        <p:nvSpPr>
          <p:cNvPr id="7" name="Text Box 6"/>
          <p:cNvSpPr txBox="1"/>
          <p:nvPr/>
        </p:nvSpPr>
        <p:spPr>
          <a:xfrm>
            <a:off x="3633470" y="1468755"/>
            <a:ext cx="7503795" cy="521970"/>
          </a:xfrm>
          <a:prstGeom prst="rect">
            <a:avLst/>
          </a:prstGeom>
          <a:noFill/>
        </p:spPr>
        <p:txBody>
          <a:bodyPr wrap="square" rtlCol="0">
            <a:spAutoFit/>
          </a:bodyPr>
          <a:p>
            <a:r>
              <a:rPr lang="en-US" sz="2800"/>
              <a:t>LFU cache variation of hit and fault rates</a:t>
            </a:r>
            <a:endParaRPr lang="en-US" sz="2800"/>
          </a:p>
        </p:txBody>
      </p:sp>
      <p:sp>
        <p:nvSpPr>
          <p:cNvPr id="8" name="Text Box 7"/>
          <p:cNvSpPr txBox="1"/>
          <p:nvPr/>
        </p:nvSpPr>
        <p:spPr>
          <a:xfrm>
            <a:off x="2044065" y="5984240"/>
            <a:ext cx="3083560" cy="368300"/>
          </a:xfrm>
          <a:prstGeom prst="rect">
            <a:avLst/>
          </a:prstGeom>
          <a:noFill/>
        </p:spPr>
        <p:txBody>
          <a:bodyPr wrap="square" rtlCol="0">
            <a:spAutoFit/>
          </a:bodyPr>
          <a:p>
            <a:pPr algn="ctr"/>
            <a:r>
              <a:rPr lang="en-US"/>
              <a:t>Hits</a:t>
            </a:r>
            <a:endParaRPr lang="en-US"/>
          </a:p>
        </p:txBody>
      </p:sp>
      <p:sp>
        <p:nvSpPr>
          <p:cNvPr id="9" name="Text Box 8"/>
          <p:cNvSpPr txBox="1"/>
          <p:nvPr/>
        </p:nvSpPr>
        <p:spPr>
          <a:xfrm>
            <a:off x="6496050" y="5811520"/>
            <a:ext cx="4641215" cy="368300"/>
          </a:xfrm>
          <a:prstGeom prst="rect">
            <a:avLst/>
          </a:prstGeom>
          <a:noFill/>
        </p:spPr>
        <p:txBody>
          <a:bodyPr wrap="square" rtlCol="0">
            <a:spAutoFit/>
          </a:bodyPr>
          <a:p>
            <a:pPr algn="ctr"/>
            <a:r>
              <a:rPr lang="en-US"/>
              <a:t>Faults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C00000"/>
                </a:solidFill>
              </a:rPr>
              <a:t>                      Base Paper Details</a:t>
            </a:r>
            <a:endParaRPr lang="en-US" altLang="en-US" b="1" dirty="0">
              <a:solidFill>
                <a:srgbClr val="C00000"/>
              </a:solidFill>
            </a:endParaRPr>
          </a:p>
        </p:txBody>
      </p:sp>
      <p:sp>
        <p:nvSpPr>
          <p:cNvPr id="3" name="Content Placeholder 2"/>
          <p:cNvSpPr>
            <a:spLocks noGrp="1"/>
          </p:cNvSpPr>
          <p:nvPr>
            <p:ph idx="1"/>
          </p:nvPr>
        </p:nvSpPr>
        <p:spPr>
          <a:xfrm>
            <a:off x="838200" y="1691005"/>
            <a:ext cx="10515600" cy="4720590"/>
          </a:xfrm>
        </p:spPr>
        <p:txBody>
          <a:bodyPr>
            <a:normAutofit fontScale="45000" lnSpcReduction="20000"/>
          </a:bodyPr>
          <a:lstStyle/>
          <a:p>
            <a:pPr marL="0" indent="0" algn="l">
              <a:buNone/>
            </a:pPr>
            <a:r>
              <a:rPr lang="en-US" sz="5090" i="0" u="none" strike="noStrike" baseline="0" dirty="0">
                <a:solidFill>
                  <a:srgbClr val="231F20"/>
                </a:solidFill>
                <a:latin typeface="Calibri" panose="020F0502020204030204" pitchFamily="34" charset="0"/>
              </a:rPr>
              <a:t>IF-RANs: Intelligent Traffic Prediction and Cognitive Caching Toward </a:t>
            </a:r>
            <a:r>
              <a:rPr lang="en-IN" sz="5090" i="0" u="none" strike="noStrike" baseline="0" dirty="0">
                <a:solidFill>
                  <a:srgbClr val="231F20"/>
                </a:solidFill>
                <a:latin typeface="Calibri" panose="020F0502020204030204" pitchFamily="34" charset="0"/>
              </a:rPr>
              <a:t>Fog-Computing-Based Radio Access  Networks, IEEE Wireless Communications  ( Volume: 27 , Issue: 2 , April 2020 )</a:t>
            </a:r>
            <a:endParaRPr lang="en-IN" sz="5090" i="0" u="none" strike="noStrike" baseline="0" dirty="0">
              <a:solidFill>
                <a:srgbClr val="231F20"/>
              </a:solidFill>
              <a:latin typeface="Calibri" panose="020F0502020204030204" pitchFamily="34" charset="0"/>
            </a:endParaRPr>
          </a:p>
          <a:p>
            <a:pPr marL="0" indent="0" algn="l">
              <a:buNone/>
            </a:pPr>
            <a:r>
              <a:rPr lang="en-IN" sz="5090" dirty="0">
                <a:solidFill>
                  <a:srgbClr val="231F20"/>
                </a:solidFill>
                <a:latin typeface="Calibri" panose="020F0502020204030204" pitchFamily="34" charset="0"/>
              </a:rPr>
              <a:t> </a:t>
            </a:r>
            <a:r>
              <a:rPr lang="en-IN" sz="5090" i="0" u="none" strike="noStrike" baseline="0" dirty="0">
                <a:solidFill>
                  <a:srgbClr val="231F20"/>
                </a:solidFill>
                <a:latin typeface="Calibri" panose="020F0502020204030204" pitchFamily="34" charset="0"/>
              </a:rPr>
              <a:t>DOI: 10.1109/MWC.001.1900368</a:t>
            </a:r>
            <a:endParaRPr lang="en-IN" sz="5090" i="0" u="none" strike="noStrike" baseline="0" dirty="0">
              <a:solidFill>
                <a:srgbClr val="231F20"/>
              </a:solidFill>
              <a:latin typeface="Calibri" panose="020F0502020204030204" pitchFamily="34" charset="0"/>
            </a:endParaRPr>
          </a:p>
          <a:p>
            <a:pPr marL="0" indent="0" algn="l">
              <a:buNone/>
            </a:pPr>
            <a:r>
              <a:rPr lang="en-IN" sz="5090" i="0" u="none" strike="noStrike" baseline="0" dirty="0">
                <a:solidFill>
                  <a:srgbClr val="231F20"/>
                </a:solidFill>
                <a:latin typeface="Calibri" panose="020F0502020204030204" pitchFamily="34" charset="0"/>
              </a:rPr>
              <a:t> Scopus / SCIE</a:t>
            </a:r>
            <a:endParaRPr lang="en-IN" sz="5090" i="0" u="none" strike="noStrike" baseline="0" dirty="0">
              <a:solidFill>
                <a:srgbClr val="231F20"/>
              </a:solidFill>
              <a:latin typeface="Calibri" panose="020F0502020204030204" pitchFamily="34" charset="0"/>
            </a:endParaRPr>
          </a:p>
          <a:p>
            <a:pPr marL="0" indent="0" algn="l">
              <a:buNone/>
            </a:pPr>
            <a:endParaRPr lang="en-IN" sz="3300" b="1" i="0" u="none" strike="noStrike" baseline="0" dirty="0">
              <a:solidFill>
                <a:srgbClr val="333333"/>
              </a:solidFill>
              <a:latin typeface="Arial-BoldMT"/>
            </a:endParaRPr>
          </a:p>
          <a:p>
            <a:pPr marL="0" indent="0" algn="l">
              <a:buNone/>
            </a:pPr>
            <a:r>
              <a:rPr lang="en-IN" sz="3300" b="1" i="0" u="none" strike="noStrike" baseline="0" dirty="0">
                <a:solidFill>
                  <a:srgbClr val="333333"/>
                </a:solidFill>
                <a:latin typeface="Arial-BoldMT"/>
              </a:rPr>
              <a:t> </a:t>
            </a:r>
            <a:r>
              <a:rPr lang="en-IN" sz="3300" b="1" i="0" u="none" strike="noStrike" baseline="0" dirty="0">
                <a:solidFill>
                  <a:srgbClr val="333333"/>
                </a:solidFill>
                <a:latin typeface="+mn-ea"/>
                <a:cs typeface="+mn-ea"/>
              </a:rPr>
              <a:t>AUTHORS:</a:t>
            </a:r>
            <a:endParaRPr lang="en-IN" sz="3300" b="1" i="0" u="none" strike="noStrike" baseline="0" dirty="0">
              <a:solidFill>
                <a:srgbClr val="333333"/>
              </a:solidFill>
              <a:latin typeface="+mn-ea"/>
              <a:cs typeface="+mn-ea"/>
            </a:endParaRPr>
          </a:p>
          <a:p>
            <a:pPr marL="0" indent="0" algn="l">
              <a:buNone/>
            </a:pPr>
            <a:r>
              <a:rPr lang="en-IN" sz="2400" b="1" dirty="0">
                <a:solidFill>
                  <a:srgbClr val="333333"/>
                </a:solidFill>
                <a:latin typeface="Arial-BoldMT"/>
              </a:rPr>
              <a:t> </a:t>
            </a:r>
            <a:r>
              <a:rPr lang="en-IN" b="1" i="0" u="none" strike="noStrike" dirty="0">
                <a:effectLst/>
                <a:latin typeface="Arial" panose="020B0604020202020204" pitchFamily="34" charset="0"/>
              </a:rPr>
              <a:t>Long Hu                                            </a:t>
            </a:r>
            <a:r>
              <a:rPr lang="en-IN" b="1" i="0" u="none" strike="noStrike" dirty="0" err="1">
                <a:effectLst/>
                <a:latin typeface="Arial" panose="020B0604020202020204" pitchFamily="34" charset="0"/>
              </a:rPr>
              <a:t>Yiming</a:t>
            </a:r>
            <a:r>
              <a:rPr lang="en-IN" b="1" i="0" u="none" strike="noStrike" dirty="0">
                <a:effectLst/>
                <a:latin typeface="Arial" panose="020B0604020202020204" pitchFamily="34" charset="0"/>
              </a:rPr>
              <a:t> Miao                                                Mubarak </a:t>
            </a:r>
            <a:r>
              <a:rPr lang="en-IN" b="1" i="0" u="none" strike="noStrike" dirty="0" err="1">
                <a:effectLst/>
                <a:latin typeface="Arial" panose="020B0604020202020204" pitchFamily="34" charset="0"/>
              </a:rPr>
              <a:t>Alrashoud</a:t>
            </a:r>
            <a:r>
              <a:rPr lang="en-IN" b="1" i="0" u="none" strike="noStrike" dirty="0">
                <a:effectLst/>
                <a:latin typeface="Arial" panose="020B0604020202020204" pitchFamily="34" charset="0"/>
              </a:rPr>
              <a:t>                                       </a:t>
            </a:r>
            <a:endParaRPr lang="en-IN" b="1" i="0" u="none" strike="noStrike" dirty="0">
              <a:effectLst/>
              <a:latin typeface="Arial" panose="020B0604020202020204" pitchFamily="34" charset="0"/>
            </a:endParaRPr>
          </a:p>
          <a:p>
            <a:pPr marL="0" indent="0" algn="l">
              <a:buNone/>
            </a:pPr>
            <a:r>
              <a:rPr lang="en-US" b="0" i="0" dirty="0">
                <a:solidFill>
                  <a:srgbClr val="333333"/>
                </a:solidFill>
                <a:effectLst/>
                <a:latin typeface="Arial" panose="020B0604020202020204" pitchFamily="34" charset="0"/>
              </a:rPr>
              <a:t>School of Computer Science             B.S. degree from the College of                  Department of Software Engineering     </a:t>
            </a:r>
            <a:endParaRPr lang="en-US" b="0" i="0" dirty="0">
              <a:solidFill>
                <a:srgbClr val="333333"/>
              </a:solidFill>
              <a:effectLst/>
              <a:latin typeface="Arial" panose="020B0604020202020204" pitchFamily="34" charset="0"/>
            </a:endParaRPr>
          </a:p>
          <a:p>
            <a:pPr marL="0" indent="0" algn="l">
              <a:buNone/>
            </a:pPr>
            <a:r>
              <a:rPr lang="en-US" b="0" i="0" dirty="0">
                <a:solidFill>
                  <a:srgbClr val="333333"/>
                </a:solidFill>
                <a:effectLst/>
                <a:latin typeface="Arial" panose="020B0604020202020204" pitchFamily="34" charset="0"/>
              </a:rPr>
              <a:t>and Technology at Huazhong            Computer Science and </a:t>
            </a:r>
            <a:r>
              <a:rPr lang="en-US" b="0" i="0" dirty="0" err="1">
                <a:solidFill>
                  <a:srgbClr val="333333"/>
                </a:solidFill>
                <a:effectLst/>
                <a:latin typeface="Arial" panose="020B0604020202020204" pitchFamily="34" charset="0"/>
              </a:rPr>
              <a:t>Technolog</a:t>
            </a:r>
            <a:r>
              <a:rPr lang="en-US" b="0" i="0" dirty="0">
                <a:solidFill>
                  <a:srgbClr val="333333"/>
                </a:solidFill>
                <a:effectLst/>
                <a:latin typeface="Arial" panose="020B0604020202020204" pitchFamily="34" charset="0"/>
              </a:rPr>
              <a:t>,               and Information Sciences, University, </a:t>
            </a:r>
            <a:endParaRPr lang="en-US" b="0" i="0" dirty="0">
              <a:solidFill>
                <a:srgbClr val="333333"/>
              </a:solidFill>
              <a:effectLst/>
              <a:latin typeface="Arial" panose="020B0604020202020204" pitchFamily="34" charset="0"/>
            </a:endParaRPr>
          </a:p>
          <a:p>
            <a:pPr marL="0" indent="0">
              <a:buNone/>
            </a:pPr>
            <a:r>
              <a:rPr lang="en-US" b="0" i="0" dirty="0">
                <a:solidFill>
                  <a:srgbClr val="333333"/>
                </a:solidFill>
                <a:effectLst/>
                <a:latin typeface="Arial" panose="020B0604020202020204" pitchFamily="34" charset="0"/>
              </a:rPr>
              <a:t>University of Science and                  Qinghai </a:t>
            </a:r>
            <a:r>
              <a:rPr lang="en-US" b="0" i="0" dirty="0" err="1">
                <a:solidFill>
                  <a:srgbClr val="333333"/>
                </a:solidFill>
                <a:effectLst/>
                <a:latin typeface="Arial" panose="020B0604020202020204" pitchFamily="34" charset="0"/>
              </a:rPr>
              <a:t>Univerisity</a:t>
            </a:r>
            <a:r>
              <a:rPr lang="en-US" b="0" i="0" dirty="0">
                <a:solidFill>
                  <a:srgbClr val="333333"/>
                </a:solidFill>
                <a:effectLst/>
                <a:latin typeface="Arial" panose="020B0604020202020204" pitchFamily="34" charset="0"/>
              </a:rPr>
              <a:t>, Xining, China,                King Saud Riyadh, Saudi Arabia</a:t>
            </a:r>
            <a:endParaRPr lang="en-US" b="0" i="0" dirty="0">
              <a:solidFill>
                <a:srgbClr val="333333"/>
              </a:solidFill>
              <a:effectLst/>
              <a:latin typeface="Arial" panose="020B0604020202020204" pitchFamily="34" charset="0"/>
            </a:endParaRPr>
          </a:p>
          <a:p>
            <a:pPr marL="0" indent="0">
              <a:buNone/>
            </a:pPr>
            <a:r>
              <a:rPr lang="en-US" b="0" i="0" dirty="0">
                <a:solidFill>
                  <a:srgbClr val="333333"/>
                </a:solidFill>
                <a:effectLst/>
                <a:latin typeface="Arial" panose="020B0604020202020204" pitchFamily="34" charset="0"/>
              </a:rPr>
              <a:t>Technology (HUST)                            in 2016</a:t>
            </a:r>
            <a:endParaRPr lang="en-IN" dirty="0"/>
          </a:p>
          <a:p>
            <a:pPr marL="0" indent="0" algn="l">
              <a:buNone/>
            </a:pPr>
            <a:r>
              <a:rPr lang="en-US" b="0" i="0" dirty="0">
                <a:solidFill>
                  <a:srgbClr val="333333"/>
                </a:solidFill>
                <a:effectLst/>
                <a:latin typeface="Arial" panose="020B0604020202020204" pitchFamily="34" charset="0"/>
              </a:rPr>
              <a:t>                                                                                                                                   </a:t>
            </a:r>
            <a:endParaRPr lang="en-IN" dirty="0"/>
          </a:p>
          <a:p>
            <a:pPr marL="0" indent="0" algn="l">
              <a:buNone/>
            </a:pPr>
            <a:r>
              <a:rPr lang="en-US" b="0" i="0" dirty="0">
                <a:solidFill>
                  <a:srgbClr val="333333"/>
                </a:solidFill>
                <a:effectLst/>
                <a:latin typeface="Arial" panose="020B0604020202020204" pitchFamily="34" charset="0"/>
              </a:rPr>
              <a:t>                                                      </a:t>
            </a:r>
            <a:endParaRPr lang="en-US" b="0" i="0" dirty="0">
              <a:solidFill>
                <a:srgbClr val="333333"/>
              </a:solidFill>
              <a:effectLst/>
              <a:latin typeface="Arial" panose="020B0604020202020204" pitchFamily="34" charset="0"/>
            </a:endParaRPr>
          </a:p>
          <a:p>
            <a:pPr marL="0" indent="0" algn="l">
              <a:buNone/>
            </a:pPr>
            <a:endParaRPr lang="en-IN"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48260"/>
            <a:ext cx="2111375" cy="700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2113915" y="1361440"/>
            <a:ext cx="7352665" cy="2618740"/>
          </a:xfrm>
          <a:prstGeom prst="rect">
            <a:avLst/>
          </a:prstGeom>
        </p:spPr>
      </p:pic>
      <p:pic>
        <p:nvPicPr>
          <p:cNvPr id="6" name="Content Placeholder 5"/>
          <p:cNvPicPr>
            <a:picLocks noChangeAspect="1"/>
          </p:cNvPicPr>
          <p:nvPr>
            <p:ph sz="half" idx="2"/>
          </p:nvPr>
        </p:nvPicPr>
        <p:blipFill>
          <a:blip r:embed="rId3"/>
          <a:stretch>
            <a:fillRect/>
          </a:stretch>
        </p:blipFill>
        <p:spPr>
          <a:xfrm>
            <a:off x="2113915" y="3865245"/>
            <a:ext cx="7353300" cy="2727325"/>
          </a:xfrm>
          <a:prstGeom prst="rect">
            <a:avLst/>
          </a:prstGeom>
        </p:spPr>
      </p:pic>
      <p:sp>
        <p:nvSpPr>
          <p:cNvPr id="7" name="Text Box 6"/>
          <p:cNvSpPr txBox="1"/>
          <p:nvPr/>
        </p:nvSpPr>
        <p:spPr>
          <a:xfrm>
            <a:off x="172085" y="2067560"/>
            <a:ext cx="1941830" cy="2676525"/>
          </a:xfrm>
          <a:prstGeom prst="rect">
            <a:avLst/>
          </a:prstGeom>
          <a:noFill/>
        </p:spPr>
        <p:txBody>
          <a:bodyPr wrap="square" rtlCol="0">
            <a:spAutoFit/>
          </a:bodyPr>
          <a:p>
            <a:r>
              <a:rPr lang="en-US" sz="2400"/>
              <a:t>Calculation of cumulative hit and fault rates for comparision of caching policies</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838200" y="2258695"/>
            <a:ext cx="5181600" cy="3484245"/>
          </a:xfrm>
          <a:prstGeom prst="rect">
            <a:avLst/>
          </a:prstGeom>
        </p:spPr>
      </p:pic>
      <p:pic>
        <p:nvPicPr>
          <p:cNvPr id="6" name="Content Placeholder 5"/>
          <p:cNvPicPr>
            <a:picLocks noChangeAspect="1"/>
          </p:cNvPicPr>
          <p:nvPr>
            <p:ph sz="half" idx="2"/>
          </p:nvPr>
        </p:nvPicPr>
        <p:blipFill>
          <a:blip r:embed="rId3"/>
          <a:stretch>
            <a:fillRect/>
          </a:stretch>
        </p:blipFill>
        <p:spPr>
          <a:xfrm>
            <a:off x="6172200" y="2206625"/>
            <a:ext cx="5181600" cy="3589020"/>
          </a:xfrm>
          <a:prstGeom prst="rect">
            <a:avLst/>
          </a:prstGeom>
        </p:spPr>
      </p:pic>
      <p:sp>
        <p:nvSpPr>
          <p:cNvPr id="8" name="Text Box 7"/>
          <p:cNvSpPr txBox="1"/>
          <p:nvPr/>
        </p:nvSpPr>
        <p:spPr>
          <a:xfrm>
            <a:off x="2185670" y="1501140"/>
            <a:ext cx="7456805" cy="521970"/>
          </a:xfrm>
          <a:prstGeom prst="rect">
            <a:avLst/>
          </a:prstGeom>
          <a:noFill/>
        </p:spPr>
        <p:txBody>
          <a:bodyPr wrap="square" rtlCol="0">
            <a:spAutoFit/>
          </a:bodyPr>
          <a:p>
            <a:pPr algn="ctr"/>
            <a:r>
              <a:rPr lang="en-US" sz="2800" b="1"/>
              <a:t>LRU vs LFU comparision</a:t>
            </a:r>
            <a:endParaRPr lang="en-US" sz="2800" b="1"/>
          </a:p>
        </p:txBody>
      </p:sp>
      <p:sp>
        <p:nvSpPr>
          <p:cNvPr id="9" name="Text Box 8"/>
          <p:cNvSpPr txBox="1"/>
          <p:nvPr/>
        </p:nvSpPr>
        <p:spPr>
          <a:xfrm>
            <a:off x="1430655" y="6062980"/>
            <a:ext cx="3350895" cy="368300"/>
          </a:xfrm>
          <a:prstGeom prst="rect">
            <a:avLst/>
          </a:prstGeom>
          <a:noFill/>
        </p:spPr>
        <p:txBody>
          <a:bodyPr wrap="square" rtlCol="0">
            <a:spAutoFit/>
          </a:bodyPr>
          <a:p>
            <a:pPr algn="ctr"/>
            <a:r>
              <a:rPr lang="en-US"/>
              <a:t>Hit rate comparision(cumulative)</a:t>
            </a:r>
            <a:endParaRPr lang="en-US"/>
          </a:p>
        </p:txBody>
      </p:sp>
      <p:sp>
        <p:nvSpPr>
          <p:cNvPr id="10" name="Text Box 9"/>
          <p:cNvSpPr txBox="1"/>
          <p:nvPr/>
        </p:nvSpPr>
        <p:spPr>
          <a:xfrm>
            <a:off x="6920865" y="6094730"/>
            <a:ext cx="3319780" cy="645160"/>
          </a:xfrm>
          <a:prstGeom prst="rect">
            <a:avLst/>
          </a:prstGeom>
          <a:noFill/>
        </p:spPr>
        <p:txBody>
          <a:bodyPr wrap="square" rtlCol="0">
            <a:spAutoFit/>
          </a:bodyPr>
          <a:p>
            <a:pPr algn="ctr"/>
            <a:r>
              <a:rPr lang="en-US"/>
              <a:t>Fault rate comparision(cumulative)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b="1" dirty="0">
                <a:solidFill>
                  <a:srgbClr val="C00000"/>
                </a:solidFill>
              </a:rPr>
              <a:t>                            </a:t>
            </a:r>
            <a:r>
              <a:rPr lang="en-IN" altLang="en-US" b="1" dirty="0">
                <a:solidFill>
                  <a:srgbClr val="C00000"/>
                </a:solidFill>
              </a:rPr>
              <a:t>Implementation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53340"/>
            <a:ext cx="1893570" cy="6273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ph sz="half" idx="1"/>
          </p:nvPr>
        </p:nvPicPr>
        <p:blipFill>
          <a:blip r:embed="rId2"/>
          <a:stretch>
            <a:fillRect/>
          </a:stretch>
        </p:blipFill>
        <p:spPr>
          <a:xfrm>
            <a:off x="838200" y="2244725"/>
            <a:ext cx="5181600" cy="3512185"/>
          </a:xfrm>
          <a:prstGeom prst="rect">
            <a:avLst/>
          </a:prstGeom>
        </p:spPr>
      </p:pic>
      <p:pic>
        <p:nvPicPr>
          <p:cNvPr id="6" name="Content Placeholder 5"/>
          <p:cNvPicPr>
            <a:picLocks noChangeAspect="1"/>
          </p:cNvPicPr>
          <p:nvPr>
            <p:ph sz="half" idx="2"/>
          </p:nvPr>
        </p:nvPicPr>
        <p:blipFill>
          <a:blip r:embed="rId3"/>
          <a:stretch>
            <a:fillRect/>
          </a:stretch>
        </p:blipFill>
        <p:spPr>
          <a:xfrm>
            <a:off x="6172200" y="2006600"/>
            <a:ext cx="5181600" cy="3988435"/>
          </a:xfrm>
          <a:prstGeom prst="rect">
            <a:avLst/>
          </a:prstGeom>
        </p:spPr>
      </p:pic>
      <p:sp>
        <p:nvSpPr>
          <p:cNvPr id="7" name="Text Box 6"/>
          <p:cNvSpPr txBox="1"/>
          <p:nvPr/>
        </p:nvSpPr>
        <p:spPr>
          <a:xfrm>
            <a:off x="1209675" y="5995035"/>
            <a:ext cx="4200525" cy="368300"/>
          </a:xfrm>
          <a:prstGeom prst="rect">
            <a:avLst/>
          </a:prstGeom>
          <a:noFill/>
        </p:spPr>
        <p:txBody>
          <a:bodyPr wrap="square" rtlCol="0">
            <a:spAutoFit/>
          </a:bodyPr>
          <a:p>
            <a:pPr algn="ctr"/>
            <a:r>
              <a:rPr lang="en-US"/>
              <a:t>variation of hit rate</a:t>
            </a:r>
            <a:endParaRPr lang="en-US"/>
          </a:p>
        </p:txBody>
      </p:sp>
      <p:sp>
        <p:nvSpPr>
          <p:cNvPr id="8" name="Text Box 7"/>
          <p:cNvSpPr txBox="1"/>
          <p:nvPr/>
        </p:nvSpPr>
        <p:spPr>
          <a:xfrm>
            <a:off x="7684770" y="5995035"/>
            <a:ext cx="2155825" cy="368300"/>
          </a:xfrm>
          <a:prstGeom prst="rect">
            <a:avLst/>
          </a:prstGeom>
          <a:noFill/>
        </p:spPr>
        <p:txBody>
          <a:bodyPr wrap="none" rtlCol="0">
            <a:spAutoFit/>
          </a:bodyPr>
          <a:p>
            <a:r>
              <a:rPr lang="en-US"/>
              <a:t>Variation of fault rate</a:t>
            </a:r>
            <a:endParaRPr lang="en-US"/>
          </a:p>
        </p:txBody>
      </p:sp>
      <p:sp>
        <p:nvSpPr>
          <p:cNvPr id="9" name="Text Box 8"/>
          <p:cNvSpPr txBox="1"/>
          <p:nvPr/>
        </p:nvSpPr>
        <p:spPr>
          <a:xfrm>
            <a:off x="2185670" y="1501140"/>
            <a:ext cx="7456805" cy="521970"/>
          </a:xfrm>
          <a:prstGeom prst="rect">
            <a:avLst/>
          </a:prstGeom>
          <a:noFill/>
        </p:spPr>
        <p:txBody>
          <a:bodyPr wrap="square" rtlCol="0">
            <a:spAutoFit/>
          </a:bodyPr>
          <a:p>
            <a:pPr algn="ctr"/>
            <a:r>
              <a:rPr lang="en-US" sz="2800" b="1"/>
              <a:t>LRU vs LFU comparision</a:t>
            </a:r>
            <a:endParaRPr lang="en-US" sz="28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607185" y="48577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Experimental Results</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506095" y="1812290"/>
            <a:ext cx="11179810" cy="4154170"/>
          </a:xfrm>
          <a:prstGeom prst="rect">
            <a:avLst/>
          </a:prstGeom>
          <a:noFill/>
        </p:spPr>
        <p:txBody>
          <a:bodyPr wrap="square" rtlCol="0">
            <a:spAutoFit/>
          </a:bodyPr>
          <a:p>
            <a:pPr marL="342900" indent="-342900">
              <a:buFont typeface="Arial" panose="020B0604020202020204" pitchFamily="34" charset="0"/>
              <a:buChar char="•"/>
            </a:pPr>
            <a:r>
              <a:rPr lang="en-US" sz="2400"/>
              <a:t>In the experimental environment, F-UEs request three types of content (text data, image data, and video data) from F-APs.</a:t>
            </a:r>
            <a:endParaRPr lang="en-US" sz="2400"/>
          </a:p>
          <a:p>
            <a:pPr indent="0">
              <a:buFont typeface="Arial" panose="020B0604020202020204" pitchFamily="34" charset="0"/>
              <a:buNone/>
            </a:pPr>
            <a:r>
              <a:rPr lang="en-US" sz="2400"/>
              <a:t> </a:t>
            </a:r>
            <a:endParaRPr lang="en-US" sz="2400"/>
          </a:p>
          <a:p>
            <a:pPr marL="342900" indent="-342900">
              <a:buFont typeface="Arial" panose="020B0604020202020204" pitchFamily="34" charset="0"/>
              <a:buChar char="•"/>
            </a:pPr>
            <a:r>
              <a:rPr lang="en-US" sz="2400"/>
              <a:t>A total of </a:t>
            </a:r>
            <a:r>
              <a:rPr lang="en-IN" altLang="en-US" sz="2400"/>
              <a:t>75</a:t>
            </a:r>
            <a:r>
              <a:rPr lang="en-US" sz="2400"/>
              <a:t>00 historical logs were collected from F-APs and divided into training dataset (</a:t>
            </a:r>
            <a:r>
              <a:rPr lang="en-IN" altLang="en-US" sz="2400"/>
              <a:t>65</a:t>
            </a:r>
            <a:r>
              <a:rPr lang="en-US" sz="2400"/>
              <a:t>00 pieces of data) and test dataset (1</a:t>
            </a:r>
            <a:r>
              <a:rPr lang="en-IN" altLang="en-US" sz="2400"/>
              <a:t>0</a:t>
            </a:r>
            <a:r>
              <a:rPr lang="en-US" sz="2400"/>
              <a:t>00 pieces of data).</a:t>
            </a:r>
            <a:endParaRPr lang="en-US" sz="2400"/>
          </a:p>
          <a:p>
            <a:pPr indent="0">
              <a:buFont typeface="Arial" panose="020B0604020202020204" pitchFamily="34" charset="0"/>
              <a:buNone/>
            </a:pPr>
            <a:r>
              <a:rPr lang="en-US" sz="2400"/>
              <a:t> </a:t>
            </a:r>
            <a:endParaRPr lang="en-US" sz="2400"/>
          </a:p>
          <a:p>
            <a:pPr marL="342900" indent="-342900">
              <a:buFont typeface="Arial" panose="020B0604020202020204" pitchFamily="34" charset="0"/>
              <a:buChar char="•"/>
            </a:pPr>
            <a:r>
              <a:rPr lang="en-US" sz="2400"/>
              <a:t>The datasets were used for training and testing the traffic prediction model and the cognitive caching model. </a:t>
            </a:r>
            <a:endParaRPr lang="en-US" sz="2400"/>
          </a:p>
          <a:p>
            <a:pPr indent="0">
              <a:buFont typeface="Arial" panose="020B0604020202020204" pitchFamily="34" charset="0"/>
              <a:buNone/>
            </a:pPr>
            <a:endParaRPr lang="en-US" sz="2400"/>
          </a:p>
          <a:p>
            <a:pPr marL="342900" indent="-342900">
              <a:buFont typeface="Arial" panose="020B0604020202020204" pitchFamily="34" charset="0"/>
              <a:buChar char="•"/>
            </a:pPr>
            <a:r>
              <a:rPr lang="en-IN" altLang="en-US" sz="2400"/>
              <a:t>T</a:t>
            </a:r>
            <a:r>
              <a:rPr lang="en-US" sz="2400"/>
              <a:t>he proposed algorithm can acc</a:t>
            </a:r>
            <a:r>
              <a:rPr lang="en-IN" altLang="en-US" sz="2400"/>
              <a:t>u</a:t>
            </a:r>
            <a:r>
              <a:rPr lang="en-US" sz="2400"/>
              <a:t>rately predict the trend of real-time traffic. Ther</a:t>
            </a:r>
            <a:r>
              <a:rPr lang="en-IN" altLang="en-US" sz="2400"/>
              <a:t>e</a:t>
            </a:r>
            <a:r>
              <a:rPr lang="en-US" sz="2400"/>
              <a:t>fore, it can provide traffic information for IF-RANs</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607185" y="48577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Experimental Results</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p:cNvPicPr>
            <a:picLocks noChangeAspect="1"/>
          </p:cNvPicPr>
          <p:nvPr>
            <p:ph sz="half" idx="1"/>
          </p:nvPr>
        </p:nvPicPr>
        <p:blipFill>
          <a:blip r:embed="rId2"/>
          <a:srcRect l="33088" t="49811" r="35221"/>
          <a:stretch>
            <a:fillRect/>
          </a:stretch>
        </p:blipFill>
        <p:spPr>
          <a:xfrm>
            <a:off x="838200" y="2153920"/>
            <a:ext cx="5181600" cy="3694430"/>
          </a:xfrm>
          <a:prstGeom prst="rect">
            <a:avLst/>
          </a:prstGeom>
        </p:spPr>
      </p:pic>
      <p:sp>
        <p:nvSpPr>
          <p:cNvPr id="7" name="Text Box 6"/>
          <p:cNvSpPr txBox="1"/>
          <p:nvPr/>
        </p:nvSpPr>
        <p:spPr>
          <a:xfrm>
            <a:off x="549910" y="6157595"/>
            <a:ext cx="4687570" cy="460375"/>
          </a:xfrm>
          <a:prstGeom prst="rect">
            <a:avLst/>
          </a:prstGeom>
          <a:noFill/>
        </p:spPr>
        <p:txBody>
          <a:bodyPr wrap="square" rtlCol="0">
            <a:spAutoFit/>
          </a:bodyPr>
          <a:p>
            <a:r>
              <a:rPr lang="en-US" sz="2400"/>
              <a:t>     LSTM network traffic prediction</a:t>
            </a:r>
            <a:endParaRPr lang="en-US" sz="2400"/>
          </a:p>
        </p:txBody>
      </p:sp>
      <p:pic>
        <p:nvPicPr>
          <p:cNvPr id="8" name="Content Placeholder 7"/>
          <p:cNvPicPr>
            <a:picLocks noChangeAspect="1"/>
          </p:cNvPicPr>
          <p:nvPr>
            <p:ph sz="half" idx="2"/>
          </p:nvPr>
        </p:nvPicPr>
        <p:blipFill>
          <a:blip r:embed="rId3"/>
          <a:stretch>
            <a:fillRect/>
          </a:stretch>
        </p:blipFill>
        <p:spPr>
          <a:xfrm>
            <a:off x="6363335" y="2263140"/>
            <a:ext cx="5558155" cy="3475355"/>
          </a:xfrm>
          <a:prstGeom prst="rect">
            <a:avLst/>
          </a:prstGeom>
        </p:spPr>
      </p:pic>
      <p:sp>
        <p:nvSpPr>
          <p:cNvPr id="11" name="Text Box 10"/>
          <p:cNvSpPr txBox="1"/>
          <p:nvPr/>
        </p:nvSpPr>
        <p:spPr>
          <a:xfrm>
            <a:off x="6952615" y="6173470"/>
            <a:ext cx="4939665" cy="460375"/>
          </a:xfrm>
          <a:prstGeom prst="rect">
            <a:avLst/>
          </a:prstGeom>
          <a:noFill/>
        </p:spPr>
        <p:txBody>
          <a:bodyPr wrap="square" rtlCol="0">
            <a:spAutoFit/>
          </a:bodyPr>
          <a:p>
            <a:r>
              <a:rPr lang="en-US" sz="2400"/>
              <a:t>                LRU vs LFU hit rates</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607185" y="48577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Experimental Results</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p:cNvPicPr>
            <a:picLocks noChangeAspect="1"/>
          </p:cNvPicPr>
          <p:nvPr>
            <p:ph idx="1"/>
          </p:nvPr>
        </p:nvPicPr>
        <p:blipFill>
          <a:blip r:embed="rId2"/>
          <a:stretch>
            <a:fillRect/>
          </a:stretch>
        </p:blipFill>
        <p:spPr>
          <a:xfrm>
            <a:off x="327660" y="1997075"/>
            <a:ext cx="5156200" cy="3235960"/>
          </a:xfrm>
          <a:prstGeom prst="rect">
            <a:avLst/>
          </a:prstGeom>
        </p:spPr>
      </p:pic>
      <p:sp>
        <p:nvSpPr>
          <p:cNvPr id="8" name="Text Box 7"/>
          <p:cNvSpPr txBox="1"/>
          <p:nvPr/>
        </p:nvSpPr>
        <p:spPr>
          <a:xfrm>
            <a:off x="722630" y="5465445"/>
            <a:ext cx="4955540" cy="460375"/>
          </a:xfrm>
          <a:prstGeom prst="rect">
            <a:avLst/>
          </a:prstGeom>
          <a:noFill/>
        </p:spPr>
        <p:txBody>
          <a:bodyPr wrap="square" rtlCol="0">
            <a:spAutoFit/>
          </a:bodyPr>
          <a:p>
            <a:r>
              <a:rPr lang="en-US" sz="2400"/>
              <a:t>      LRU vs LFU fault rates</a:t>
            </a:r>
            <a:endParaRPr lang="en-US" sz="2400"/>
          </a:p>
        </p:txBody>
      </p:sp>
      <p:sp>
        <p:nvSpPr>
          <p:cNvPr id="9" name="Text Box 8"/>
          <p:cNvSpPr txBox="1"/>
          <p:nvPr/>
        </p:nvSpPr>
        <p:spPr>
          <a:xfrm>
            <a:off x="5378450" y="2829560"/>
            <a:ext cx="6308725" cy="1198880"/>
          </a:xfrm>
          <a:prstGeom prst="rect">
            <a:avLst/>
          </a:prstGeom>
          <a:noFill/>
        </p:spPr>
        <p:txBody>
          <a:bodyPr wrap="square" rtlCol="0">
            <a:spAutoFit/>
          </a:bodyPr>
          <a:p>
            <a:r>
              <a:rPr lang="en-US" sz="2400" u="sng"/>
              <a:t>Inference:</a:t>
            </a:r>
            <a:endParaRPr lang="en-US" sz="2400" u="sng"/>
          </a:p>
          <a:p>
            <a:r>
              <a:rPr lang="en-US" sz="2400"/>
              <a:t>Comparision of hit and fault rate plots of LRU and LFU , LFU is efficient than LRU .</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607185" y="48577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Experimental Results</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p:nvPr/>
        </p:nvSpPr>
        <p:spPr>
          <a:xfrm>
            <a:off x="833120" y="4613910"/>
            <a:ext cx="4955540" cy="460375"/>
          </a:xfrm>
          <a:prstGeom prst="rect">
            <a:avLst/>
          </a:prstGeom>
          <a:noFill/>
        </p:spPr>
        <p:txBody>
          <a:bodyPr wrap="square" rtlCol="0">
            <a:spAutoFit/>
          </a:bodyPr>
          <a:p>
            <a:r>
              <a:rPr lang="en-US" sz="2400"/>
              <a:t>      LRU vs LFU hit rate variation</a:t>
            </a:r>
            <a:endParaRPr lang="en-US" sz="2400"/>
          </a:p>
        </p:txBody>
      </p:sp>
      <p:pic>
        <p:nvPicPr>
          <p:cNvPr id="7" name="Content Placeholder 6"/>
          <p:cNvPicPr>
            <a:picLocks noChangeAspect="1"/>
          </p:cNvPicPr>
          <p:nvPr>
            <p:ph sz="half" idx="1"/>
          </p:nvPr>
        </p:nvPicPr>
        <p:blipFill>
          <a:blip r:embed="rId2"/>
          <a:stretch>
            <a:fillRect/>
          </a:stretch>
        </p:blipFill>
        <p:spPr>
          <a:xfrm>
            <a:off x="738505" y="1623060"/>
            <a:ext cx="4476750" cy="2990850"/>
          </a:xfrm>
          <a:prstGeom prst="rect">
            <a:avLst/>
          </a:prstGeom>
        </p:spPr>
      </p:pic>
      <p:pic>
        <p:nvPicPr>
          <p:cNvPr id="11" name="Content Placeholder 10"/>
          <p:cNvPicPr>
            <a:picLocks noChangeAspect="1"/>
          </p:cNvPicPr>
          <p:nvPr>
            <p:ph sz="half" idx="2"/>
          </p:nvPr>
        </p:nvPicPr>
        <p:blipFill>
          <a:blip r:embed="rId3"/>
          <a:stretch>
            <a:fillRect/>
          </a:stretch>
        </p:blipFill>
        <p:spPr>
          <a:xfrm>
            <a:off x="6713220" y="1442085"/>
            <a:ext cx="4162425" cy="3171825"/>
          </a:xfrm>
          <a:prstGeom prst="rect">
            <a:avLst/>
          </a:prstGeom>
        </p:spPr>
      </p:pic>
      <p:sp>
        <p:nvSpPr>
          <p:cNvPr id="13" name="Text Box 12"/>
          <p:cNvSpPr txBox="1"/>
          <p:nvPr/>
        </p:nvSpPr>
        <p:spPr>
          <a:xfrm>
            <a:off x="7109460" y="4613910"/>
            <a:ext cx="3995420" cy="460375"/>
          </a:xfrm>
          <a:prstGeom prst="rect">
            <a:avLst/>
          </a:prstGeom>
          <a:noFill/>
        </p:spPr>
        <p:txBody>
          <a:bodyPr wrap="square" rtlCol="0">
            <a:spAutoFit/>
          </a:bodyPr>
          <a:p>
            <a:r>
              <a:rPr lang="en-US" sz="2400"/>
              <a:t>LRU vs LFU fault rate variation</a:t>
            </a:r>
            <a:endParaRPr lang="en-US" sz="2400"/>
          </a:p>
        </p:txBody>
      </p:sp>
      <p:sp>
        <p:nvSpPr>
          <p:cNvPr id="14" name="Text Box 13"/>
          <p:cNvSpPr txBox="1"/>
          <p:nvPr/>
        </p:nvSpPr>
        <p:spPr>
          <a:xfrm>
            <a:off x="433705" y="5208905"/>
            <a:ext cx="11325225" cy="1568450"/>
          </a:xfrm>
          <a:prstGeom prst="rect">
            <a:avLst/>
          </a:prstGeom>
          <a:noFill/>
        </p:spPr>
        <p:txBody>
          <a:bodyPr wrap="square" rtlCol="0">
            <a:spAutoFit/>
          </a:bodyPr>
          <a:p>
            <a:r>
              <a:rPr lang="en-US" sz="2400" u="sng"/>
              <a:t>Inference:</a:t>
            </a:r>
            <a:endParaRPr lang="en-US" sz="2400" u="sng"/>
          </a:p>
          <a:p>
            <a:pPr marL="285750" indent="-285750">
              <a:buFont typeface="Arial" panose="020B0604020202020204" pitchFamily="34" charset="0"/>
              <a:buChar char="•"/>
            </a:pPr>
            <a:r>
              <a:rPr lang="en-US" sz="2400"/>
              <a:t>LFU hit rate is stable compared to LFU. LFU hit rate has lot of fluctuations.</a:t>
            </a:r>
            <a:endParaRPr lang="en-US" sz="2400"/>
          </a:p>
          <a:p>
            <a:pPr marL="285750" indent="-285750">
              <a:buFont typeface="Arial" panose="020B0604020202020204" pitchFamily="34" charset="0"/>
              <a:buChar char="•"/>
            </a:pPr>
            <a:r>
              <a:rPr lang="en-US" sz="2400"/>
              <a:t>LFU fault rate peaks are lower than LRU fault rate peaks. Both LRU and LFU have fluctuations in the graph. </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893570" y="88836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Conclusion</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838200" y="1572260"/>
            <a:ext cx="10515600" cy="4351338"/>
          </a:xfrm>
        </p:spPr>
        <p:txBody>
          <a:bodyPr>
            <a:noAutofit/>
          </a:bodyPr>
          <a:lstStyle/>
          <a:p>
            <a:pPr marL="0" indent="0" algn="l">
              <a:buNone/>
            </a:pPr>
            <a:endParaRPr lang="en-US" sz="2300" dirty="0"/>
          </a:p>
          <a:p>
            <a:pPr algn="l"/>
            <a:r>
              <a:rPr lang="en-US" sz="2300" dirty="0"/>
              <a:t>First, the traditional cloud-based IoT architecture is discussed, and the development history of F-RANs in view of its shortcomings is summarized.</a:t>
            </a:r>
            <a:endParaRPr lang="en-US" sz="2300" dirty="0"/>
          </a:p>
          <a:p>
            <a:pPr algn="l"/>
            <a:r>
              <a:rPr lang="en-US" sz="2300" strike="noStrike" baseline="0" dirty="0">
                <a:ea typeface="Tahoma" panose="020B0604030504040204" pitchFamily="34" charset="0"/>
                <a:cs typeface="Tahoma" panose="020B0604030504040204" pitchFamily="34" charset="0"/>
              </a:rPr>
              <a:t>To meet the requirements efficiently and to provide good quality of service to the end users F-RAN has become a solution. But there are some challenges to be resolved regarding infrastructure, network traffic and caching mechanism of F-RANs.</a:t>
            </a:r>
            <a:endParaRPr lang="en-US" sz="2300" strike="noStrike" baseline="0" dirty="0">
              <a:ea typeface="Tahoma" panose="020B0604030504040204" pitchFamily="34" charset="0"/>
              <a:cs typeface="Tahoma" panose="020B0604030504040204" pitchFamily="34" charset="0"/>
            </a:endParaRPr>
          </a:p>
          <a:p>
            <a:pPr algn="l"/>
            <a:r>
              <a:rPr lang="en-US" sz="2300" dirty="0"/>
              <a:t>So an attention-based LSTM algorithm is used to predict the service traffic flow with different requested data types.</a:t>
            </a:r>
            <a:endParaRPr lang="en-US" sz="2300" dirty="0"/>
          </a:p>
          <a:p>
            <a:pPr algn="l"/>
            <a:r>
              <a:rPr lang="en-US" sz="2300" dirty="0"/>
              <a:t>Then a cognitive caching strategy based on LSTM and collaborative filtering is designed. The performance of the proposed LSTM-based traffic prediction algorithm and cognitive caching </a:t>
            </a:r>
            <a:r>
              <a:rPr lang="en-US" sz="2300" dirty="0" err="1"/>
              <a:t>strategyis</a:t>
            </a:r>
            <a:r>
              <a:rPr lang="en-US" sz="2300" dirty="0"/>
              <a:t> evaluated using simulation of IF-RAN architecture in a real environment.</a:t>
            </a:r>
            <a:endParaRPr lang="en-US" sz="2000" dirty="0">
              <a:ea typeface="Tahoma" panose="020B0604030504040204" pitchFamily="34" charset="0"/>
              <a:cs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893570" y="888365"/>
            <a:ext cx="8057515" cy="777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C00000"/>
                </a:solidFill>
              </a:rPr>
              <a:t>                       </a:t>
            </a:r>
            <a:r>
              <a:rPr lang="en-IN" altLang="en-US" b="1" dirty="0">
                <a:solidFill>
                  <a:srgbClr val="C00000"/>
                </a:solidFill>
              </a:rPr>
              <a:t>References</a:t>
            </a:r>
            <a:endParaRPr lang="en-IN" altLang="en-US" b="1" dirty="0">
              <a:solidFill>
                <a:srgbClr val="C00000"/>
              </a:soli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a:buNone/>
            </a:pPr>
            <a:endParaRPr lang="en-IN" dirty="0"/>
          </a:p>
          <a:p>
            <a:pPr marL="514350" indent="-514350">
              <a:buAutoNum type="arabicParenR"/>
            </a:pPr>
            <a:r>
              <a:rPr lang="en-IN" dirty="0">
                <a:hlinkClick r:id="rId2"/>
              </a:rPr>
              <a:t>https://ieeexplore.ieee.org/document/7508408</a:t>
            </a:r>
            <a:endParaRPr lang="en-IN" dirty="0"/>
          </a:p>
          <a:p>
            <a:pPr marL="514350" indent="-514350">
              <a:buAutoNum type="arabicParenR"/>
            </a:pPr>
            <a:r>
              <a:rPr lang="en-IN" dirty="0">
                <a:hlinkClick r:id="rId3"/>
              </a:rPr>
              <a:t>https://ieeexplore.ieee.org/document/7513863</a:t>
            </a:r>
            <a:endParaRPr lang="en-IN" dirty="0"/>
          </a:p>
          <a:p>
            <a:pPr marL="514350" indent="-514350">
              <a:buAutoNum type="arabicParenR"/>
            </a:pPr>
            <a:r>
              <a:rPr lang="en-IN" dirty="0">
                <a:hlinkClick r:id="rId4"/>
              </a:rPr>
              <a:t>https://ieeexplore.ieee.org/document/8726072</a:t>
            </a:r>
            <a:endParaRPr lang="en-IN" dirty="0"/>
          </a:p>
          <a:p>
            <a:pPr marL="514350" indent="-514350">
              <a:buAutoNum type="arabicParenR"/>
            </a:pPr>
            <a:r>
              <a:rPr lang="en-IN" dirty="0">
                <a:hlinkClick r:id="rId5"/>
              </a:rPr>
              <a:t>https://ieeexplore.ieee.org/document/6779679</a:t>
            </a:r>
            <a:endParaRPr lang="en-IN" dirty="0"/>
          </a:p>
          <a:p>
            <a:pPr marL="514350" indent="-514350">
              <a:buAutoNum type="arabicParenR"/>
            </a:pPr>
            <a:r>
              <a:rPr lang="en-IN" dirty="0">
                <a:hlinkClick r:id="rId6"/>
              </a:rPr>
              <a:t>https://ieeexplore.ieee.org/document/7498684</a:t>
            </a:r>
            <a:endParaRPr lang="en-IN" dirty="0"/>
          </a:p>
          <a:p>
            <a:pPr marL="514350" indent="-514350">
              <a:buAutoNum type="arabicParenR"/>
            </a:pPr>
            <a:r>
              <a:rPr lang="en-IN" dirty="0">
                <a:hlinkClick r:id="rId7"/>
              </a:rPr>
              <a:t>https://ieeexplore.ieee.org/document/8283747</a:t>
            </a:r>
            <a:endParaRPr lang="en-IN" dirty="0"/>
          </a:p>
          <a:p>
            <a:pPr marL="514350" indent="-514350">
              <a:buAutoNum type="arabicParenR"/>
            </a:pPr>
            <a:r>
              <a:rPr lang="en-IN" dirty="0">
                <a:hlinkClick r:id="rId8"/>
              </a:rPr>
              <a:t>https://ieeexplore.ieee.org/document/8675173</a:t>
            </a:r>
            <a:endParaRPr lang="en-IN" dirty="0"/>
          </a:p>
          <a:p>
            <a:pPr marL="514350" indent="-514350">
              <a:buAutoNum type="arabicParenR"/>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stretch>
            <a:fillRect/>
          </a:stretch>
        </p:blipFill>
        <p:spPr>
          <a:xfrm>
            <a:off x="73025" y="528320"/>
            <a:ext cx="12045315" cy="6158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                          </a:t>
            </a:r>
            <a:r>
              <a:rPr lang="en-IN" altLang="en-US" dirty="0">
                <a:solidFill>
                  <a:srgbClr val="C00000"/>
                </a:solidFill>
              </a:rPr>
              <a:t>Problem Statement</a:t>
            </a:r>
            <a:endParaRPr lang="en-IN" altLang="en-US" b="1" dirty="0">
              <a:solidFill>
                <a:srgbClr val="C00000"/>
              </a:solidFill>
            </a:endParaRPr>
          </a:p>
        </p:txBody>
      </p:sp>
      <p:sp>
        <p:nvSpPr>
          <p:cNvPr id="3" name="Content Placeholder 2"/>
          <p:cNvSpPr>
            <a:spLocks noGrp="1"/>
          </p:cNvSpPr>
          <p:nvPr>
            <p:ph idx="1"/>
          </p:nvPr>
        </p:nvSpPr>
        <p:spPr>
          <a:xfrm>
            <a:off x="838200" y="1505585"/>
            <a:ext cx="10515600" cy="4730750"/>
          </a:xfrm>
        </p:spPr>
        <p:txBody>
          <a:bodyPr>
            <a:normAutofit/>
          </a:bodyPr>
          <a:lstStyle/>
          <a:p>
            <a:pPr marL="0" indent="0" algn="just">
              <a:buNone/>
            </a:pPr>
            <a:r>
              <a:rPr lang="en-US" b="0" i="0" u="none" strike="noStrike" baseline="0" dirty="0">
                <a:latin typeface="TimesNewRomanPSMT"/>
              </a:rPr>
              <a:t> </a:t>
            </a:r>
            <a:endParaRPr lang="en-US" b="0" i="0" u="none" strike="noStrike" baseline="0" dirty="0">
              <a:latin typeface="TimesNewRomanPSMT"/>
            </a:endParaRPr>
          </a:p>
          <a:p>
            <a:pPr algn="just"/>
            <a:r>
              <a:rPr lang="en-IN" altLang="en-US" b="0" i="0" u="none" strike="noStrike" baseline="0" dirty="0">
                <a:latin typeface="TimesNewRomanPSMT"/>
              </a:rPr>
              <a:t>The</a:t>
            </a:r>
            <a:r>
              <a:rPr lang="en-US" b="0" i="0" u="none" strike="noStrike" baseline="0" dirty="0">
                <a:latin typeface="TimesNewRomanPSMT"/>
              </a:rPr>
              <a:t> rapid development of wireless communication and smart devices, the traditional architecture of cloud is unable to meet the increase in the requirements day to day. </a:t>
            </a:r>
            <a:endParaRPr lang="en-US" b="0" i="0" u="none" strike="noStrike" baseline="0" dirty="0">
              <a:latin typeface="TimesNewRomanPSMT"/>
            </a:endParaRPr>
          </a:p>
          <a:p>
            <a:pPr algn="just"/>
            <a:r>
              <a:rPr lang="en-US" b="0" i="0" u="none" strike="noStrike" baseline="0" dirty="0">
                <a:latin typeface="TimesNewRomanPSMT"/>
              </a:rPr>
              <a:t>To meet the requirements efficiently and to provide good quality of service</a:t>
            </a:r>
            <a:r>
              <a:rPr lang="en-IN" altLang="en-US" b="0" i="0" u="none" strike="noStrike" baseline="0" dirty="0">
                <a:latin typeface="TimesNewRomanPSMT"/>
              </a:rPr>
              <a:t>(QoS)</a:t>
            </a:r>
            <a:r>
              <a:rPr lang="en-US" b="0" i="0" u="none" strike="noStrike" baseline="0" dirty="0">
                <a:latin typeface="TimesNewRomanPSMT"/>
              </a:rPr>
              <a:t> to the end users F-RAN has become a solution. </a:t>
            </a:r>
            <a:endParaRPr lang="en-US" b="0" i="0" u="none" strike="noStrike" baseline="0" dirty="0">
              <a:latin typeface="TimesNewRomanPSMT"/>
            </a:endParaRPr>
          </a:p>
          <a:p>
            <a:pPr algn="just"/>
            <a:r>
              <a:rPr lang="en-US" b="0" i="0" u="none" strike="noStrike" baseline="0" dirty="0">
                <a:latin typeface="TimesNewRomanPSMT"/>
              </a:rPr>
              <a:t>But there are some challenges to be resolved regarding infrastructure, network traffic and caching mechanism of F-RANs. </a:t>
            </a:r>
            <a:endParaRPr lang="en-IN" dirty="0"/>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150" y="26035"/>
            <a:ext cx="2105660" cy="69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913255" y="3040380"/>
            <a:ext cx="8057515" cy="7772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6600" b="1" dirty="0">
                <a:gradFill>
                  <a:gsLst>
                    <a:gs pos="0">
                      <a:srgbClr val="14CD68"/>
                    </a:gs>
                    <a:gs pos="100000">
                      <a:srgbClr val="0B6E38"/>
                    </a:gs>
                  </a:gsLst>
                  <a:lin scaled="0"/>
                </a:gradFill>
              </a:rPr>
              <a:t>             </a:t>
            </a:r>
            <a:r>
              <a:rPr lang="en-IN" altLang="en-US" sz="6600" b="1" dirty="0">
                <a:gradFill>
                  <a:gsLst>
                    <a:gs pos="0">
                      <a:srgbClr val="14CD68"/>
                    </a:gs>
                    <a:gs pos="100000">
                      <a:srgbClr val="0B6E38"/>
                    </a:gs>
                  </a:gsLst>
                  <a:lin scaled="0"/>
                </a:gradFill>
              </a:rPr>
              <a:t>Thank You</a:t>
            </a:r>
            <a:endParaRPr lang="en-IN" altLang="en-US" sz="6600" b="1" dirty="0">
              <a:gradFill>
                <a:gsLst>
                  <a:gs pos="0">
                    <a:srgbClr val="14CD68"/>
                  </a:gs>
                  <a:gs pos="100000">
                    <a:srgbClr val="0B6E38"/>
                  </a:gs>
                </a:gsLst>
                <a:lin scaled="0"/>
              </a:gradFill>
            </a:endParaRPr>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 y="165100"/>
            <a:ext cx="1793240" cy="594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47057" y="604157"/>
            <a:ext cx="9984921" cy="1102178"/>
          </a:xfrm>
        </p:spPr>
        <p:txBody>
          <a:bodyPr>
            <a:normAutofit/>
          </a:bodyPr>
          <a:p>
            <a:r>
              <a:rPr lang="en-IN" altLang="en-US" b="1" dirty="0">
                <a:solidFill>
                  <a:srgbClr val="C00000"/>
                </a:solidFill>
              </a:rPr>
              <a:t>                   Problem Statement</a:t>
            </a:r>
            <a:endParaRPr lang="en-IN" altLang="en-US" b="1" dirty="0">
              <a:solidFill>
                <a:srgbClr val="C00000"/>
              </a:solidFill>
            </a:endParaRPr>
          </a:p>
        </p:txBody>
      </p:sp>
      <p:pic>
        <p:nvPicPr>
          <p:cNvPr id="51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85725"/>
            <a:ext cx="2039620" cy="676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249555" y="2283460"/>
            <a:ext cx="11942445" cy="3415030"/>
          </a:xfrm>
          <a:prstGeom prst="rect">
            <a:avLst/>
          </a:prstGeom>
          <a:noFill/>
        </p:spPr>
        <p:txBody>
          <a:bodyPr wrap="square" rtlCol="0">
            <a:spAutoFit/>
          </a:bodyPr>
          <a:p>
            <a:pPr indent="0">
              <a:buFont typeface="Arial" panose="020B0604020202020204" pitchFamily="34" charset="0"/>
              <a:buNone/>
            </a:pPr>
            <a:r>
              <a:rPr lang="en-IN" altLang="en-US" sz="3600"/>
              <a:t>     Challenges:</a:t>
            </a:r>
            <a:endParaRPr lang="en-IN" altLang="en-US" sz="3600"/>
          </a:p>
          <a:p>
            <a:pPr marL="571500" indent="-571500">
              <a:buFont typeface="Arial" panose="020B0604020202020204" pitchFamily="34" charset="0"/>
              <a:buChar char="•"/>
            </a:pPr>
            <a:endParaRPr lang="en-IN" altLang="en-US" sz="3600"/>
          </a:p>
          <a:p>
            <a:pPr marL="571500" indent="-571500">
              <a:buFont typeface="Arial" panose="020B0604020202020204" pitchFamily="34" charset="0"/>
              <a:buChar char="•"/>
            </a:pPr>
            <a:r>
              <a:rPr lang="en-IN" altLang="en-US" sz="3600"/>
              <a:t>Communication Latency</a:t>
            </a:r>
            <a:endParaRPr lang="en-IN" altLang="en-US" sz="3600"/>
          </a:p>
          <a:p>
            <a:pPr marL="571500" indent="-571500">
              <a:buFont typeface="Arial" panose="020B0604020202020204" pitchFamily="34" charset="0"/>
              <a:buChar char="•"/>
            </a:pPr>
            <a:r>
              <a:rPr lang="en-IN" altLang="en-US" sz="3600"/>
              <a:t>Conflict of Bandwidth Resources</a:t>
            </a:r>
            <a:endParaRPr lang="en-IN" altLang="en-US" sz="3600"/>
          </a:p>
          <a:p>
            <a:pPr marL="571500" indent="-571500">
              <a:buFont typeface="Arial" panose="020B0604020202020204" pitchFamily="34" charset="0"/>
              <a:buChar char="•"/>
            </a:pPr>
            <a:r>
              <a:rPr lang="en-IN" altLang="en-US" sz="3600"/>
              <a:t>Increasing Computing Pressure of the Base Station and the Cloud</a:t>
            </a:r>
            <a:endParaRPr lang="en-IN" alt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1020445" y="2482850"/>
            <a:ext cx="10537825" cy="1892300"/>
          </a:xfrm>
        </p:spPr>
        <p:txBody>
          <a:bodyPr/>
          <a:p>
            <a:r>
              <a:rPr lang="en-US" altLang="en-US" b="1" dirty="0">
                <a:solidFill>
                  <a:srgbClr val="C00000"/>
                </a:solidFill>
              </a:rPr>
              <a:t>                         Literature Survey</a:t>
            </a:r>
            <a:endParaRPr lang="en-US" altLang="en-US" b="1" dirty="0">
              <a:solidFill>
                <a:srgbClr val="C00000"/>
              </a:solidFill>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65" y="112395"/>
            <a:ext cx="2033905" cy="675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Content Placeholder 6"/>
          <p:cNvGraphicFramePr/>
          <p:nvPr>
            <p:ph idx="1"/>
          </p:nvPr>
        </p:nvGraphicFramePr>
        <p:xfrm>
          <a:off x="168275" y="0"/>
          <a:ext cx="11785600" cy="6942455"/>
        </p:xfrm>
        <a:graphic>
          <a:graphicData uri="http://schemas.openxmlformats.org/drawingml/2006/table">
            <a:tbl>
              <a:tblPr firstRow="1" bandRow="1">
                <a:tableStyleId>{5C22544A-7EE6-4342-B048-85BDC9FD1C3A}</a:tableStyleId>
              </a:tblPr>
              <a:tblGrid>
                <a:gridCol w="975995"/>
                <a:gridCol w="3185160"/>
                <a:gridCol w="7624445"/>
              </a:tblGrid>
              <a:tr h="648335">
                <a:tc>
                  <a:txBody>
                    <a:bodyPr/>
                    <a:p>
                      <a:pPr>
                        <a:buNone/>
                      </a:pPr>
                      <a:r>
                        <a:rPr lang="en-IN" altLang="en-US" sz="1800"/>
                        <a:t>Year</a:t>
                      </a:r>
                      <a:endParaRPr lang="en-IN" altLang="en-US" sz="1800"/>
                    </a:p>
                  </a:txBody>
                  <a:tcPr/>
                </a:tc>
                <a:tc>
                  <a:txBody>
                    <a:bodyPr/>
                    <a:p>
                      <a:pPr>
                        <a:buNone/>
                      </a:pPr>
                      <a:r>
                        <a:rPr lang="en-IN" altLang="en-US" sz="1800"/>
                        <a:t> Proposed Strategy</a:t>
                      </a:r>
                      <a:endParaRPr lang="en-IN" altLang="en-US" sz="1800"/>
                    </a:p>
                  </a:txBody>
                  <a:tcPr/>
                </a:tc>
                <a:tc>
                  <a:txBody>
                    <a:bodyPr/>
                    <a:p>
                      <a:pPr>
                        <a:buNone/>
                      </a:pPr>
                      <a:r>
                        <a:rPr lang="en-IN" altLang="en-US" sz="1800"/>
                        <a:t>                           Description</a:t>
                      </a:r>
                      <a:endParaRPr lang="en-IN" altLang="en-US" sz="1800"/>
                    </a:p>
                  </a:txBody>
                  <a:tcPr/>
                </a:tc>
              </a:tr>
              <a:tr h="1356360">
                <a:tc>
                  <a:txBody>
                    <a:bodyPr/>
                    <a:p>
                      <a:pPr>
                        <a:buNone/>
                      </a:pPr>
                      <a:r>
                        <a:rPr lang="en-IN" altLang="en-US" sz="1800"/>
                        <a:t>2015</a:t>
                      </a:r>
                      <a:endParaRPr lang="en-IN" altLang="en-US" sz="1800"/>
                    </a:p>
                  </a:txBody>
                  <a:tcPr/>
                </a:tc>
                <a:tc>
                  <a:txBody>
                    <a:bodyPr/>
                    <a:p>
                      <a:pPr>
                        <a:buNone/>
                      </a:pPr>
                      <a:r>
                        <a:rPr lang="en-US" sz="1800">
                          <a:sym typeface="+mn-ea"/>
                        </a:rPr>
                        <a:t>Throughput Maximization in C-RAN System </a:t>
                      </a:r>
                      <a:endParaRPr lang="en-US" sz="1800"/>
                    </a:p>
                    <a:p>
                      <a:pPr>
                        <a:buNone/>
                      </a:pPr>
                      <a:endParaRPr lang="en-US" sz="1800"/>
                    </a:p>
                  </a:txBody>
                  <a:tcPr/>
                </a:tc>
                <a:tc>
                  <a:txBody>
                    <a:bodyPr/>
                    <a:p>
                      <a:pPr>
                        <a:buNone/>
                      </a:pPr>
                      <a:r>
                        <a:rPr lang="en-IN" altLang="en-US" sz="1800"/>
                        <a:t>M</a:t>
                      </a:r>
                      <a:r>
                        <a:rPr lang="en-US" sz="1800"/>
                        <a:t>aximizing the total throughput of cloud radio access networks (CRANs) in which multiple radio remote heads (RRHs) are connected to a central computing unit known as the cloud. ... Hence, the paper maximizes the throughput which is defined as the number of correctly received bits.</a:t>
                      </a:r>
                      <a:endParaRPr lang="en-US" sz="1800"/>
                    </a:p>
                  </a:txBody>
                  <a:tcPr/>
                </a:tc>
              </a:tr>
              <a:tr h="2011680">
                <a:tc>
                  <a:txBody>
                    <a:bodyPr/>
                    <a:p>
                      <a:pPr>
                        <a:buNone/>
                      </a:pPr>
                      <a:r>
                        <a:rPr lang="en-IN" altLang="en-US" sz="1800"/>
                        <a:t>2017</a:t>
                      </a:r>
                      <a:endParaRPr lang="en-IN" altLang="en-US" sz="1800"/>
                    </a:p>
                  </a:txBody>
                  <a:tcPr/>
                </a:tc>
                <a:tc>
                  <a:txBody>
                    <a:bodyPr/>
                    <a:p>
                      <a:pPr>
                        <a:buNone/>
                      </a:pPr>
                      <a:r>
                        <a:rPr lang="en-US" sz="1800">
                          <a:sym typeface="+mn-ea"/>
                        </a:rPr>
                        <a:t>Content Delivery in D2D Networks </a:t>
                      </a:r>
                      <a:r>
                        <a:rPr lang="en-IN" altLang="en-US" sz="1800">
                          <a:sym typeface="+mn-ea"/>
                        </a:rPr>
                        <a:t>(Device to Device Communication)</a:t>
                      </a:r>
                      <a:endParaRPr lang="en-US" sz="1800"/>
                    </a:p>
                    <a:p>
                      <a:pPr>
                        <a:buNone/>
                      </a:pPr>
                      <a:endParaRPr lang="en-US" sz="1800"/>
                    </a:p>
                    <a:p>
                      <a:pPr>
                        <a:buNone/>
                      </a:pPr>
                      <a:endParaRPr lang="en-US" sz="1800"/>
                    </a:p>
                  </a:txBody>
                  <a:tcPr/>
                </a:tc>
                <a:tc>
                  <a:txBody>
                    <a:bodyPr/>
                    <a:p>
                      <a:pPr>
                        <a:buNone/>
                      </a:pPr>
                      <a:r>
                        <a:rPr lang="en-US" sz="1800">
                          <a:sym typeface="+mn-ea"/>
                        </a:rPr>
                        <a:t>The use of smartphones and data-hungry applications in radio access</a:t>
                      </a:r>
                      <a:endParaRPr lang="en-US" sz="1800"/>
                    </a:p>
                    <a:p>
                      <a:pPr>
                        <a:buNone/>
                      </a:pPr>
                      <a:r>
                        <a:rPr lang="en-US" sz="1800">
                          <a:sym typeface="+mn-ea"/>
                        </a:rPr>
                        <a:t>networks are increasing dramatically worldwide. This growth impacts the ability of traditional wireless networks to meet the required QoS for its user devices (UDs</a:t>
                      </a:r>
                      <a:r>
                        <a:rPr lang="en-IN" altLang="en-US" sz="1800">
                          <a:sym typeface="+mn-ea"/>
                        </a:rPr>
                        <a:t>)</a:t>
                      </a:r>
                      <a:r>
                        <a:rPr lang="en-US" sz="1800">
                          <a:sym typeface="+mn-ea"/>
                        </a:rPr>
                        <a:t>. D2D communication technique </a:t>
                      </a:r>
                      <a:r>
                        <a:rPr lang="en-IN" altLang="en-US" sz="1800">
                          <a:sym typeface="+mn-ea"/>
                        </a:rPr>
                        <a:t>is </a:t>
                      </a:r>
                      <a:r>
                        <a:rPr lang="en-US" sz="1800">
                          <a:sym typeface="+mn-ea"/>
                        </a:rPr>
                        <a:t>exploited to distribute the popular content as such to offload the CBS and reduce network congestion in the cellular networks</a:t>
                      </a:r>
                      <a:r>
                        <a:rPr lang="en-IN" altLang="en-US" sz="1800">
                          <a:sym typeface="+mn-ea"/>
                        </a:rPr>
                        <a:t>.</a:t>
                      </a:r>
                      <a:endParaRPr lang="en-IN" altLang="en-US" sz="1800"/>
                    </a:p>
                    <a:p>
                      <a:pPr>
                        <a:buNone/>
                      </a:pPr>
                      <a:endParaRPr lang="en-US" sz="1800"/>
                    </a:p>
                  </a:txBody>
                  <a:tcPr/>
                </a:tc>
              </a:tr>
              <a:tr h="1463040">
                <a:tc>
                  <a:txBody>
                    <a:bodyPr/>
                    <a:p>
                      <a:pPr>
                        <a:buNone/>
                      </a:pPr>
                      <a:r>
                        <a:rPr lang="en-IN" altLang="en-US" sz="1800"/>
                        <a:t>2018</a:t>
                      </a:r>
                      <a:endParaRPr lang="en-IN" altLang="en-US" sz="1800"/>
                    </a:p>
                  </a:txBody>
                  <a:tcPr/>
                </a:tc>
                <a:tc>
                  <a:txBody>
                    <a:bodyPr/>
                    <a:p>
                      <a:pPr>
                        <a:buNone/>
                      </a:pPr>
                      <a:r>
                        <a:rPr lang="en-US" sz="1800">
                          <a:sym typeface="+mn-ea"/>
                        </a:rPr>
                        <a:t>CBS Offloading in F-RAN System </a:t>
                      </a:r>
                      <a:r>
                        <a:rPr lang="en-IN" altLang="en-US" sz="1800">
                          <a:sym typeface="+mn-ea"/>
                        </a:rPr>
                        <a:t>(Cloud based Service)</a:t>
                      </a:r>
                      <a:endParaRPr lang="en-US" sz="1800">
                        <a:sym typeface="+mn-ea"/>
                      </a:endParaRPr>
                    </a:p>
                  </a:txBody>
                  <a:tcPr/>
                </a:tc>
                <a:tc>
                  <a:txBody>
                    <a:bodyPr/>
                    <a:p>
                      <a:pPr algn="l">
                        <a:buNone/>
                      </a:pPr>
                      <a:r>
                        <a:rPr lang="en-US" sz="1800"/>
                        <a:t>F-RAN has been introduced to exploit both EC and C-RAN for carrying out file delivery effectively. In order to further improve the performance of F-RANs, implementing D2D communications</a:t>
                      </a:r>
                      <a:endParaRPr lang="en-US" sz="1800"/>
                    </a:p>
                    <a:p>
                      <a:pPr algn="l">
                        <a:buNone/>
                      </a:pPr>
                      <a:r>
                        <a:rPr lang="en-US" sz="1800"/>
                        <a:t>in F-RAN is shown to be a potential technology in 5G and beyond. This</a:t>
                      </a:r>
                      <a:endParaRPr lang="en-US" sz="1800"/>
                    </a:p>
                    <a:p>
                      <a:pPr algn="l">
                        <a:buNone/>
                      </a:pPr>
                      <a:r>
                        <a:rPr lang="en-US" sz="1800"/>
                        <a:t>integrated system is referred as D2D-aided F-RAN</a:t>
                      </a:r>
                      <a:r>
                        <a:rPr lang="en-IN" altLang="en-US" sz="1800"/>
                        <a:t>.</a:t>
                      </a:r>
                      <a:endParaRPr lang="en-IN" altLang="en-US" sz="1800"/>
                    </a:p>
                  </a:txBody>
                  <a:tcPr/>
                </a:tc>
              </a:tr>
              <a:tr h="1463040">
                <a:tc>
                  <a:txBody>
                    <a:bodyPr/>
                    <a:p>
                      <a:pPr>
                        <a:buNone/>
                      </a:pPr>
                      <a:r>
                        <a:rPr lang="en-IN" altLang="en-US" sz="1800"/>
                        <a:t>2018</a:t>
                      </a:r>
                      <a:endParaRPr lang="en-IN" altLang="en-US" sz="1800"/>
                    </a:p>
                  </a:txBody>
                  <a:tcPr/>
                </a:tc>
                <a:tc>
                  <a:txBody>
                    <a:bodyPr/>
                    <a:p>
                      <a:pPr>
                        <a:buNone/>
                      </a:pPr>
                      <a:r>
                        <a:rPr lang="en-US" sz="1800">
                          <a:sym typeface="+mn-ea"/>
                        </a:rPr>
                        <a:t>Cooperative F-RAN and D2D Communications</a:t>
                      </a:r>
                      <a:r>
                        <a:rPr lang="en-IN" altLang="en-US" sz="1800">
                          <a:sym typeface="+mn-ea"/>
                        </a:rPr>
                        <a:t>(Device to Device Commmunication)</a:t>
                      </a:r>
                      <a:endParaRPr lang="en-US" sz="1800">
                        <a:sym typeface="+mn-ea"/>
                      </a:endParaRPr>
                    </a:p>
                  </a:txBody>
                  <a:tcPr/>
                </a:tc>
                <a:tc>
                  <a:txBody>
                    <a:bodyPr/>
                    <a:p>
                      <a:pPr indent="0" algn="l">
                        <a:buFont typeface="Arial" panose="020B0604020202020204" pitchFamily="34" charset="0"/>
                        <a:buNone/>
                      </a:pPr>
                      <a:r>
                        <a:rPr lang="en-IN" altLang="en-US" sz="1800">
                          <a:sym typeface="+mn-ea"/>
                        </a:rPr>
                        <a:t>F</a:t>
                      </a:r>
                      <a:r>
                        <a:rPr lang="en-US" sz="1800">
                          <a:sym typeface="+mn-ea"/>
                        </a:rPr>
                        <a:t>-RAN has been introduced to exploit both EC and C-RAN for carrying out file delivery effectively. In order to further improve the performance of F-RANs, implementing D2D communications  in F-RAN is shown to be a potential technology in 5G and beyond</a:t>
                      </a:r>
                      <a:r>
                        <a:rPr lang="en-IN" altLang="en-US" sz="1800">
                          <a:sym typeface="+mn-ea"/>
                        </a:rPr>
                        <a:t>.</a:t>
                      </a:r>
                      <a:r>
                        <a:rPr lang="en-US" sz="1800">
                          <a:sym typeface="+mn-ea"/>
                        </a:rPr>
                        <a:t> This integrated system is referred as D2D-aided F-RAN</a:t>
                      </a:r>
                      <a:r>
                        <a:rPr lang="en-IN" altLang="en-US" sz="1800">
                          <a:sym typeface="+mn-ea"/>
                        </a:rPr>
                        <a:t>.</a:t>
                      </a:r>
                      <a:endParaRPr lang="en-IN" altLang="en-US" sz="18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454932"/>
            <a:ext cx="10515600" cy="1325563"/>
          </a:xfrm>
        </p:spPr>
        <p:txBody>
          <a:bodyPr/>
          <a:p>
            <a:r>
              <a:rPr lang="en-US" altLang="en-US" b="1" dirty="0">
                <a:solidFill>
                  <a:srgbClr val="C00000"/>
                </a:solidFill>
              </a:rPr>
              <a:t>                         Literature Survey</a:t>
            </a:r>
            <a:endParaRPr lang="en-US" altLang="en-US" b="1" dirty="0">
              <a:solidFill>
                <a:srgbClr val="C00000"/>
              </a:solidFill>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65" y="112395"/>
            <a:ext cx="2033905" cy="67500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629920" y="1711960"/>
            <a:ext cx="10723880" cy="5507990"/>
          </a:xfrm>
          <a:prstGeom prst="rect">
            <a:avLst/>
          </a:prstGeom>
          <a:noFill/>
        </p:spPr>
        <p:txBody>
          <a:bodyPr wrap="square" rtlCol="0">
            <a:spAutoFit/>
          </a:bodyPr>
          <a:p>
            <a:pPr indent="0">
              <a:buFont typeface="Arial" panose="020B0604020202020204" pitchFamily="34" charset="0"/>
              <a:buNone/>
            </a:pPr>
            <a:r>
              <a:rPr lang="en-IN" altLang="en-US" sz="3200"/>
              <a:t>    1.</a:t>
            </a:r>
            <a:r>
              <a:rPr lang="en-US" sz="3200"/>
              <a:t>Throughput Maximization in C-RAN System </a:t>
            </a:r>
            <a:r>
              <a:rPr lang="en-IN" altLang="en-US" sz="3200"/>
              <a:t>(Cloud Random         Access Network System)-2015</a:t>
            </a:r>
            <a:endParaRPr lang="en-US" sz="3200"/>
          </a:p>
          <a:p>
            <a:pPr indent="0">
              <a:buFont typeface="Arial" panose="020B0604020202020204" pitchFamily="34" charset="0"/>
              <a:buNone/>
            </a:pPr>
            <a:endParaRPr lang="en-US" sz="3200"/>
          </a:p>
          <a:p>
            <a:pPr marL="457200" indent="-457200">
              <a:buFont typeface="Arial" panose="020B0604020202020204" pitchFamily="34" charset="0"/>
              <a:buChar char="•"/>
            </a:pPr>
            <a:r>
              <a:rPr lang="en-IN" altLang="en-US" sz="3200">
                <a:sym typeface="+mn-ea"/>
              </a:rPr>
              <a:t>M</a:t>
            </a:r>
            <a:r>
              <a:rPr lang="en-US" sz="3200">
                <a:sym typeface="+mn-ea"/>
              </a:rPr>
              <a:t>aximizing the total throughput of cloud radio access networks (CRANs) in which multiple radio remote heads (RRHs) are connected to a central computing unit known as the cloud.</a:t>
            </a:r>
            <a:endParaRPr lang="en-US" sz="3200">
              <a:sym typeface="+mn-ea"/>
            </a:endParaRPr>
          </a:p>
          <a:p>
            <a:pPr marL="457200" indent="-457200">
              <a:buFont typeface="Arial" panose="020B0604020202020204" pitchFamily="34" charset="0"/>
              <a:buChar char="•"/>
            </a:pPr>
            <a:r>
              <a:rPr lang="en-US" sz="3200">
                <a:sym typeface="+mn-ea"/>
              </a:rPr>
              <a:t> Hence, the paper maximizes the throughput which is defined as the number of correctly received bits.</a:t>
            </a: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454932"/>
            <a:ext cx="10515600" cy="1325563"/>
          </a:xfrm>
        </p:spPr>
        <p:txBody>
          <a:bodyPr/>
          <a:p>
            <a:r>
              <a:rPr lang="en-US" altLang="en-US" b="1" dirty="0">
                <a:solidFill>
                  <a:srgbClr val="C00000"/>
                </a:solidFill>
              </a:rPr>
              <a:t>                         Literature Survey</a:t>
            </a:r>
            <a:endParaRPr lang="en-US" altLang="en-US" b="1" dirty="0">
              <a:solidFill>
                <a:srgbClr val="C00000"/>
              </a:solidFill>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65" y="112395"/>
            <a:ext cx="2033905" cy="67500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246380" y="1780540"/>
            <a:ext cx="11452860" cy="4030980"/>
          </a:xfrm>
          <a:prstGeom prst="rect">
            <a:avLst/>
          </a:prstGeom>
          <a:noFill/>
        </p:spPr>
        <p:txBody>
          <a:bodyPr wrap="square" rtlCol="0">
            <a:spAutoFit/>
          </a:bodyPr>
          <a:p>
            <a:pPr indent="0" algn="just">
              <a:buFont typeface="Arial" panose="020B0604020202020204" pitchFamily="34" charset="0"/>
              <a:buNone/>
            </a:pPr>
            <a:r>
              <a:rPr lang="en-IN" altLang="en-US" sz="3200"/>
              <a:t> </a:t>
            </a:r>
            <a:r>
              <a:rPr lang="en-US" sz="3200"/>
              <a:t>   </a:t>
            </a:r>
            <a:r>
              <a:rPr lang="en-IN" altLang="en-US" sz="3200"/>
              <a:t>2.</a:t>
            </a:r>
            <a:r>
              <a:rPr lang="en-US" sz="3200"/>
              <a:t>   Content Delivery in D2D Networks</a:t>
            </a:r>
            <a:r>
              <a:rPr lang="en-IN" altLang="en-US" sz="3200"/>
              <a:t>-2017</a:t>
            </a:r>
            <a:endParaRPr lang="en-IN" altLang="en-US" sz="3200"/>
          </a:p>
          <a:p>
            <a:pPr marL="457200" indent="-457200" algn="just">
              <a:buFont typeface="Arial" panose="020B0604020202020204" pitchFamily="34" charset="0"/>
              <a:buChar char="•"/>
            </a:pPr>
            <a:r>
              <a:rPr lang="en-IN" altLang="en-US" sz="3200"/>
              <a:t>E</a:t>
            </a:r>
            <a:r>
              <a:rPr lang="en-US" sz="3200"/>
              <a:t>valuat</a:t>
            </a:r>
            <a:r>
              <a:rPr lang="en-IN" altLang="en-US" sz="3200"/>
              <a:t>ing</a:t>
            </a:r>
            <a:r>
              <a:rPr lang="en-US" sz="3200"/>
              <a:t> the throughput performance of a mobile network cell where device to device (D2D) communication, using part of the resource blocks of the considered cell, is used to offload the base station (BS) of part of its content delivery traffic.</a:t>
            </a:r>
            <a:endParaRPr lang="en-US" sz="3200"/>
          </a:p>
          <a:p>
            <a:pPr marL="457200" indent="-457200" algn="just">
              <a:buFont typeface="Arial" panose="020B0604020202020204" pitchFamily="34" charset="0"/>
              <a:buChar char="•"/>
            </a:pPr>
            <a:r>
              <a:rPr lang="en-US" sz="3200"/>
              <a:t> A multi-class processor sharing model is developed to determine the optimal resource partition between D2D and BS subsystems and evaluate the resulting throughput performance.</a:t>
            </a:r>
            <a:endParaRPr 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10583</Words>
  <Application>WPS Presentation</Application>
  <PresentationFormat>Widescreen</PresentationFormat>
  <Paragraphs>311</Paragraphs>
  <Slides>40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SimSun</vt:lpstr>
      <vt:lpstr>Wingdings</vt:lpstr>
      <vt:lpstr>Calibri</vt:lpstr>
      <vt:lpstr>Arial-BoldMT</vt:lpstr>
      <vt:lpstr>Segoe Print</vt:lpstr>
      <vt:lpstr>TimesNewRomanPSMT</vt:lpstr>
      <vt:lpstr>Times New Roman</vt:lpstr>
      <vt:lpstr>Calibri Light</vt:lpstr>
      <vt:lpstr>Microsoft YaHei</vt:lpstr>
      <vt:lpstr>Arial Unicode MS</vt:lpstr>
      <vt:lpstr>helvetica neue</vt:lpstr>
      <vt:lpstr>Tahoma</vt:lpstr>
      <vt:lpstr>Office Theme</vt:lpstr>
      <vt:lpstr> Smart Traffic Prediction and Caching Using Machine Learning Techniques in Fog Radio Access Networks Mini Project Title</vt:lpstr>
      <vt:lpstr>                                   Agenda</vt:lpstr>
      <vt:lpstr>                      Base Paper Details</vt:lpstr>
      <vt:lpstr>                          Problem Statement</vt:lpstr>
      <vt:lpstr>                   Problem Statement</vt:lpstr>
      <vt:lpstr>                         Literature Survey</vt:lpstr>
      <vt:lpstr>PowerPoint 演示文稿</vt:lpstr>
      <vt:lpstr>                         Literature Survey</vt:lpstr>
      <vt:lpstr>                         Literature Survey</vt:lpstr>
      <vt:lpstr>                         Literature Survey</vt:lpstr>
      <vt:lpstr>                         Literature Survey</vt:lpstr>
      <vt:lpstr>                                Architecture </vt:lpstr>
      <vt:lpstr>                       Proposed Methods</vt:lpstr>
      <vt:lpstr>    Traffic prediction based on LSTM(Algorithm)</vt:lpstr>
      <vt:lpstr>Cognitive Caching based on LSTM and Collaborative Filtering</vt:lpstr>
      <vt:lpstr>PowerPoint 演示文稿</vt:lpstr>
      <vt:lpstr>PowerPoint 演示文稿</vt:lpstr>
      <vt:lpstr>                               Flow Chart</vt:lpstr>
      <vt:lpstr>                                 Modules</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PowerPoint 演示文稿</vt:lpstr>
      <vt:lpstr>PowerPoint 演示文稿</vt:lpstr>
      <vt:lpstr>PowerPoint 演示文稿</vt:lpstr>
      <vt:lpstr>PowerPoint 演示文稿</vt:lpstr>
      <vt:lpstr>                                 </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IF-RANs: Intelligent Traffic Prediction and Cognitive Caching Toward Fog-Computing-Based Radio Access Networks Base Paper Title</dc:title>
  <dc:creator>dell</dc:creator>
  <cp:lastModifiedBy>DELL</cp:lastModifiedBy>
  <cp:revision>47</cp:revision>
  <dcterms:created xsi:type="dcterms:W3CDTF">2020-09-06T05:19:00Z</dcterms:created>
  <dcterms:modified xsi:type="dcterms:W3CDTF">2020-12-01T20:40:41Z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