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1" r:id="rId5"/>
    <p:sldId id="258" r:id="rId6"/>
    <p:sldId id="262" r:id="rId7"/>
    <p:sldId id="264" r:id="rId8"/>
    <p:sldId id="265" r:id="rId9"/>
    <p:sldId id="266" r:id="rId10"/>
    <p:sldId id="269" r:id="rId11"/>
    <p:sldId id="270" r:id="rId12"/>
    <p:sldId id="271" r:id="rId13"/>
    <p:sldId id="273" r:id="rId14"/>
    <p:sldId id="274" r:id="rId15"/>
    <p:sldId id="275" r:id="rId16"/>
    <p:sldId id="276" r:id="rId17"/>
    <p:sldId id="277" r:id="rId18"/>
    <p:sldId id="268" r:id="rId19"/>
    <p:sldId id="278" r:id="rId20"/>
    <p:sldId id="279" r:id="rId21"/>
    <p:sldId id="26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E9202"/>
    <a:srgbClr val="FFCC66"/>
    <a:srgbClr val="990099"/>
    <a:srgbClr val="CC0099"/>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t>‹#›</a:t>
            </a:fld>
            <a:endParaRPr lang="en-US"/>
          </a:p>
        </p:txBody>
      </p:sp>
    </p:spTree>
    <p:extLst>
      <p:ext uri="{BB962C8B-B14F-4D97-AF65-F5344CB8AC3E}">
        <p14:creationId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319203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D38B126-F850-4970-96DD-0124EC76CD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Nature Nurture</a:t>
            </a:r>
          </a:p>
        </p:txBody>
      </p:sp>
      <p:sp>
        <p:nvSpPr>
          <p:cNvPr id="8" name="Rectangle 7">
            <a:extLst>
              <a:ext uri="{FF2B5EF4-FFF2-40B4-BE49-F238E27FC236}">
                <a16:creationId xmlns:a16="http://schemas.microsoft.com/office/drawing/2014/main" id="{69D0FE23-4F09-CC97-62BB-A5778AEE673A}"/>
              </a:ext>
            </a:extLst>
          </p:cNvPr>
          <p:cNvSpPr/>
          <p:nvPr/>
        </p:nvSpPr>
        <p:spPr>
          <a:xfrm>
            <a:off x="4357579" y="2571750"/>
            <a:ext cx="4649030" cy="2308324"/>
          </a:xfrm>
          <a:prstGeom prst="rect">
            <a:avLst/>
          </a:prstGeom>
          <a:noFill/>
        </p:spPr>
        <p:txBody>
          <a:bodyPr wrap="non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Team</a:t>
            </a: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Members</a:t>
            </a:r>
            <a:endParaRPr lang="en-IN"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Sai Sanjana </a:t>
            </a:r>
            <a:r>
              <a:rPr lang="en-US" sz="2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Nedunuri</a:t>
            </a: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 (20MID0046)</a:t>
            </a:r>
          </a:p>
          <a:p>
            <a:pPr algn="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Damini N (20MID0119)</a:t>
            </a:r>
          </a:p>
          <a:p>
            <a:pPr algn="r"/>
            <a:r>
              <a:rPr lang="en-US" sz="2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T.Chandana</a:t>
            </a: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 Sree (20MID0158)</a:t>
            </a:r>
          </a:p>
          <a:p>
            <a:pPr algn="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Kotha Kartikeya (21MIC0059)</a:t>
            </a:r>
          </a:p>
          <a:p>
            <a:pPr algn="r"/>
            <a:r>
              <a:rPr lang="en-US" sz="2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Kotturu</a:t>
            </a: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 Keerthana (21MID0034)</a:t>
            </a:r>
            <a:endParaRPr lang="en-I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Picture 9">
            <a:extLst>
              <a:ext uri="{FF2B5EF4-FFF2-40B4-BE49-F238E27FC236}">
                <a16:creationId xmlns:a16="http://schemas.microsoft.com/office/drawing/2014/main" id="{5FC25EF9-E43C-0F10-B6F5-0C03720BCFED}"/>
              </a:ext>
            </a:extLst>
          </p:cNvPr>
          <p:cNvPicPr>
            <a:picLocks noChangeAspect="1"/>
          </p:cNvPicPr>
          <p:nvPr/>
        </p:nvPicPr>
        <p:blipFill>
          <a:blip r:embed="rId2"/>
          <a:stretch>
            <a:fillRect/>
          </a:stretch>
        </p:blipFill>
        <p:spPr>
          <a:xfrm>
            <a:off x="754375" y="1502815"/>
            <a:ext cx="2552921" cy="2408129"/>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US" sz="3600" dirty="0">
                <a:ln w="0"/>
                <a:latin typeface="Cambria" panose="02040503050406030204" pitchFamily="18" charset="0"/>
                <a:ea typeface="Cambria" panose="02040503050406030204" pitchFamily="18" charset="0"/>
              </a:rPr>
              <a:t>Sales Plan</a:t>
            </a:r>
            <a:endParaRPr lang="en-US" dirty="0"/>
          </a:p>
        </p:txBody>
      </p:sp>
      <p:sp>
        <p:nvSpPr>
          <p:cNvPr id="5" name="Content Placeholder 4"/>
          <p:cNvSpPr>
            <a:spLocks noGrp="1"/>
          </p:cNvSpPr>
          <p:nvPr>
            <p:ph idx="1"/>
          </p:nvPr>
        </p:nvSpPr>
        <p:spPr>
          <a:xfrm>
            <a:off x="2434130" y="586584"/>
            <a:ext cx="6260905" cy="4428445"/>
          </a:xfrm>
        </p:spPr>
        <p:txBody>
          <a:bodyPr>
            <a:normAutofit fontScale="62500" lnSpcReduction="20000"/>
          </a:bodyPr>
          <a:lstStyle/>
          <a:p>
            <a:pPr marL="0" indent="0">
              <a:buNone/>
            </a:pPr>
            <a:r>
              <a:rPr lang="en-US" sz="2400" dirty="0">
                <a:solidFill>
                  <a:schemeClr val="bg2">
                    <a:lumMod val="25000"/>
                  </a:schemeClr>
                </a:solidFill>
                <a:latin typeface="Cambria" panose="02040503050406030204" pitchFamily="18" charset="0"/>
                <a:ea typeface="Cambria" panose="02040503050406030204" pitchFamily="18" charset="0"/>
              </a:rPr>
              <a:t>Step 1: Recruiting and Engaging Farmers</a:t>
            </a:r>
          </a:p>
          <a:p>
            <a:endParaRPr lang="en-IN"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Direct Outreach</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Online Visibility</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Collaborations</a:t>
            </a:r>
          </a:p>
          <a:p>
            <a:pPr marL="342900" indent="-342900">
              <a:buFont typeface="Arial" panose="020B0604020202020204" pitchFamily="34" charset="0"/>
              <a:buChar char="•"/>
            </a:pPr>
            <a:endParaRPr lang="en-IN" sz="2400" dirty="0">
              <a:solidFill>
                <a:schemeClr val="bg2">
                  <a:lumMod val="25000"/>
                </a:schemeClr>
              </a:solidFill>
              <a:latin typeface="Cambria" panose="02040503050406030204" pitchFamily="18" charset="0"/>
              <a:ea typeface="Cambria" panose="02040503050406030204" pitchFamily="18" charset="0"/>
            </a:endParaRPr>
          </a:p>
          <a:p>
            <a:pPr marL="0" indent="0">
              <a:buNone/>
            </a:pPr>
            <a:r>
              <a:rPr lang="en-US" sz="2400" dirty="0">
                <a:solidFill>
                  <a:schemeClr val="bg2">
                    <a:lumMod val="25000"/>
                  </a:schemeClr>
                </a:solidFill>
                <a:latin typeface="Cambria" panose="02040503050406030204" pitchFamily="18" charset="0"/>
                <a:ea typeface="Cambria" panose="02040503050406030204" pitchFamily="18" charset="0"/>
              </a:rPr>
              <a:t>Step 2: Promoting the E-commerce Platform</a:t>
            </a:r>
          </a:p>
          <a:p>
            <a:endParaRPr lang="en-IN"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Platform optimization</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Marketing Techniques</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Customer Feedback and Trust Development</a:t>
            </a:r>
          </a:p>
          <a:p>
            <a:pPr marL="342900" indent="-342900">
              <a:buFont typeface="Arial" panose="020B0604020202020204" pitchFamily="34" charset="0"/>
              <a:buChar char="•"/>
            </a:pPr>
            <a:endParaRPr lang="en-US" sz="2400" dirty="0">
              <a:solidFill>
                <a:schemeClr val="bg2">
                  <a:lumMod val="25000"/>
                </a:schemeClr>
              </a:solidFill>
              <a:latin typeface="Cambria" panose="02040503050406030204" pitchFamily="18" charset="0"/>
              <a:ea typeface="Cambria" panose="02040503050406030204" pitchFamily="18" charset="0"/>
            </a:endParaRPr>
          </a:p>
          <a:p>
            <a:pPr marL="0" indent="0">
              <a:buNone/>
            </a:pPr>
            <a:r>
              <a:rPr lang="en-US" sz="2400" dirty="0">
                <a:solidFill>
                  <a:schemeClr val="bg2">
                    <a:lumMod val="25000"/>
                  </a:schemeClr>
                </a:solidFill>
                <a:latin typeface="Cambria" panose="02040503050406030204" pitchFamily="18" charset="0"/>
                <a:ea typeface="Cambria" panose="02040503050406030204" pitchFamily="18" charset="0"/>
              </a:rPr>
              <a:t>Step 3: Customer Service and Sales</a:t>
            </a:r>
          </a:p>
          <a:p>
            <a:endParaRPr lang="en-US"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Sales Team</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Client assistance</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Loyalty Initiatives</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Gathering of comments</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Expansion Methodology</a:t>
            </a:r>
            <a:endParaRPr lang="en-IN" sz="2400" dirty="0">
              <a:ln w="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6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IN" dirty="0"/>
              <a:t>Business Marketing Plan</a:t>
            </a:r>
            <a:endParaRPr lang="en-US" dirty="0"/>
          </a:p>
        </p:txBody>
      </p:sp>
      <p:sp>
        <p:nvSpPr>
          <p:cNvPr id="5" name="Content Placeholder 4"/>
          <p:cNvSpPr>
            <a:spLocks noGrp="1"/>
          </p:cNvSpPr>
          <p:nvPr>
            <p:ph idx="1"/>
          </p:nvPr>
        </p:nvSpPr>
        <p:spPr>
          <a:xfrm>
            <a:off x="2377039" y="1044700"/>
            <a:ext cx="6260905" cy="3817626"/>
          </a:xfrm>
        </p:spPr>
        <p:txBody>
          <a:bodyPr>
            <a:normAutofit/>
          </a:bodyPr>
          <a:lstStyle/>
          <a:p>
            <a:pPr>
              <a:buAutoNum type="arabicPeriod"/>
            </a:pPr>
            <a:r>
              <a:rPr lang="en-US" sz="2000" dirty="0">
                <a:solidFill>
                  <a:schemeClr val="bg2">
                    <a:lumMod val="25000"/>
                  </a:schemeClr>
                </a:solidFill>
              </a:rPr>
              <a:t>Content Marketing: </a:t>
            </a:r>
          </a:p>
          <a:p>
            <a:pPr>
              <a:buAutoNum type="arabicPeriod"/>
            </a:pPr>
            <a:r>
              <a:rPr lang="en-US" sz="2000" dirty="0">
                <a:solidFill>
                  <a:schemeClr val="bg2">
                    <a:lumMod val="25000"/>
                  </a:schemeClr>
                </a:solidFill>
              </a:rPr>
              <a:t>Social Media Marketing</a:t>
            </a:r>
          </a:p>
          <a:p>
            <a:pPr>
              <a:buAutoNum type="arabicPeriod"/>
            </a:pPr>
            <a:r>
              <a:rPr lang="en-US" sz="2000" dirty="0">
                <a:solidFill>
                  <a:schemeClr val="bg2">
                    <a:lumMod val="25000"/>
                  </a:schemeClr>
                </a:solidFill>
              </a:rPr>
              <a:t>Email Promotions</a:t>
            </a:r>
          </a:p>
          <a:p>
            <a:pPr>
              <a:buAutoNum type="arabicPeriod"/>
            </a:pPr>
            <a:r>
              <a:rPr lang="en-US" sz="2000" dirty="0">
                <a:solidFill>
                  <a:schemeClr val="bg2">
                    <a:lumMod val="25000"/>
                  </a:schemeClr>
                </a:solidFill>
              </a:rPr>
              <a:t>Search Engine Optimization (SEO)</a:t>
            </a:r>
          </a:p>
          <a:p>
            <a:pPr>
              <a:buAutoNum type="arabicPeriod"/>
            </a:pPr>
            <a:r>
              <a:rPr lang="en-US" sz="2000" dirty="0">
                <a:solidFill>
                  <a:schemeClr val="bg2">
                    <a:lumMod val="25000"/>
                  </a:schemeClr>
                </a:solidFill>
              </a:rPr>
              <a:t>Marketing Through Influencers </a:t>
            </a:r>
          </a:p>
          <a:p>
            <a:pPr>
              <a:buAutoNum type="arabicPeriod"/>
            </a:pPr>
            <a:r>
              <a:rPr lang="en-US" sz="2000" dirty="0">
                <a:solidFill>
                  <a:schemeClr val="bg2">
                    <a:lumMod val="25000"/>
                  </a:schemeClr>
                </a:solidFill>
              </a:rPr>
              <a:t>Workshops &amp; Webinars</a:t>
            </a:r>
          </a:p>
          <a:p>
            <a:pPr>
              <a:buAutoNum type="arabicPeriod"/>
            </a:pPr>
            <a:r>
              <a:rPr lang="en-US" sz="2000" dirty="0">
                <a:solidFill>
                  <a:schemeClr val="bg2">
                    <a:lumMod val="25000"/>
                  </a:schemeClr>
                </a:solidFill>
              </a:rPr>
              <a:t>Ad Revenue (Secondary Revenue Stream)</a:t>
            </a:r>
          </a:p>
          <a:p>
            <a:pPr>
              <a:buAutoNum type="arabicPeriod"/>
            </a:pPr>
            <a:r>
              <a:rPr lang="en-US" sz="2000" dirty="0">
                <a:solidFill>
                  <a:schemeClr val="bg2">
                    <a:lumMod val="25000"/>
                  </a:schemeClr>
                </a:solidFill>
              </a:rPr>
              <a:t>Tracking and analytics</a:t>
            </a:r>
            <a:endParaRPr lang="en-IN" sz="2000" dirty="0">
              <a:ln w="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915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IN" dirty="0"/>
              <a:t>Financial Plan</a:t>
            </a:r>
            <a:endParaRPr lang="en-US" dirty="0"/>
          </a:p>
        </p:txBody>
      </p:sp>
      <p:sp>
        <p:nvSpPr>
          <p:cNvPr id="5" name="Content Placeholder 4"/>
          <p:cNvSpPr>
            <a:spLocks noGrp="1"/>
          </p:cNvSpPr>
          <p:nvPr>
            <p:ph idx="1"/>
          </p:nvPr>
        </p:nvSpPr>
        <p:spPr>
          <a:xfrm>
            <a:off x="2372581" y="975661"/>
            <a:ext cx="6260905" cy="3512214"/>
          </a:xfrm>
        </p:spPr>
        <p:txBody>
          <a:bodyPr>
            <a:normAutofit/>
          </a:bodyPr>
          <a:lstStyle/>
          <a:p>
            <a:pPr>
              <a:buAutoNum type="arabicPeriod"/>
            </a:pPr>
            <a:r>
              <a:rPr lang="en-US" sz="2000" dirty="0">
                <a:solidFill>
                  <a:schemeClr val="bg2">
                    <a:lumMod val="25000"/>
                  </a:schemeClr>
                </a:solidFill>
              </a:rPr>
              <a:t>Startup Costs</a:t>
            </a:r>
          </a:p>
          <a:p>
            <a:pPr>
              <a:buAutoNum type="arabicPeriod"/>
            </a:pPr>
            <a:r>
              <a:rPr lang="en-US" sz="2000" dirty="0">
                <a:solidFill>
                  <a:schemeClr val="bg2">
                    <a:lumMod val="25000"/>
                  </a:schemeClr>
                </a:solidFill>
              </a:rPr>
              <a:t>Operational Expenses (Monthly)</a:t>
            </a:r>
          </a:p>
          <a:p>
            <a:pPr>
              <a:buAutoNum type="arabicPeriod"/>
            </a:pPr>
            <a:r>
              <a:rPr lang="en-US" sz="2000" dirty="0">
                <a:solidFill>
                  <a:schemeClr val="bg2">
                    <a:lumMod val="25000"/>
                  </a:schemeClr>
                </a:solidFill>
              </a:rPr>
              <a:t>Revenue Streams</a:t>
            </a:r>
          </a:p>
          <a:p>
            <a:pPr>
              <a:buAutoNum type="arabicPeriod"/>
            </a:pPr>
            <a:r>
              <a:rPr lang="en-US" sz="2000" dirty="0">
                <a:solidFill>
                  <a:schemeClr val="bg2">
                    <a:lumMod val="25000"/>
                  </a:schemeClr>
                </a:solidFill>
              </a:rPr>
              <a:t>Ad Revenue</a:t>
            </a:r>
          </a:p>
          <a:p>
            <a:pPr>
              <a:buAutoNum type="arabicPeriod"/>
            </a:pPr>
            <a:r>
              <a:rPr lang="en-US" sz="2000" dirty="0">
                <a:solidFill>
                  <a:schemeClr val="bg2">
                    <a:lumMod val="25000"/>
                  </a:schemeClr>
                </a:solidFill>
              </a:rPr>
              <a:t>Scaling and Expansion</a:t>
            </a:r>
          </a:p>
          <a:p>
            <a:pPr>
              <a:buAutoNum type="arabicPeriod"/>
            </a:pPr>
            <a:r>
              <a:rPr lang="en-US" sz="2000" dirty="0">
                <a:solidFill>
                  <a:schemeClr val="bg2">
                    <a:lumMod val="25000"/>
                  </a:schemeClr>
                </a:solidFill>
              </a:rPr>
              <a:t>Contingency Fund</a:t>
            </a:r>
          </a:p>
          <a:p>
            <a:pPr>
              <a:buAutoNum type="arabicPeriod"/>
            </a:pPr>
            <a:r>
              <a:rPr lang="en-US" sz="2000" dirty="0">
                <a:solidFill>
                  <a:schemeClr val="bg2">
                    <a:lumMod val="25000"/>
                  </a:schemeClr>
                </a:solidFill>
              </a:rPr>
              <a:t>Profit Projections</a:t>
            </a:r>
          </a:p>
          <a:p>
            <a:pPr>
              <a:buAutoNum type="arabicPeriod"/>
            </a:pPr>
            <a:r>
              <a:rPr lang="en-US" sz="2000" dirty="0">
                <a:solidFill>
                  <a:schemeClr val="bg2">
                    <a:lumMod val="25000"/>
                  </a:schemeClr>
                </a:solidFill>
              </a:rPr>
              <a:t>Investment in Technology</a:t>
            </a:r>
          </a:p>
          <a:p>
            <a:pPr>
              <a:buAutoNum type="arabicPeriod"/>
            </a:pPr>
            <a:r>
              <a:rPr lang="en-US" sz="2000" dirty="0">
                <a:solidFill>
                  <a:schemeClr val="bg2">
                    <a:lumMod val="25000"/>
                  </a:schemeClr>
                </a:solidFill>
              </a:rPr>
              <a:t>Marketing and Growth Strategies</a:t>
            </a:r>
            <a:endParaRPr lang="en-IN" sz="2000" dirty="0">
              <a:ln w="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247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IN" dirty="0"/>
              <a:t>Management Plan</a:t>
            </a:r>
            <a:endParaRPr lang="en-US" dirty="0"/>
          </a:p>
        </p:txBody>
      </p:sp>
      <p:sp>
        <p:nvSpPr>
          <p:cNvPr id="5" name="Content Placeholder 4"/>
          <p:cNvSpPr>
            <a:spLocks noGrp="1"/>
          </p:cNvSpPr>
          <p:nvPr>
            <p:ph idx="1"/>
          </p:nvPr>
        </p:nvSpPr>
        <p:spPr>
          <a:xfrm>
            <a:off x="2452422" y="891996"/>
            <a:ext cx="6260905" cy="3970330"/>
          </a:xfrm>
        </p:spPr>
        <p:txBody>
          <a:bodyPr>
            <a:normAutofit/>
          </a:bodyPr>
          <a:lstStyle/>
          <a:p>
            <a:pPr marL="0" indent="0">
              <a:buNone/>
            </a:pPr>
            <a:r>
              <a:rPr lang="en-US" sz="2000" dirty="0">
                <a:solidFill>
                  <a:schemeClr val="bg2">
                    <a:lumMod val="25000"/>
                  </a:schemeClr>
                </a:solidFill>
                <a:latin typeface="Cambria" panose="02040503050406030204" pitchFamily="18" charset="0"/>
                <a:ea typeface="Cambria" panose="02040503050406030204" pitchFamily="18" charset="0"/>
              </a:rPr>
              <a:t>1. Before product launch: </a:t>
            </a:r>
          </a:p>
          <a:p>
            <a:endParaRPr lang="en-IN" sz="20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solidFill>
                  <a:schemeClr val="bg2">
                    <a:lumMod val="25000"/>
                  </a:schemeClr>
                </a:solidFill>
                <a:latin typeface="Cambria" panose="02040503050406030204" pitchFamily="18" charset="0"/>
                <a:ea typeface="Cambria" panose="02040503050406030204" pitchFamily="18" charset="0"/>
              </a:rPr>
              <a:t>Market investigation and analysis</a:t>
            </a:r>
          </a:p>
          <a:p>
            <a:pPr marL="342900" indent="-342900">
              <a:buFont typeface="Arial" panose="020B0604020202020204" pitchFamily="34" charset="0"/>
              <a:buChar char="•"/>
            </a:pPr>
            <a:r>
              <a:rPr lang="en-US" sz="2000" dirty="0">
                <a:solidFill>
                  <a:schemeClr val="bg2">
                    <a:lumMod val="25000"/>
                  </a:schemeClr>
                </a:solidFill>
                <a:latin typeface="Cambria" panose="02040503050406030204" pitchFamily="18" charset="0"/>
                <a:ea typeface="Cambria" panose="02040503050406030204" pitchFamily="18" charset="0"/>
              </a:rPr>
              <a:t>Development of a business model</a:t>
            </a:r>
          </a:p>
          <a:p>
            <a:pPr marL="342900" indent="-342900">
              <a:buFont typeface="Arial" panose="020B0604020202020204" pitchFamily="34" charset="0"/>
              <a:buChar char="•"/>
            </a:pPr>
            <a:r>
              <a:rPr lang="en-US" sz="2000" dirty="0">
                <a:solidFill>
                  <a:schemeClr val="bg2">
                    <a:lumMod val="25000"/>
                  </a:schemeClr>
                </a:solidFill>
                <a:latin typeface="Cambria" panose="02040503050406030204" pitchFamily="18" charset="0"/>
                <a:ea typeface="Cambria" panose="02040503050406030204" pitchFamily="18" charset="0"/>
              </a:rPr>
              <a:t>Compliance with laws and regulations</a:t>
            </a:r>
          </a:p>
          <a:p>
            <a:pPr marL="342900" indent="-342900">
              <a:buFont typeface="Arial" panose="020B0604020202020204" pitchFamily="34" charset="0"/>
              <a:buChar char="•"/>
            </a:pPr>
            <a:r>
              <a:rPr lang="en-US" sz="2000" dirty="0">
                <a:solidFill>
                  <a:schemeClr val="bg2">
                    <a:lumMod val="25000"/>
                  </a:schemeClr>
                </a:solidFill>
                <a:latin typeface="Cambria" panose="02040503050406030204" pitchFamily="18" charset="0"/>
                <a:ea typeface="Cambria" panose="02040503050406030204" pitchFamily="18" charset="0"/>
              </a:rPr>
              <a:t>Development of Products or Services</a:t>
            </a:r>
          </a:p>
          <a:p>
            <a:pPr marL="342900" indent="-342900">
              <a:buFont typeface="Arial" panose="020B0604020202020204" pitchFamily="34" charset="0"/>
              <a:buChar char="•"/>
            </a:pPr>
            <a:r>
              <a:rPr lang="en-IN" sz="2000" dirty="0">
                <a:solidFill>
                  <a:schemeClr val="bg2">
                    <a:lumMod val="25000"/>
                  </a:schemeClr>
                </a:solidFill>
                <a:latin typeface="Cambria" panose="02040503050406030204" pitchFamily="18" charset="0"/>
                <a:ea typeface="Cambria" panose="02040503050406030204" pitchFamily="18" charset="0"/>
              </a:rPr>
              <a:t>.Financial planning</a:t>
            </a:r>
          </a:p>
          <a:p>
            <a:pPr marL="342900" indent="-342900">
              <a:buFont typeface="Arial" panose="020B0604020202020204" pitchFamily="34" charset="0"/>
              <a:buChar char="•"/>
            </a:pPr>
            <a:r>
              <a:rPr lang="en-IN" sz="2000" dirty="0">
                <a:solidFill>
                  <a:schemeClr val="bg2">
                    <a:lumMod val="25000"/>
                  </a:schemeClr>
                </a:solidFill>
                <a:latin typeface="Cambria" panose="02040503050406030204" pitchFamily="18" charset="0"/>
                <a:ea typeface="Cambria" panose="02040503050406030204" pitchFamily="18" charset="0"/>
              </a:rPr>
              <a:t>Team recruitment and Training</a:t>
            </a:r>
          </a:p>
          <a:p>
            <a:pPr marL="342900" indent="-342900">
              <a:buFont typeface="Arial" panose="020B0604020202020204" pitchFamily="34" charset="0"/>
              <a:buChar char="•"/>
            </a:pPr>
            <a:r>
              <a:rPr lang="en-IN" sz="2000" dirty="0">
                <a:solidFill>
                  <a:schemeClr val="bg2">
                    <a:lumMod val="25000"/>
                  </a:schemeClr>
                </a:solidFill>
                <a:latin typeface="Cambria" panose="02040503050406030204" pitchFamily="18" charset="0"/>
                <a:ea typeface="Cambria" panose="02040503050406030204" pitchFamily="18" charset="0"/>
              </a:rPr>
              <a:t>Marketing and branding</a:t>
            </a:r>
          </a:p>
          <a:p>
            <a:pPr marL="342900" indent="-342900">
              <a:buFont typeface="Arial" panose="020B0604020202020204" pitchFamily="34" charset="0"/>
              <a:buChar char="•"/>
            </a:pPr>
            <a:r>
              <a:rPr lang="en-IN" sz="2000" dirty="0">
                <a:solidFill>
                  <a:schemeClr val="bg2">
                    <a:lumMod val="25000"/>
                  </a:schemeClr>
                </a:solidFill>
                <a:latin typeface="Cambria" panose="02040503050406030204" pitchFamily="18" charset="0"/>
                <a:ea typeface="Cambria" panose="02040503050406030204" pitchFamily="18" charset="0"/>
              </a:rPr>
              <a:t>Technology and Infrastructure</a:t>
            </a:r>
          </a:p>
          <a:p>
            <a:pPr marL="342900" indent="-342900">
              <a:buFont typeface="Arial" panose="020B0604020202020204" pitchFamily="34" charset="0"/>
              <a:buChar char="•"/>
            </a:pPr>
            <a:endParaRPr lang="en-IN"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400" dirty="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341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IN" dirty="0"/>
              <a:t>Management Plan</a:t>
            </a:r>
            <a:endParaRPr lang="en-US" dirty="0"/>
          </a:p>
        </p:txBody>
      </p:sp>
      <p:sp>
        <p:nvSpPr>
          <p:cNvPr id="5" name="Content Placeholder 4"/>
          <p:cNvSpPr>
            <a:spLocks noGrp="1"/>
          </p:cNvSpPr>
          <p:nvPr>
            <p:ph idx="1"/>
          </p:nvPr>
        </p:nvSpPr>
        <p:spPr>
          <a:xfrm>
            <a:off x="2452422" y="891996"/>
            <a:ext cx="6260905" cy="3970330"/>
          </a:xfrm>
        </p:spPr>
        <p:txBody>
          <a:bodyPr>
            <a:normAutofit/>
          </a:bodyPr>
          <a:lstStyle/>
          <a:p>
            <a:pPr marL="0" indent="0">
              <a:buNone/>
            </a:pPr>
            <a:r>
              <a:rPr lang="en-US" sz="2400" dirty="0">
                <a:solidFill>
                  <a:schemeClr val="bg2">
                    <a:lumMod val="25000"/>
                  </a:schemeClr>
                </a:solidFill>
                <a:latin typeface="Cambria" panose="02040503050406030204" pitchFamily="18" charset="0"/>
                <a:ea typeface="Cambria" panose="02040503050406030204" pitchFamily="18" charset="0"/>
              </a:rPr>
              <a:t>2. During launch: </a:t>
            </a:r>
          </a:p>
          <a:p>
            <a:endParaRPr lang="en-IN"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Product/Service launch</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Customer Onboarding</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Sales and Distribution</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Operations management</a:t>
            </a: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Monitoring and Reporting</a:t>
            </a:r>
          </a:p>
        </p:txBody>
      </p:sp>
    </p:spTree>
    <p:extLst>
      <p:ext uri="{BB962C8B-B14F-4D97-AF65-F5344CB8AC3E}">
        <p14:creationId xmlns:p14="http://schemas.microsoft.com/office/powerpoint/2010/main" val="69539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9542"/>
            <a:ext cx="6260905" cy="572644"/>
          </a:xfrm>
        </p:spPr>
        <p:txBody>
          <a:bodyPr>
            <a:normAutofit fontScale="90000"/>
          </a:bodyPr>
          <a:lstStyle/>
          <a:p>
            <a:r>
              <a:rPr lang="en-IN" dirty="0"/>
              <a:t>Management Plan</a:t>
            </a:r>
            <a:endParaRPr lang="en-US" dirty="0"/>
          </a:p>
        </p:txBody>
      </p:sp>
      <p:sp>
        <p:nvSpPr>
          <p:cNvPr id="5" name="Content Placeholder 4"/>
          <p:cNvSpPr>
            <a:spLocks noGrp="1"/>
          </p:cNvSpPr>
          <p:nvPr>
            <p:ph idx="1"/>
          </p:nvPr>
        </p:nvSpPr>
        <p:spPr>
          <a:xfrm>
            <a:off x="2374390" y="1350110"/>
            <a:ext cx="6260905" cy="3512215"/>
          </a:xfrm>
        </p:spPr>
        <p:txBody>
          <a:bodyPr>
            <a:normAutofit/>
          </a:bodyPr>
          <a:lstStyle/>
          <a:p>
            <a:pPr marL="0" indent="0">
              <a:buNone/>
            </a:pPr>
            <a:r>
              <a:rPr lang="en-US" sz="2000" dirty="0">
                <a:solidFill>
                  <a:schemeClr val="bg2">
                    <a:lumMod val="25000"/>
                  </a:schemeClr>
                </a:solidFill>
                <a:latin typeface="Cambria" panose="02040503050406030204" pitchFamily="18" charset="0"/>
                <a:ea typeface="Cambria" panose="02040503050406030204" pitchFamily="18" charset="0"/>
              </a:rPr>
              <a:t>3. </a:t>
            </a:r>
            <a:r>
              <a:rPr lang="en-US" sz="2400" dirty="0">
                <a:solidFill>
                  <a:schemeClr val="bg2">
                    <a:lumMod val="25000"/>
                  </a:schemeClr>
                </a:solidFill>
                <a:latin typeface="Cambria" panose="02040503050406030204" pitchFamily="18" charset="0"/>
                <a:ea typeface="Cambria" panose="02040503050406030204" pitchFamily="18" charset="0"/>
              </a:rPr>
              <a:t>After launch: </a:t>
            </a:r>
          </a:p>
          <a:p>
            <a:endParaRPr lang="en-IN" sz="2400" dirty="0">
              <a:solidFill>
                <a:schemeClr val="bg2">
                  <a:lumMod val="25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solidFill>
                  <a:schemeClr val="bg2">
                    <a:lumMod val="25000"/>
                  </a:schemeClr>
                </a:solidFill>
                <a:latin typeface="Cambria" panose="02040503050406030204" pitchFamily="18" charset="0"/>
                <a:ea typeface="Cambria" panose="02040503050406030204" pitchFamily="18" charset="0"/>
              </a:rPr>
              <a:t>Feedback and Improvement</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Scaling and Expansion</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Community building and Engagement</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Financial management</a:t>
            </a:r>
          </a:p>
          <a:p>
            <a:pPr marL="342900" indent="-342900">
              <a:buFont typeface="Arial" panose="020B0604020202020204" pitchFamily="34" charset="0"/>
              <a:buChar char="•"/>
            </a:pPr>
            <a:r>
              <a:rPr lang="en-IN" sz="2400" dirty="0">
                <a:solidFill>
                  <a:schemeClr val="bg2">
                    <a:lumMod val="25000"/>
                  </a:schemeClr>
                </a:solidFill>
                <a:latin typeface="Cambria" panose="02040503050406030204" pitchFamily="18" charset="0"/>
                <a:ea typeface="Cambria" panose="02040503050406030204" pitchFamily="18" charset="0"/>
              </a:rPr>
              <a:t>Compliance with regulations</a:t>
            </a:r>
          </a:p>
          <a:p>
            <a:pPr marL="0" indent="0">
              <a:buNone/>
            </a:pPr>
            <a:endParaRPr lang="en-US" sz="2400" dirty="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533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2453-4C81-89D3-A989-99423628F125}"/>
              </a:ext>
            </a:extLst>
          </p:cNvPr>
          <p:cNvSpPr>
            <a:spLocks noGrp="1"/>
          </p:cNvSpPr>
          <p:nvPr>
            <p:ph type="title"/>
          </p:nvPr>
        </p:nvSpPr>
        <p:spPr/>
        <p:txBody>
          <a:bodyPr>
            <a:noAutofit/>
          </a:bodyPr>
          <a:lstStyle/>
          <a:p>
            <a:r>
              <a:rPr lang="en-US" sz="2800" dirty="0"/>
              <a:t>On experience of meeting start-up proprietor or any business person </a:t>
            </a:r>
            <a:endParaRPr lang="en-IN" sz="2800" dirty="0"/>
          </a:p>
        </p:txBody>
      </p:sp>
      <p:sp>
        <p:nvSpPr>
          <p:cNvPr id="3" name="Content Placeholder 2">
            <a:extLst>
              <a:ext uri="{FF2B5EF4-FFF2-40B4-BE49-F238E27FC236}">
                <a16:creationId xmlns:a16="http://schemas.microsoft.com/office/drawing/2014/main" id="{079FFDD8-7CE3-676B-3FFB-FA7EAE482083}"/>
              </a:ext>
            </a:extLst>
          </p:cNvPr>
          <p:cNvSpPr>
            <a:spLocks noGrp="1"/>
          </p:cNvSpPr>
          <p:nvPr>
            <p:ph idx="1"/>
          </p:nvPr>
        </p:nvSpPr>
        <p:spPr/>
        <p:txBody>
          <a:bodyPr/>
          <a:lstStyle/>
          <a:p>
            <a:r>
              <a:rPr lang="en-IN" dirty="0"/>
              <a:t>Email sent Proof</a:t>
            </a:r>
          </a:p>
          <a:p>
            <a:pPr marL="0" indent="0">
              <a:buNone/>
            </a:pPr>
            <a:endParaRPr lang="en-IN" dirty="0"/>
          </a:p>
        </p:txBody>
      </p:sp>
      <p:pic>
        <p:nvPicPr>
          <p:cNvPr id="5" name="Picture 4">
            <a:extLst>
              <a:ext uri="{FF2B5EF4-FFF2-40B4-BE49-F238E27FC236}">
                <a16:creationId xmlns:a16="http://schemas.microsoft.com/office/drawing/2014/main" id="{D45D1B0F-C387-C45C-BD5E-F87DD66003B1}"/>
              </a:ext>
            </a:extLst>
          </p:cNvPr>
          <p:cNvPicPr>
            <a:picLocks noChangeAspect="1"/>
          </p:cNvPicPr>
          <p:nvPr/>
        </p:nvPicPr>
        <p:blipFill>
          <a:blip r:embed="rId2"/>
          <a:stretch>
            <a:fillRect/>
          </a:stretch>
        </p:blipFill>
        <p:spPr>
          <a:xfrm>
            <a:off x="2586835" y="1808225"/>
            <a:ext cx="5982218" cy="2751058"/>
          </a:xfrm>
          <a:prstGeom prst="rect">
            <a:avLst/>
          </a:prstGeom>
        </p:spPr>
      </p:pic>
    </p:spTree>
    <p:extLst>
      <p:ext uri="{BB962C8B-B14F-4D97-AF65-F5344CB8AC3E}">
        <p14:creationId xmlns:p14="http://schemas.microsoft.com/office/powerpoint/2010/main" val="224143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2453-4C81-89D3-A989-99423628F125}"/>
              </a:ext>
            </a:extLst>
          </p:cNvPr>
          <p:cNvSpPr>
            <a:spLocks noGrp="1"/>
          </p:cNvSpPr>
          <p:nvPr>
            <p:ph type="title"/>
          </p:nvPr>
        </p:nvSpPr>
        <p:spPr/>
        <p:txBody>
          <a:bodyPr>
            <a:noAutofit/>
          </a:bodyPr>
          <a:lstStyle/>
          <a:p>
            <a:r>
              <a:rPr lang="en-US" sz="2800" dirty="0"/>
              <a:t>On experience of meeting start-up proprietor or any business person </a:t>
            </a:r>
            <a:endParaRPr lang="en-IN" sz="2800" dirty="0"/>
          </a:p>
        </p:txBody>
      </p:sp>
      <p:sp>
        <p:nvSpPr>
          <p:cNvPr id="3" name="Content Placeholder 2">
            <a:extLst>
              <a:ext uri="{FF2B5EF4-FFF2-40B4-BE49-F238E27FC236}">
                <a16:creationId xmlns:a16="http://schemas.microsoft.com/office/drawing/2014/main" id="{079FFDD8-7CE3-676B-3FFB-FA7EAE482083}"/>
              </a:ext>
            </a:extLst>
          </p:cNvPr>
          <p:cNvSpPr>
            <a:spLocks noGrp="1"/>
          </p:cNvSpPr>
          <p:nvPr>
            <p:ph idx="1"/>
          </p:nvPr>
        </p:nvSpPr>
        <p:spPr/>
        <p:txBody>
          <a:bodyPr/>
          <a:lstStyle/>
          <a:p>
            <a:r>
              <a:rPr lang="en-IN" dirty="0"/>
              <a:t>Reply Proof</a:t>
            </a:r>
          </a:p>
          <a:p>
            <a:pPr marL="0" indent="0">
              <a:buNone/>
            </a:pPr>
            <a:endParaRPr lang="en-IN" dirty="0"/>
          </a:p>
        </p:txBody>
      </p:sp>
      <p:pic>
        <p:nvPicPr>
          <p:cNvPr id="6" name="Picture 5">
            <a:extLst>
              <a:ext uri="{FF2B5EF4-FFF2-40B4-BE49-F238E27FC236}">
                <a16:creationId xmlns:a16="http://schemas.microsoft.com/office/drawing/2014/main" id="{3EC68475-AFD4-7C46-403B-E1AF85994F55}"/>
              </a:ext>
            </a:extLst>
          </p:cNvPr>
          <p:cNvPicPr>
            <a:picLocks noChangeAspect="1"/>
          </p:cNvPicPr>
          <p:nvPr/>
        </p:nvPicPr>
        <p:blipFill>
          <a:blip r:embed="rId2"/>
          <a:stretch>
            <a:fillRect/>
          </a:stretch>
        </p:blipFill>
        <p:spPr>
          <a:xfrm>
            <a:off x="2586835" y="1808225"/>
            <a:ext cx="5951736" cy="2789162"/>
          </a:xfrm>
          <a:prstGeom prst="rect">
            <a:avLst/>
          </a:prstGeom>
        </p:spPr>
      </p:pic>
    </p:spTree>
    <p:extLst>
      <p:ext uri="{BB962C8B-B14F-4D97-AF65-F5344CB8AC3E}">
        <p14:creationId xmlns:p14="http://schemas.microsoft.com/office/powerpoint/2010/main" val="31072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7618EEE-5591-BDEA-0E54-B7F2FB051070}"/>
              </a:ext>
            </a:extLst>
          </p:cNvPr>
          <p:cNvPicPr>
            <a:picLocks noChangeAspect="1"/>
          </p:cNvPicPr>
          <p:nvPr/>
        </p:nvPicPr>
        <p:blipFill>
          <a:blip r:embed="rId2"/>
          <a:stretch>
            <a:fillRect/>
          </a:stretch>
        </p:blipFill>
        <p:spPr>
          <a:xfrm>
            <a:off x="1670605" y="281175"/>
            <a:ext cx="6234559" cy="4104157"/>
          </a:xfrm>
          <a:prstGeom prst="rect">
            <a:avLst/>
          </a:prstGeom>
        </p:spPr>
      </p:pic>
      <p:sp>
        <p:nvSpPr>
          <p:cNvPr id="11" name="TextBox 10">
            <a:extLst>
              <a:ext uri="{FF2B5EF4-FFF2-40B4-BE49-F238E27FC236}">
                <a16:creationId xmlns:a16="http://schemas.microsoft.com/office/drawing/2014/main" id="{90DE04A3-EF75-2B02-FE08-7D56A4241E30}"/>
              </a:ext>
            </a:extLst>
          </p:cNvPr>
          <p:cNvSpPr txBox="1"/>
          <p:nvPr/>
        </p:nvSpPr>
        <p:spPr>
          <a:xfrm>
            <a:off x="1976015" y="4556915"/>
            <a:ext cx="5497380" cy="369332"/>
          </a:xfrm>
          <a:prstGeom prst="rect">
            <a:avLst/>
          </a:prstGeom>
          <a:noFill/>
        </p:spPr>
        <p:txBody>
          <a:bodyPr wrap="square" rtlCol="0">
            <a:spAutoFit/>
          </a:bodyPr>
          <a:lstStyle/>
          <a:p>
            <a:r>
              <a:rPr lang="en-IN" dirty="0">
                <a:solidFill>
                  <a:schemeClr val="bg2">
                    <a:lumMod val="25000"/>
                  </a:schemeClr>
                </a:solidFill>
              </a:rPr>
              <a:t>DA5- Contributed by all (Participated in the questioning)</a:t>
            </a:r>
          </a:p>
        </p:txBody>
      </p:sp>
    </p:spTree>
    <p:extLst>
      <p:ext uri="{BB962C8B-B14F-4D97-AF65-F5344CB8AC3E}">
        <p14:creationId xmlns:p14="http://schemas.microsoft.com/office/powerpoint/2010/main" val="128362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33E393-45E6-D92B-B382-B14CB6CCEF99}"/>
              </a:ext>
            </a:extLst>
          </p:cNvPr>
          <p:cNvPicPr>
            <a:picLocks noChangeAspect="1"/>
          </p:cNvPicPr>
          <p:nvPr/>
        </p:nvPicPr>
        <p:blipFill>
          <a:blip r:embed="rId2"/>
          <a:stretch>
            <a:fillRect/>
          </a:stretch>
        </p:blipFill>
        <p:spPr>
          <a:xfrm>
            <a:off x="1279874" y="224586"/>
            <a:ext cx="6584251" cy="4694327"/>
          </a:xfrm>
          <a:prstGeom prst="rect">
            <a:avLst/>
          </a:prstGeom>
        </p:spPr>
      </p:pic>
    </p:spTree>
    <p:extLst>
      <p:ext uri="{BB962C8B-B14F-4D97-AF65-F5344CB8AC3E}">
        <p14:creationId xmlns:p14="http://schemas.microsoft.com/office/powerpoint/2010/main" val="363256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Cambria" panose="02040503050406030204" pitchFamily="18" charset="0"/>
                <a:ea typeface="Cambria" panose="02040503050406030204" pitchFamily="18" charset="0"/>
              </a:rPr>
              <a:t>Problem Statement</a:t>
            </a:r>
            <a:endParaRPr lang="en-US" dirty="0"/>
          </a:p>
        </p:txBody>
      </p:sp>
      <p:sp>
        <p:nvSpPr>
          <p:cNvPr id="3" name="Content Placeholder 2"/>
          <p:cNvSpPr>
            <a:spLocks noGrp="1"/>
          </p:cNvSpPr>
          <p:nvPr>
            <p:ph idx="1"/>
          </p:nvPr>
        </p:nvSpPr>
        <p:spPr/>
        <p:txBody>
          <a:bodyPr>
            <a:normAutofit lnSpcReduction="10000"/>
          </a:bodyPr>
          <a:lstStyle/>
          <a:p>
            <a:r>
              <a:rPr lang="en-US" b="0" i="0" dirty="0">
                <a:solidFill>
                  <a:srgbClr val="007033"/>
                </a:solidFill>
                <a:effectLst/>
                <a:latin typeface="Söhne"/>
              </a:rPr>
              <a:t>Farmers encounter weather unpredictability and market fluctuations, leading to suboptimal yields and financial losses.</a:t>
            </a:r>
          </a:p>
          <a:p>
            <a:r>
              <a:rPr lang="en-US" b="0" i="0" dirty="0">
                <a:solidFill>
                  <a:srgbClr val="007033"/>
                </a:solidFill>
                <a:effectLst/>
                <a:latin typeface="Söhne"/>
              </a:rPr>
              <a:t>Nature Nurture Company utilizes machine learning to offer precise crop recommendations, along with expert consultancy and an integrated e-commerce platform.</a:t>
            </a:r>
          </a:p>
          <a:p>
            <a:pPr marL="0" indent="0" algn="just">
              <a:buNone/>
            </a:pPr>
            <a:endParaRPr lang="en-US" dirty="0">
              <a:solidFill>
                <a:schemeClr val="bg2">
                  <a:lumMod val="25000"/>
                </a:schemeClr>
              </a:solidFill>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1BC71B-4B66-C174-74BC-F5F311AB4EA7}"/>
              </a:ext>
            </a:extLst>
          </p:cNvPr>
          <p:cNvPicPr>
            <a:picLocks noChangeAspect="1"/>
          </p:cNvPicPr>
          <p:nvPr/>
        </p:nvPicPr>
        <p:blipFill>
          <a:blip r:embed="rId2"/>
          <a:stretch>
            <a:fillRect/>
          </a:stretch>
        </p:blipFill>
        <p:spPr>
          <a:xfrm>
            <a:off x="1264633" y="1249565"/>
            <a:ext cx="6614733" cy="2644369"/>
          </a:xfrm>
          <a:prstGeom prst="rect">
            <a:avLst/>
          </a:prstGeom>
        </p:spPr>
      </p:pic>
    </p:spTree>
    <p:extLst>
      <p:ext uri="{BB962C8B-B14F-4D97-AF65-F5344CB8AC3E}">
        <p14:creationId xmlns:p14="http://schemas.microsoft.com/office/powerpoint/2010/main" val="2778608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F2C6C-CD42-31FF-095D-2C4C1C53F2C3}"/>
              </a:ext>
            </a:extLst>
          </p:cNvPr>
          <p:cNvSpPr txBox="1"/>
          <p:nvPr/>
        </p:nvSpPr>
        <p:spPr>
          <a:xfrm>
            <a:off x="1670605" y="1960930"/>
            <a:ext cx="5955495" cy="923330"/>
          </a:xfrm>
          <a:prstGeom prst="rect">
            <a:avLst/>
          </a:prstGeom>
          <a:noFill/>
        </p:spPr>
        <p:txBody>
          <a:bodyPr wrap="square" rtlCol="0">
            <a:spAutoFit/>
          </a:bodyPr>
          <a:lstStyle/>
          <a:p>
            <a:pPr algn="ctr"/>
            <a:r>
              <a:rPr lang="en-IN" sz="5400" dirty="0">
                <a:solidFill>
                  <a:srgbClr val="FE9202"/>
                </a:solidFill>
              </a:rPr>
              <a:t>THANK YOU !!</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sz="3600" dirty="0">
                <a:latin typeface="Cambria" panose="02040503050406030204" pitchFamily="18" charset="0"/>
                <a:ea typeface="Cambria" panose="02040503050406030204" pitchFamily="18" charset="0"/>
              </a:rPr>
              <a:t>Market Study</a:t>
            </a:r>
            <a:endParaRPr lang="en-US" dirty="0"/>
          </a:p>
        </p:txBody>
      </p:sp>
      <p:sp>
        <p:nvSpPr>
          <p:cNvPr id="5" name="Content Placeholder 4"/>
          <p:cNvSpPr>
            <a:spLocks noGrp="1"/>
          </p:cNvSpPr>
          <p:nvPr>
            <p:ph idx="1"/>
          </p:nvPr>
        </p:nvSpPr>
        <p:spPr/>
        <p:txBody>
          <a:bodyPr>
            <a:normAutofit fontScale="55000" lnSpcReduction="20000"/>
          </a:bodyPr>
          <a:lstStyle/>
          <a:p>
            <a:pPr marL="0" indent="0" algn="just">
              <a:buNone/>
            </a:pPr>
            <a:r>
              <a:rPr lang="en-US" sz="2800" dirty="0">
                <a:ln w="0"/>
                <a:solidFill>
                  <a:schemeClr val="bg2">
                    <a:lumMod val="25000"/>
                  </a:schemeClr>
                </a:solidFill>
                <a:latin typeface="Cambria" panose="02040503050406030204" pitchFamily="18" charset="0"/>
                <a:ea typeface="Cambria" panose="02040503050406030204" pitchFamily="18" charset="0"/>
              </a:rPr>
              <a:t>We have analyzed three companies to understand the market.</a:t>
            </a:r>
          </a:p>
          <a:p>
            <a:pPr marL="457200" indent="-457200" algn="just">
              <a:buFont typeface="Arial" panose="020B0604020202020204" pitchFamily="34" charset="0"/>
              <a:buChar char="•"/>
            </a:pPr>
            <a:r>
              <a:rPr lang="en-US" sz="2800" dirty="0">
                <a:ln w="0"/>
                <a:solidFill>
                  <a:schemeClr val="bg2">
                    <a:lumMod val="25000"/>
                  </a:schemeClr>
                </a:solidFill>
                <a:latin typeface="Cambria" panose="02040503050406030204" pitchFamily="18" charset="0"/>
                <a:ea typeface="Cambria" panose="02040503050406030204" pitchFamily="18" charset="0"/>
              </a:rPr>
              <a:t>Crop prophet</a:t>
            </a:r>
          </a:p>
          <a:p>
            <a:pPr marL="457200" indent="-457200" algn="just">
              <a:buFont typeface="Arial" panose="020B0604020202020204" pitchFamily="34" charset="0"/>
              <a:buChar char="•"/>
            </a:pPr>
            <a:r>
              <a:rPr lang="en-US" sz="2800" dirty="0">
                <a:ln w="0"/>
                <a:solidFill>
                  <a:schemeClr val="bg2">
                    <a:lumMod val="25000"/>
                  </a:schemeClr>
                </a:solidFill>
                <a:latin typeface="Cambria" panose="02040503050406030204" pitchFamily="18" charset="0"/>
                <a:ea typeface="Cambria" panose="02040503050406030204" pitchFamily="18" charset="0"/>
              </a:rPr>
              <a:t>Agri marketplace</a:t>
            </a:r>
          </a:p>
          <a:p>
            <a:pPr marL="457200" indent="-457200" algn="just">
              <a:buFont typeface="Arial" panose="020B0604020202020204" pitchFamily="34" charset="0"/>
              <a:buChar char="•"/>
            </a:pPr>
            <a:r>
              <a:rPr lang="en-US" sz="2800" dirty="0">
                <a:ln w="0"/>
                <a:solidFill>
                  <a:schemeClr val="bg2">
                    <a:lumMod val="25000"/>
                  </a:schemeClr>
                </a:solidFill>
                <a:latin typeface="Cambria" panose="02040503050406030204" pitchFamily="18" charset="0"/>
                <a:ea typeface="Cambria" panose="02040503050406030204" pitchFamily="18" charset="0"/>
              </a:rPr>
              <a:t>National Agricultural Market</a:t>
            </a:r>
          </a:p>
          <a:p>
            <a:pPr algn="just"/>
            <a:endParaRPr lang="en-US" sz="2800" dirty="0">
              <a:ln w="0"/>
              <a:solidFill>
                <a:schemeClr val="bg2">
                  <a:lumMod val="25000"/>
                </a:schemeClr>
              </a:solidFill>
              <a:latin typeface="Cambria" panose="02040503050406030204" pitchFamily="18" charset="0"/>
              <a:ea typeface="Cambria" panose="02040503050406030204" pitchFamily="18" charset="0"/>
            </a:endParaRPr>
          </a:p>
          <a:p>
            <a:pPr marL="0" indent="0" algn="just">
              <a:buNone/>
            </a:pPr>
            <a:r>
              <a:rPr lang="en-IN" sz="2800" dirty="0" err="1">
                <a:ln w="0"/>
                <a:solidFill>
                  <a:schemeClr val="bg2">
                    <a:lumMod val="25000"/>
                  </a:schemeClr>
                </a:solidFill>
                <a:latin typeface="Cambria" panose="02040503050406030204" pitchFamily="18" charset="0"/>
                <a:ea typeface="Cambria" panose="02040503050406030204" pitchFamily="18" charset="0"/>
              </a:rPr>
              <a:t>CropProphet</a:t>
            </a:r>
            <a:r>
              <a:rPr lang="en-IN" sz="2800" dirty="0">
                <a:ln w="0"/>
                <a:solidFill>
                  <a:schemeClr val="bg2">
                    <a:lumMod val="25000"/>
                  </a:schemeClr>
                </a:solidFill>
                <a:latin typeface="Cambria" panose="02040503050406030204" pitchFamily="18" charset="0"/>
                <a:ea typeface="Cambria" panose="02040503050406030204" pitchFamily="18" charset="0"/>
              </a:rPr>
              <a:t> models the effect of weather conditions on crops using 40 years' worth of daily, county/sub-district level weather data.</a:t>
            </a:r>
          </a:p>
          <a:p>
            <a:pPr algn="just"/>
            <a:endParaRPr lang="en-IN" sz="2800" dirty="0">
              <a:ln w="0"/>
              <a:solidFill>
                <a:schemeClr val="bg2">
                  <a:lumMod val="25000"/>
                </a:schemeClr>
              </a:solidFill>
              <a:latin typeface="Cambria" panose="02040503050406030204" pitchFamily="18" charset="0"/>
              <a:ea typeface="Cambria" panose="02040503050406030204" pitchFamily="18" charset="0"/>
            </a:endParaRPr>
          </a:p>
          <a:p>
            <a:pPr marL="0" indent="0" algn="just">
              <a:buNone/>
            </a:pPr>
            <a:r>
              <a:rPr lang="en-IN" sz="2800" dirty="0">
                <a:ln w="0"/>
                <a:solidFill>
                  <a:schemeClr val="bg2">
                    <a:lumMod val="25000"/>
                  </a:schemeClr>
                </a:solidFill>
                <a:latin typeface="Cambria" panose="02040503050406030204" pitchFamily="18" charset="0"/>
                <a:ea typeface="Cambria" panose="02040503050406030204" pitchFamily="18" charset="0"/>
              </a:rPr>
              <a:t>Agri market place acts as a connecting bridge between farmers and purchasers by providing e-commerce services</a:t>
            </a:r>
          </a:p>
          <a:p>
            <a:pPr algn="just"/>
            <a:endParaRPr lang="en-IN" sz="2800" dirty="0">
              <a:ln w="0"/>
              <a:solidFill>
                <a:schemeClr val="bg2">
                  <a:lumMod val="25000"/>
                </a:schemeClr>
              </a:solidFill>
              <a:latin typeface="Cambria" panose="02040503050406030204" pitchFamily="18" charset="0"/>
              <a:ea typeface="Cambria" panose="02040503050406030204" pitchFamily="18" charset="0"/>
            </a:endParaRPr>
          </a:p>
          <a:p>
            <a:pPr marL="0" indent="0" algn="just">
              <a:spcBef>
                <a:spcPts val="0"/>
              </a:spcBef>
              <a:spcAft>
                <a:spcPts val="0"/>
              </a:spcAft>
              <a:buNone/>
            </a:pPr>
            <a:r>
              <a:rPr lang="en-IN" sz="2800" dirty="0">
                <a:ln w="0"/>
                <a:solidFill>
                  <a:schemeClr val="bg2">
                    <a:lumMod val="25000"/>
                  </a:schemeClr>
                </a:solidFill>
                <a:latin typeface="Cambria" panose="02040503050406030204" pitchFamily="18" charset="0"/>
                <a:ea typeface="Cambria" panose="02040503050406030204" pitchFamily="18" charset="0"/>
              </a:rPr>
              <a:t>The National Agricultural Market (NAM) is an </a:t>
            </a:r>
            <a:r>
              <a:rPr lang="en-IN" sz="2800" dirty="0" err="1">
                <a:ln w="0"/>
                <a:solidFill>
                  <a:schemeClr val="bg2">
                    <a:lumMod val="25000"/>
                  </a:schemeClr>
                </a:solidFill>
                <a:latin typeface="Cambria" panose="02040503050406030204" pitchFamily="18" charset="0"/>
                <a:ea typeface="Cambria" panose="02040503050406030204" pitchFamily="18" charset="0"/>
              </a:rPr>
              <a:t>agri</a:t>
            </a:r>
            <a:r>
              <a:rPr lang="en-IN" sz="2800" dirty="0">
                <a:ln w="0"/>
                <a:solidFill>
                  <a:schemeClr val="bg2">
                    <a:lumMod val="25000"/>
                  </a:schemeClr>
                </a:solidFill>
                <a:latin typeface="Cambria" panose="02040503050406030204" pitchFamily="18" charset="0"/>
                <a:ea typeface="Cambria" panose="02040503050406030204" pitchFamily="18" charset="0"/>
              </a:rPr>
              <a:t>-marketplace launched by the Government of India in 2016 with the initiative to create a unified market for agricultural products across the country.</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Cambria" panose="02040503050406030204" pitchFamily="18" charset="0"/>
                <a:ea typeface="Cambria" panose="02040503050406030204" pitchFamily="18" charset="0"/>
              </a:rPr>
              <a:t>Need Analysis</a:t>
            </a:r>
            <a:endParaRPr lang="en-US" dirty="0"/>
          </a:p>
        </p:txBody>
      </p:sp>
      <p:sp>
        <p:nvSpPr>
          <p:cNvPr id="3" name="Content Placeholder 2"/>
          <p:cNvSpPr>
            <a:spLocks noGrp="1"/>
          </p:cNvSpPr>
          <p:nvPr>
            <p:ph idx="1"/>
          </p:nvPr>
        </p:nvSpPr>
        <p:spPr/>
        <p:txBody>
          <a:bodyPr>
            <a:normAutofit fontScale="25000" lnSpcReduction="20000"/>
          </a:bodyPr>
          <a:lstStyle/>
          <a:p>
            <a:pPr marL="342900" indent="-342900" algn="just" rtl="0">
              <a:spcBef>
                <a:spcPts val="1200"/>
              </a:spcBef>
              <a:spcAft>
                <a:spcPts val="1200"/>
              </a:spcAft>
              <a:buFont typeface="Arial" panose="020B0604020202020204" pitchFamily="34" charset="0"/>
              <a:buChar char="•"/>
            </a:pPr>
            <a:r>
              <a:rPr lang="en-IN" sz="6400" dirty="0">
                <a:ln w="0"/>
                <a:solidFill>
                  <a:schemeClr val="bg2">
                    <a:lumMod val="25000"/>
                  </a:schemeClr>
                </a:solidFill>
                <a:latin typeface="Cambria" panose="02040503050406030204" pitchFamily="18" charset="0"/>
                <a:ea typeface="Cambria" panose="02040503050406030204" pitchFamily="18" charset="0"/>
              </a:rPr>
              <a:t>There are many companies that offer e-commerce services but have no support for farming, just as there are companies that provide support for farming but no e-commerce service. Nature Nurture offers both services to support farmers.</a:t>
            </a:r>
          </a:p>
          <a:p>
            <a:pPr marL="342900" indent="-342900" algn="just" rtl="0">
              <a:spcBef>
                <a:spcPts val="1200"/>
              </a:spcBef>
              <a:spcAft>
                <a:spcPts val="1200"/>
              </a:spcAft>
              <a:buFont typeface="Arial" panose="020B0604020202020204" pitchFamily="34" charset="0"/>
              <a:buChar char="•"/>
            </a:pPr>
            <a:r>
              <a:rPr lang="en-IN" sz="6400" dirty="0">
                <a:ln w="0"/>
                <a:solidFill>
                  <a:schemeClr val="bg2">
                    <a:lumMod val="25000"/>
                  </a:schemeClr>
                </a:solidFill>
                <a:latin typeface="Cambria" panose="02040503050406030204" pitchFamily="18" charset="0"/>
                <a:ea typeface="Cambria" panose="02040503050406030204" pitchFamily="18" charset="0"/>
              </a:rPr>
              <a:t>Companies like </a:t>
            </a:r>
            <a:r>
              <a:rPr lang="en-IN" sz="6400" dirty="0" err="1">
                <a:ln w="0"/>
                <a:solidFill>
                  <a:schemeClr val="bg2">
                    <a:lumMod val="25000"/>
                  </a:schemeClr>
                </a:solidFill>
                <a:latin typeface="Cambria" panose="02040503050406030204" pitchFamily="18" charset="0"/>
                <a:ea typeface="Cambria" panose="02040503050406030204" pitchFamily="18" charset="0"/>
              </a:rPr>
              <a:t>CropProphet</a:t>
            </a:r>
            <a:r>
              <a:rPr lang="en-IN" sz="6400" dirty="0">
                <a:ln w="0"/>
                <a:solidFill>
                  <a:schemeClr val="bg2">
                    <a:lumMod val="25000"/>
                  </a:schemeClr>
                </a:solidFill>
                <a:latin typeface="Cambria" panose="02040503050406030204" pitchFamily="18" charset="0"/>
                <a:ea typeface="Cambria" panose="02040503050406030204" pitchFamily="18" charset="0"/>
              </a:rPr>
              <a:t>  take into consideration only climatic conditions for determining yield. There are other factors, like the contents of the soil, that have a major impact on determining the yield. Nature Nurture takes into consideration both climatic as well as soil contents to suggest the best farming practices.</a:t>
            </a:r>
          </a:p>
          <a:p>
            <a:pPr marL="342900" indent="-342900" algn="just" rtl="0">
              <a:spcBef>
                <a:spcPts val="1200"/>
              </a:spcBef>
              <a:spcAft>
                <a:spcPts val="1200"/>
              </a:spcAft>
              <a:buFont typeface="Arial" panose="020B0604020202020204" pitchFamily="34" charset="0"/>
              <a:buChar char="•"/>
            </a:pPr>
            <a:r>
              <a:rPr lang="en-IN" sz="6400" dirty="0">
                <a:ln w="0"/>
                <a:solidFill>
                  <a:schemeClr val="bg2">
                    <a:lumMod val="25000"/>
                  </a:schemeClr>
                </a:solidFill>
                <a:latin typeface="Cambria" panose="02040503050406030204" pitchFamily="18" charset="0"/>
                <a:ea typeface="Cambria" panose="02040503050406030204" pitchFamily="18" charset="0"/>
              </a:rPr>
              <a:t>With   awareness about organic products, people are more inclined to buy organic fruits and vegetables. But very few companies promote organic farming, which is not sufficient to fulfil the increasing demand.</a:t>
            </a:r>
          </a:p>
          <a:p>
            <a:endParaRPr lang="en-IN" sz="3200" dirty="0">
              <a:ln w="0"/>
              <a:latin typeface="Cambria" panose="02040503050406030204" pitchFamily="18" charset="0"/>
              <a:ea typeface="Cambria" panose="02040503050406030204" pitchFamily="18" charset="0"/>
            </a:endParaRPr>
          </a:p>
          <a:p>
            <a:pPr marL="0" indent="0">
              <a:buNone/>
            </a:pPr>
            <a:endParaRPr lang="en-US" dirty="0">
              <a:solidFill>
                <a:schemeClr val="bg2">
                  <a:lumMod val="25000"/>
                </a:schemeClr>
              </a:solidFill>
            </a:endParaRPr>
          </a:p>
          <a:p>
            <a:endParaRPr lang="en-US" dirty="0"/>
          </a:p>
        </p:txBody>
      </p:sp>
    </p:spTree>
    <p:extLst>
      <p:ext uri="{BB962C8B-B14F-4D97-AF65-F5344CB8AC3E}">
        <p14:creationId xmlns:p14="http://schemas.microsoft.com/office/powerpoint/2010/main" val="49747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01670" y="1655520"/>
            <a:ext cx="7852746" cy="2901396"/>
          </a:xfrm>
        </p:spPr>
        <p:txBody>
          <a:bodyPr>
            <a:normAutofit fontScale="25000" lnSpcReduction="20000"/>
          </a:bodyPr>
          <a:lstStyle/>
          <a:p>
            <a:pPr marL="342900" indent="-342900" algn="just"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Market fragmentation and demand</a:t>
            </a:r>
          </a:p>
          <a:p>
            <a:pPr marL="342900" indent="-342900" algn="just"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Technological Developments</a:t>
            </a:r>
          </a:p>
          <a:p>
            <a:pPr marL="342900" indent="-342900" algn="just"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Efficiency and profitability</a:t>
            </a:r>
          </a:p>
          <a:p>
            <a:pPr marL="342900" indent="-342900" algn="just"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Sustainability and organic farming</a:t>
            </a:r>
          </a:p>
          <a:p>
            <a:pPr marL="342900" indent="-342900" algn="just"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Expertise and support</a:t>
            </a:r>
          </a:p>
          <a:p>
            <a:pPr marL="342900" indent="-342900" algn="l" rtl="0">
              <a:spcBef>
                <a:spcPts val="1200"/>
              </a:spcBef>
              <a:spcAft>
                <a:spcPts val="1200"/>
              </a:spcAft>
              <a:buFont typeface="Arial" panose="020B0604020202020204" pitchFamily="34" charset="0"/>
              <a:buChar char="•"/>
            </a:pPr>
            <a:r>
              <a:rPr lang="en-IN" sz="7200" dirty="0">
                <a:ln w="0"/>
                <a:solidFill>
                  <a:schemeClr val="bg2">
                    <a:lumMod val="25000"/>
                  </a:schemeClr>
                </a:solidFill>
                <a:latin typeface="Cambria" panose="02040503050406030204" pitchFamily="18" charset="0"/>
                <a:ea typeface="Cambria" panose="02040503050406030204" pitchFamily="18" charset="0"/>
              </a:rPr>
              <a:t>Initiatives and support the from the government.</a:t>
            </a:r>
            <a:br>
              <a:rPr lang="en-IN" sz="2400" dirty="0">
                <a:ln w="0"/>
                <a:latin typeface="Cambria" panose="02040503050406030204" pitchFamily="18" charset="0"/>
                <a:ea typeface="Cambria" panose="02040503050406030204" pitchFamily="18" charset="0"/>
              </a:rPr>
            </a:br>
            <a:endParaRPr lang="en-IN" sz="2400" dirty="0">
              <a:ln w="0"/>
              <a:latin typeface="Cambria" panose="02040503050406030204" pitchFamily="18" charset="0"/>
              <a:ea typeface="Cambria" panose="02040503050406030204" pitchFamily="18" charset="0"/>
            </a:endParaRPr>
          </a:p>
          <a:p>
            <a:endParaRPr lang="en-US" dirty="0"/>
          </a:p>
        </p:txBody>
      </p:sp>
      <p:sp>
        <p:nvSpPr>
          <p:cNvPr id="10" name="Rectangle 9">
            <a:extLst>
              <a:ext uri="{FF2B5EF4-FFF2-40B4-BE49-F238E27FC236}">
                <a16:creationId xmlns:a16="http://schemas.microsoft.com/office/drawing/2014/main" id="{80975A3E-2E60-AC68-EAD1-BB6FDBEDBB98}"/>
              </a:ext>
            </a:extLst>
          </p:cNvPr>
          <p:cNvSpPr/>
          <p:nvPr/>
        </p:nvSpPr>
        <p:spPr>
          <a:xfrm>
            <a:off x="1172831" y="277624"/>
            <a:ext cx="7326621" cy="523220"/>
          </a:xfrm>
          <a:prstGeom prst="rect">
            <a:avLst/>
          </a:prstGeom>
          <a:noFill/>
        </p:spPr>
        <p:txBody>
          <a:bodyPr wrap="none" lIns="91440" tIns="45720" rIns="91440" bIns="45720">
            <a:spAutoFit/>
          </a:bodyPr>
          <a:lstStyle/>
          <a:p>
            <a:pPr algn="ctr"/>
            <a:r>
              <a:rPr lang="en-IN" sz="2800" b="1" cap="none" spc="0" dirty="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rPr>
              <a:t>Factors motivating for starting the business</a:t>
            </a:r>
            <a:endParaRPr lang="en-IN"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sz="3600" dirty="0">
                <a:latin typeface="Cambria" panose="02040503050406030204" pitchFamily="18" charset="0"/>
                <a:ea typeface="Cambria" panose="02040503050406030204" pitchFamily="18" charset="0"/>
              </a:rPr>
              <a:t>Business Tagline</a:t>
            </a:r>
            <a:endParaRPr lang="en-US" dirty="0"/>
          </a:p>
        </p:txBody>
      </p:sp>
      <p:sp>
        <p:nvSpPr>
          <p:cNvPr id="5" name="Content Placeholder 4"/>
          <p:cNvSpPr>
            <a:spLocks noGrp="1"/>
          </p:cNvSpPr>
          <p:nvPr>
            <p:ph idx="1"/>
          </p:nvPr>
        </p:nvSpPr>
        <p:spPr>
          <a:xfrm>
            <a:off x="2434130" y="2113635"/>
            <a:ext cx="6260905" cy="1832460"/>
          </a:xfrm>
        </p:spPr>
        <p:txBody>
          <a:bodyPr>
            <a:normAutofit/>
          </a:bodyPr>
          <a:lstStyle/>
          <a:p>
            <a:pPr marL="0" indent="0" algn="ctr" rtl="0">
              <a:spcBef>
                <a:spcPts val="0"/>
              </a:spcBef>
              <a:spcAft>
                <a:spcPts val="0"/>
              </a:spcAft>
              <a:buNone/>
            </a:pPr>
            <a:r>
              <a:rPr lang="en-IN" sz="2400" dirty="0">
                <a:ln w="0"/>
                <a:solidFill>
                  <a:schemeClr val="bg2">
                    <a:lumMod val="25000"/>
                  </a:schemeClr>
                </a:solidFill>
                <a:latin typeface="Cambria" panose="02040503050406030204" pitchFamily="18" charset="0"/>
                <a:ea typeface="Cambria" panose="02040503050406030204" pitchFamily="18" charset="0"/>
              </a:rPr>
              <a:t>Our tagline is  "Empower, Educate, Elevate.”</a:t>
            </a:r>
          </a:p>
          <a:p>
            <a:pPr marL="0" indent="0" algn="ctr" rtl="0">
              <a:spcBef>
                <a:spcPts val="0"/>
              </a:spcBef>
              <a:spcAft>
                <a:spcPts val="0"/>
              </a:spcAft>
              <a:buNone/>
            </a:pPr>
            <a:endParaRPr lang="en-IN" sz="2400" dirty="0">
              <a:ln w="0"/>
              <a:solidFill>
                <a:schemeClr val="bg2">
                  <a:lumMod val="25000"/>
                </a:schemeClr>
              </a:solidFill>
              <a:latin typeface="Cambria" panose="02040503050406030204" pitchFamily="18" charset="0"/>
              <a:ea typeface="Cambria" panose="02040503050406030204" pitchFamily="18" charset="0"/>
            </a:endParaRPr>
          </a:p>
          <a:p>
            <a:pPr marL="0" indent="0" algn="ctr" rtl="0">
              <a:spcBef>
                <a:spcPts val="0"/>
              </a:spcBef>
              <a:spcAft>
                <a:spcPts val="0"/>
              </a:spcAft>
              <a:buNone/>
            </a:pPr>
            <a:r>
              <a:rPr lang="en-IN" sz="2400" dirty="0">
                <a:ln w="0"/>
                <a:solidFill>
                  <a:schemeClr val="bg2">
                    <a:lumMod val="25000"/>
                  </a:schemeClr>
                </a:solidFill>
                <a:latin typeface="Cambria" panose="02040503050406030204" pitchFamily="18" charset="0"/>
                <a:ea typeface="Cambria" panose="02040503050406030204" pitchFamily="18" charset="0"/>
              </a:rPr>
              <a:t>It implies empowering agriculture, Educating Farmers, and Elevating Harvests</a:t>
            </a:r>
          </a:p>
        </p:txBody>
      </p:sp>
    </p:spTree>
    <p:extLst>
      <p:ext uri="{BB962C8B-B14F-4D97-AF65-F5344CB8AC3E}">
        <p14:creationId xmlns:p14="http://schemas.microsoft.com/office/powerpoint/2010/main" val="144476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n w="0"/>
                <a:latin typeface="Cambria" panose="02040503050406030204" pitchFamily="18" charset="0"/>
                <a:ea typeface="Cambria" panose="02040503050406030204" pitchFamily="18" charset="0"/>
              </a:rPr>
              <a:t>Licenses , permits and NOC</a:t>
            </a:r>
            <a:endParaRPr lang="en-US" dirty="0"/>
          </a:p>
        </p:txBody>
      </p:sp>
      <p:sp>
        <p:nvSpPr>
          <p:cNvPr id="3" name="Content Placeholder 2"/>
          <p:cNvSpPr>
            <a:spLocks noGrp="1"/>
          </p:cNvSpPr>
          <p:nvPr>
            <p:ph idx="1"/>
          </p:nvPr>
        </p:nvSpPr>
        <p:spPr>
          <a:xfrm>
            <a:off x="448965" y="1502815"/>
            <a:ext cx="8246070" cy="3359510"/>
          </a:xfrm>
        </p:spPr>
        <p:txBody>
          <a:bodyPr>
            <a:normAutofit fontScale="25000" lnSpcReduction="20000"/>
          </a:bodyPr>
          <a:lstStyle/>
          <a:p>
            <a:r>
              <a:rPr lang="en-IN" sz="6600" dirty="0">
                <a:ln w="0"/>
                <a:solidFill>
                  <a:schemeClr val="bg2">
                    <a:lumMod val="25000"/>
                  </a:schemeClr>
                </a:solidFill>
                <a:latin typeface="Cambria" panose="02040503050406030204" pitchFamily="18" charset="0"/>
                <a:ea typeface="Cambria" panose="02040503050406030204" pitchFamily="18" charset="0"/>
              </a:rPr>
              <a:t>Business Registration and Licenses</a:t>
            </a:r>
          </a:p>
          <a:p>
            <a:pPr marL="0" indent="0" rtl="0">
              <a:spcAft>
                <a:spcPts val="0"/>
              </a:spcAft>
              <a:buNone/>
            </a:pPr>
            <a:r>
              <a:rPr lang="en-IN" sz="6600" dirty="0">
                <a:ln w="0"/>
                <a:solidFill>
                  <a:schemeClr val="bg2">
                    <a:lumMod val="25000"/>
                  </a:schemeClr>
                </a:solidFill>
                <a:latin typeface="Cambria" panose="02040503050406030204" pitchFamily="18" charset="0"/>
                <a:ea typeface="Cambria" panose="02040503050406030204" pitchFamily="18" charset="0"/>
              </a:rPr>
              <a:t>       - Business Registration</a:t>
            </a:r>
          </a:p>
          <a:p>
            <a:pPr marL="0" indent="0" rtl="0">
              <a:spcAft>
                <a:spcPts val="0"/>
              </a:spcAft>
              <a:buNone/>
            </a:pPr>
            <a:r>
              <a:rPr lang="en-IN" sz="6600" dirty="0">
                <a:ln w="0"/>
                <a:solidFill>
                  <a:schemeClr val="bg2">
                    <a:lumMod val="25000"/>
                  </a:schemeClr>
                </a:solidFill>
                <a:latin typeface="Cambria" panose="02040503050406030204" pitchFamily="18" charset="0"/>
                <a:ea typeface="Cambria" panose="02040503050406030204" pitchFamily="18" charset="0"/>
              </a:rPr>
              <a:t>       - Agricultural Advisory license</a:t>
            </a:r>
          </a:p>
          <a:p>
            <a:pPr rtl="0">
              <a:spcAft>
                <a:spcPts val="0"/>
              </a:spcAft>
            </a:pPr>
            <a:endParaRPr lang="en-IN" sz="6600" dirty="0">
              <a:ln w="0"/>
              <a:solidFill>
                <a:schemeClr val="bg2">
                  <a:lumMod val="25000"/>
                </a:schemeClr>
              </a:solidFill>
              <a:latin typeface="Cambria" panose="02040503050406030204" pitchFamily="18" charset="0"/>
              <a:ea typeface="Cambria" panose="02040503050406030204" pitchFamily="18" charset="0"/>
            </a:endParaRPr>
          </a:p>
          <a:p>
            <a:pPr marL="342900" indent="-342900" rtl="0">
              <a:spcAft>
                <a:spcPts val="0"/>
              </a:spcAft>
              <a:buFont typeface="Arial" panose="020B0604020202020204" pitchFamily="34" charset="0"/>
              <a:buChar char="•"/>
            </a:pPr>
            <a:r>
              <a:rPr lang="en-IN" sz="6600" dirty="0">
                <a:ln w="0"/>
                <a:solidFill>
                  <a:schemeClr val="bg2">
                    <a:lumMod val="25000"/>
                  </a:schemeClr>
                </a:solidFill>
                <a:latin typeface="Cambria" panose="02040503050406030204" pitchFamily="18" charset="0"/>
                <a:ea typeface="Cambria" panose="02040503050406030204" pitchFamily="18" charset="0"/>
              </a:rPr>
              <a:t>Environmental clearances and NOC’s</a:t>
            </a:r>
          </a:p>
          <a:p>
            <a:pPr marL="0" indent="0" rtl="0">
              <a:spcAft>
                <a:spcPts val="0"/>
              </a:spcAft>
              <a:buNone/>
            </a:pPr>
            <a:r>
              <a:rPr lang="en-IN" sz="6600" dirty="0">
                <a:ln w="0"/>
                <a:solidFill>
                  <a:schemeClr val="bg2">
                    <a:lumMod val="25000"/>
                  </a:schemeClr>
                </a:solidFill>
                <a:latin typeface="Cambria" panose="02040503050406030204" pitchFamily="18" charset="0"/>
                <a:ea typeface="Cambria" panose="02040503050406030204" pitchFamily="18" charset="0"/>
              </a:rPr>
              <a:t>        -  Environmental Impact Assessment</a:t>
            </a:r>
          </a:p>
          <a:p>
            <a:pPr marL="0" indent="0" rtl="0">
              <a:spcAft>
                <a:spcPts val="0"/>
              </a:spcAft>
              <a:buNone/>
            </a:pPr>
            <a:r>
              <a:rPr lang="en-IN" sz="6600" dirty="0">
                <a:ln w="0"/>
                <a:solidFill>
                  <a:schemeClr val="bg2">
                    <a:lumMod val="25000"/>
                  </a:schemeClr>
                </a:solidFill>
                <a:latin typeface="Cambria" panose="02040503050406030204" pitchFamily="18" charset="0"/>
                <a:ea typeface="Cambria" panose="02040503050406030204" pitchFamily="18" charset="0"/>
              </a:rPr>
              <a:t>        - No objection certificate from the local agricultural    departments or       authorities to carry out advisory and data collection activities. </a:t>
            </a:r>
          </a:p>
          <a:p>
            <a:pPr rtl="0">
              <a:spcAft>
                <a:spcPts val="0"/>
              </a:spcAft>
            </a:pPr>
            <a:endParaRPr lang="en-IN" sz="6600" dirty="0">
              <a:ln w="0"/>
              <a:solidFill>
                <a:schemeClr val="bg2">
                  <a:lumMod val="25000"/>
                </a:schemeClr>
              </a:solidFill>
              <a:latin typeface="Cambria" panose="02040503050406030204" pitchFamily="18" charset="0"/>
              <a:ea typeface="Cambria" panose="02040503050406030204" pitchFamily="18" charset="0"/>
            </a:endParaRPr>
          </a:p>
          <a:p>
            <a:pPr marL="342900" indent="-342900" rtl="0">
              <a:spcAft>
                <a:spcPts val="0"/>
              </a:spcAft>
              <a:buFont typeface="Arial" panose="020B0604020202020204" pitchFamily="34" charset="0"/>
              <a:buChar char="•"/>
            </a:pPr>
            <a:r>
              <a:rPr lang="en-IN" sz="6600" dirty="0">
                <a:ln w="0"/>
                <a:solidFill>
                  <a:schemeClr val="bg2">
                    <a:lumMod val="25000"/>
                  </a:schemeClr>
                </a:solidFill>
                <a:latin typeface="Cambria" panose="02040503050406030204" pitchFamily="18" charset="0"/>
                <a:ea typeface="Cambria" panose="02040503050406030204" pitchFamily="18" charset="0"/>
              </a:rPr>
              <a:t>Marketplace and Trading Licenses:</a:t>
            </a:r>
          </a:p>
          <a:p>
            <a:pPr marL="0" indent="0" rtl="0">
              <a:spcAft>
                <a:spcPts val="0"/>
              </a:spcAft>
              <a:buNone/>
            </a:pPr>
            <a:r>
              <a:rPr lang="en-IN" sz="6600" dirty="0">
                <a:ln w="0"/>
                <a:solidFill>
                  <a:schemeClr val="bg2">
                    <a:lumMod val="25000"/>
                  </a:schemeClr>
                </a:solidFill>
                <a:latin typeface="Cambria" panose="02040503050406030204" pitchFamily="18" charset="0"/>
                <a:ea typeface="Cambria" panose="02040503050406030204" pitchFamily="18" charset="0"/>
              </a:rPr>
              <a:t>        -  Marketplace Registration</a:t>
            </a:r>
          </a:p>
          <a:p>
            <a:pPr rtl="0">
              <a:spcBef>
                <a:spcPts val="0"/>
              </a:spcBef>
              <a:spcAft>
                <a:spcPts val="0"/>
              </a:spcAft>
            </a:pPr>
            <a:endParaRPr lang="en-IN" sz="6600" dirty="0">
              <a:ln w="0"/>
              <a:solidFill>
                <a:schemeClr val="bg2">
                  <a:lumMod val="25000"/>
                </a:schemeClr>
              </a:solidFill>
              <a:latin typeface="Cambria" panose="02040503050406030204" pitchFamily="18" charset="0"/>
              <a:ea typeface="Cambria" panose="02040503050406030204" pitchFamily="18" charset="0"/>
            </a:endParaRPr>
          </a:p>
          <a:p>
            <a:pPr marL="342900" indent="-342900" rtl="0">
              <a:spcBef>
                <a:spcPts val="0"/>
              </a:spcBef>
              <a:spcAft>
                <a:spcPts val="0"/>
              </a:spcAft>
              <a:buFont typeface="Arial" panose="020B0604020202020204" pitchFamily="34" charset="0"/>
              <a:buChar char="•"/>
            </a:pPr>
            <a:r>
              <a:rPr lang="en-IN" sz="6600" dirty="0">
                <a:ln w="0"/>
                <a:solidFill>
                  <a:schemeClr val="bg2">
                    <a:lumMod val="25000"/>
                  </a:schemeClr>
                </a:solidFill>
                <a:latin typeface="Cambria" panose="02040503050406030204" pitchFamily="18" charset="0"/>
                <a:ea typeface="Cambria" panose="02040503050406030204" pitchFamily="18" charset="0"/>
              </a:rPr>
              <a:t>Transportation permits </a:t>
            </a:r>
          </a:p>
          <a:p>
            <a:endParaRPr lang="en-IN" sz="3200" dirty="0">
              <a:ln w="0"/>
              <a:latin typeface="Cambria" panose="02040503050406030204" pitchFamily="18" charset="0"/>
              <a:ea typeface="Cambria" panose="02040503050406030204" pitchFamily="18" charset="0"/>
            </a:endParaRPr>
          </a:p>
          <a:p>
            <a:pPr marL="0" indent="0">
              <a:buNone/>
            </a:pPr>
            <a:endParaRPr lang="en-US" dirty="0">
              <a:solidFill>
                <a:schemeClr val="bg2">
                  <a:lumMod val="25000"/>
                </a:schemeClr>
              </a:solidFill>
            </a:endParaRPr>
          </a:p>
          <a:p>
            <a:endParaRPr lang="en-US" dirty="0"/>
          </a:p>
        </p:txBody>
      </p:sp>
    </p:spTree>
    <p:extLst>
      <p:ext uri="{BB962C8B-B14F-4D97-AF65-F5344CB8AC3E}">
        <p14:creationId xmlns:p14="http://schemas.microsoft.com/office/powerpoint/2010/main" val="1481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197405"/>
            <a:ext cx="8246070" cy="3664920"/>
          </a:xfrm>
        </p:spPr>
        <p:txBody>
          <a:bodyPr>
            <a:normAutofit fontScale="25000" lnSpcReduction="20000"/>
          </a:bodyPr>
          <a:lstStyle/>
          <a:p>
            <a:pPr marL="342900" indent="-342900" algn="just" rtl="0">
              <a:spcBef>
                <a:spcPts val="1600"/>
              </a:spcBef>
              <a:spcAft>
                <a:spcPts val="0"/>
              </a:spcAft>
              <a:buFont typeface="Arial" panose="020B0604020202020204" pitchFamily="34" charset="0"/>
              <a:buChar char="•"/>
            </a:pPr>
            <a:r>
              <a:rPr lang="en-IN" sz="6600" i="0" u="none" strike="noStrike" dirty="0">
                <a:solidFill>
                  <a:srgbClr val="000000"/>
                </a:solidFill>
                <a:effectLst/>
                <a:latin typeface="Cambria" panose="02040503050406030204" pitchFamily="18" charset="0"/>
                <a:ea typeface="Cambria" panose="02040503050406030204" pitchFamily="18" charset="0"/>
              </a:rPr>
              <a:t>Data Protection and Privacy Compliance:</a:t>
            </a:r>
            <a:endParaRPr lang="en-IN" sz="6600" dirty="0">
              <a:latin typeface="Cambria" panose="02040503050406030204" pitchFamily="18" charset="0"/>
              <a:ea typeface="Cambria" panose="02040503050406030204" pitchFamily="18" charset="0"/>
            </a:endParaRPr>
          </a:p>
          <a:p>
            <a:pPr marL="0" indent="0" algn="just" rtl="0">
              <a:spcBef>
                <a:spcPts val="1600"/>
              </a:spcBef>
              <a:spcAft>
                <a:spcPts val="0"/>
              </a:spcAft>
              <a:buNone/>
            </a:pPr>
            <a:r>
              <a:rPr lang="en-IN" sz="6600" i="0" u="none" strike="noStrike" dirty="0">
                <a:solidFill>
                  <a:srgbClr val="000000"/>
                </a:solidFill>
                <a:latin typeface="Cambria" panose="02040503050406030204" pitchFamily="18" charset="0"/>
                <a:ea typeface="Cambria" panose="02040503050406030204" pitchFamily="18" charset="0"/>
              </a:rPr>
              <a:t>        - </a:t>
            </a:r>
            <a:r>
              <a:rPr lang="en-IN" sz="6600" i="0" u="none" strike="noStrike" dirty="0">
                <a:solidFill>
                  <a:srgbClr val="000000"/>
                </a:solidFill>
                <a:effectLst/>
                <a:latin typeface="Cambria" panose="02040503050406030204" pitchFamily="18" charset="0"/>
                <a:ea typeface="Cambria" panose="02040503050406030204" pitchFamily="18" charset="0"/>
              </a:rPr>
              <a:t>Data Protection Compliance : </a:t>
            </a:r>
            <a:r>
              <a:rPr lang="en-IN" sz="6600" b="0" i="0" u="none" strike="noStrike" dirty="0">
                <a:solidFill>
                  <a:srgbClr val="000000"/>
                </a:solidFill>
                <a:effectLst/>
                <a:latin typeface="Cambria" panose="02040503050406030204" pitchFamily="18" charset="0"/>
                <a:ea typeface="Cambria" panose="02040503050406030204" pitchFamily="18" charset="0"/>
              </a:rPr>
              <a:t>Nature Nurture collects and uses soil data. It should comply with data protection and privacy laws, ensuring data security for farmers.</a:t>
            </a:r>
            <a:endParaRPr lang="en-IN" sz="6600" dirty="0">
              <a:ln w="0"/>
              <a:solidFill>
                <a:srgbClr val="000000"/>
              </a:solidFill>
              <a:latin typeface="Cambria" panose="02040503050406030204" pitchFamily="18" charset="0"/>
              <a:ea typeface="Cambria" panose="02040503050406030204" pitchFamily="18" charset="0"/>
            </a:endParaRPr>
          </a:p>
          <a:p>
            <a:pPr marL="342900" indent="-342900" algn="just" rtl="0">
              <a:spcBef>
                <a:spcPts val="1600"/>
              </a:spcBef>
              <a:spcAft>
                <a:spcPts val="0"/>
              </a:spcAft>
              <a:buFont typeface="Arial" panose="020B0604020202020204" pitchFamily="34" charset="0"/>
              <a:buChar char="•"/>
            </a:pPr>
            <a:r>
              <a:rPr lang="en-IN" sz="6600" dirty="0">
                <a:solidFill>
                  <a:srgbClr val="000000"/>
                </a:solidFill>
                <a:latin typeface="Cambria" panose="02040503050406030204" pitchFamily="18" charset="0"/>
                <a:ea typeface="Cambria" panose="02040503050406030204" pitchFamily="18" charset="0"/>
              </a:rPr>
              <a:t>Technology and Innovation Licensing:</a:t>
            </a:r>
          </a:p>
          <a:p>
            <a:pPr marL="0" indent="0" algn="just" rtl="0">
              <a:spcBef>
                <a:spcPts val="1600"/>
              </a:spcBef>
              <a:spcAft>
                <a:spcPts val="0"/>
              </a:spcAft>
              <a:buNone/>
            </a:pPr>
            <a:r>
              <a:rPr lang="en-IN" sz="6600" dirty="0">
                <a:solidFill>
                  <a:srgbClr val="000000"/>
                </a:solidFill>
                <a:latin typeface="Cambria" panose="02040503050406030204" pitchFamily="18" charset="0"/>
                <a:ea typeface="Cambria" panose="02040503050406030204" pitchFamily="18" charset="0"/>
              </a:rPr>
              <a:t>        -  Software and Technology Licensing</a:t>
            </a:r>
          </a:p>
          <a:p>
            <a:pPr marL="342900" indent="-342900" algn="just" rtl="0">
              <a:spcBef>
                <a:spcPts val="1600"/>
              </a:spcBef>
              <a:spcAft>
                <a:spcPts val="0"/>
              </a:spcAft>
              <a:buFont typeface="Arial" panose="020B0604020202020204" pitchFamily="34" charset="0"/>
              <a:buChar char="•"/>
            </a:pPr>
            <a:r>
              <a:rPr lang="en-IN" sz="6600" dirty="0">
                <a:solidFill>
                  <a:srgbClr val="000000"/>
                </a:solidFill>
                <a:latin typeface="Cambria" panose="02040503050406030204" pitchFamily="18" charset="0"/>
                <a:ea typeface="Cambria" panose="02040503050406030204" pitchFamily="18" charset="0"/>
              </a:rPr>
              <a:t>Taxation and Regulatory Compliance:</a:t>
            </a:r>
          </a:p>
          <a:p>
            <a:pPr marL="0" indent="0" algn="just" rtl="0">
              <a:spcBef>
                <a:spcPts val="0"/>
              </a:spcBef>
              <a:spcAft>
                <a:spcPts val="0"/>
              </a:spcAft>
              <a:buNone/>
            </a:pPr>
            <a:r>
              <a:rPr lang="en-IN" sz="6600" dirty="0">
                <a:solidFill>
                  <a:srgbClr val="000000"/>
                </a:solidFill>
                <a:latin typeface="Cambria" panose="02040503050406030204" pitchFamily="18" charset="0"/>
                <a:ea typeface="Cambria" panose="02040503050406030204" pitchFamily="18" charset="0"/>
              </a:rPr>
              <a:t>        - Goods and Services Tax (GST) Registration</a:t>
            </a:r>
          </a:p>
          <a:p>
            <a:pPr marL="0" indent="0" algn="just" rtl="0">
              <a:spcBef>
                <a:spcPts val="0"/>
              </a:spcBef>
              <a:spcAft>
                <a:spcPts val="0"/>
              </a:spcAft>
              <a:buNone/>
            </a:pPr>
            <a:r>
              <a:rPr lang="en-IN" sz="6600" dirty="0">
                <a:solidFill>
                  <a:srgbClr val="000000"/>
                </a:solidFill>
                <a:latin typeface="Cambria" panose="02040503050406030204" pitchFamily="18" charset="0"/>
                <a:ea typeface="Cambria" panose="02040503050406030204" pitchFamily="18" charset="0"/>
              </a:rPr>
              <a:t>        - Income Tax and Corporate Tax Compliance</a:t>
            </a:r>
          </a:p>
          <a:p>
            <a:pPr marL="342900" indent="-342900" algn="just" rtl="0">
              <a:spcBef>
                <a:spcPts val="1600"/>
              </a:spcBef>
              <a:spcAft>
                <a:spcPts val="0"/>
              </a:spcAft>
              <a:buFont typeface="Arial" panose="020B0604020202020204" pitchFamily="34" charset="0"/>
              <a:buChar char="•"/>
            </a:pPr>
            <a:r>
              <a:rPr lang="en-IN" sz="6600" dirty="0">
                <a:solidFill>
                  <a:srgbClr val="000000"/>
                </a:solidFill>
                <a:latin typeface="Cambria" panose="02040503050406030204" pitchFamily="18" charset="0"/>
                <a:ea typeface="Cambria" panose="02040503050406030204" pitchFamily="18" charset="0"/>
              </a:rPr>
              <a:t>Labor and Employment Compliance:</a:t>
            </a:r>
          </a:p>
          <a:p>
            <a:pPr marL="0" indent="0" algn="just" rtl="0">
              <a:spcBef>
                <a:spcPts val="0"/>
              </a:spcBef>
              <a:spcAft>
                <a:spcPts val="0"/>
              </a:spcAft>
              <a:buNone/>
            </a:pPr>
            <a:r>
              <a:rPr lang="en-IN" sz="6600" dirty="0">
                <a:solidFill>
                  <a:srgbClr val="000000"/>
                </a:solidFill>
                <a:latin typeface="Cambria" panose="02040503050406030204" pitchFamily="18" charset="0"/>
                <a:ea typeface="Cambria" panose="02040503050406030204" pitchFamily="18" charset="0"/>
              </a:rPr>
              <a:t>       -  Employee Provident Fund (EPF) and Employee State Insurance (ESI)</a:t>
            </a:r>
          </a:p>
          <a:p>
            <a:pPr marL="342900" indent="-342900" algn="just">
              <a:spcBef>
                <a:spcPts val="1600"/>
              </a:spcBef>
              <a:buFont typeface="Arial" panose="020B0604020202020204" pitchFamily="34" charset="0"/>
              <a:buChar char="•"/>
            </a:pPr>
            <a:r>
              <a:rPr lang="en-IN" sz="6600" dirty="0">
                <a:solidFill>
                  <a:srgbClr val="000000"/>
                </a:solidFill>
                <a:latin typeface="Cambria" panose="02040503050406030204" pitchFamily="18" charset="0"/>
                <a:ea typeface="Cambria" panose="02040503050406030204" pitchFamily="18" charset="0"/>
              </a:rPr>
              <a:t>Food Safety and Quality Standards:</a:t>
            </a:r>
          </a:p>
          <a:p>
            <a:pPr marL="0" indent="0" algn="just">
              <a:spcBef>
                <a:spcPts val="0"/>
              </a:spcBef>
              <a:buNone/>
            </a:pPr>
            <a:r>
              <a:rPr lang="en-IN" sz="6600" dirty="0">
                <a:solidFill>
                  <a:srgbClr val="000000"/>
                </a:solidFill>
                <a:latin typeface="Cambria" panose="02040503050406030204" pitchFamily="18" charset="0"/>
                <a:ea typeface="Cambria" panose="02040503050406030204" pitchFamily="18" charset="0"/>
              </a:rPr>
              <a:t>      -  Compliance with Food Safety Standards</a:t>
            </a:r>
          </a:p>
          <a:p>
            <a:endParaRPr lang="en-IN" sz="3200" dirty="0">
              <a:ln w="0"/>
              <a:latin typeface="Cambria" panose="02040503050406030204" pitchFamily="18" charset="0"/>
              <a:ea typeface="Cambria" panose="02040503050406030204" pitchFamily="18" charset="0"/>
            </a:endParaRPr>
          </a:p>
          <a:p>
            <a:pPr marL="0" indent="0">
              <a:buNone/>
            </a:pPr>
            <a:endParaRPr lang="en-US" dirty="0">
              <a:solidFill>
                <a:schemeClr val="bg2">
                  <a:lumMod val="25000"/>
                </a:schemeClr>
              </a:solidFill>
            </a:endParaRPr>
          </a:p>
          <a:p>
            <a:endParaRPr lang="en-US" dirty="0"/>
          </a:p>
        </p:txBody>
      </p:sp>
    </p:spTree>
    <p:extLst>
      <p:ext uri="{BB962C8B-B14F-4D97-AF65-F5344CB8AC3E}">
        <p14:creationId xmlns:p14="http://schemas.microsoft.com/office/powerpoint/2010/main" val="229199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n w="0"/>
                <a:latin typeface="Cambria" panose="02040503050406030204" pitchFamily="18" charset="0"/>
                <a:ea typeface="Cambria" panose="02040503050406030204" pitchFamily="18" charset="0"/>
              </a:rPr>
              <a:t>Management and employees</a:t>
            </a:r>
            <a:endParaRPr lang="en-US" dirty="0"/>
          </a:p>
        </p:txBody>
      </p:sp>
      <p:pic>
        <p:nvPicPr>
          <p:cNvPr id="4" name="Picture 3">
            <a:extLst>
              <a:ext uri="{FF2B5EF4-FFF2-40B4-BE49-F238E27FC236}">
                <a16:creationId xmlns:a16="http://schemas.microsoft.com/office/drawing/2014/main" id="{04133194-A719-E546-1E52-606F8CEE2A0E}"/>
              </a:ext>
            </a:extLst>
          </p:cNvPr>
          <p:cNvPicPr>
            <a:picLocks noChangeAspect="1"/>
          </p:cNvPicPr>
          <p:nvPr/>
        </p:nvPicPr>
        <p:blipFill>
          <a:blip r:embed="rId2"/>
          <a:stretch>
            <a:fillRect/>
          </a:stretch>
        </p:blipFill>
        <p:spPr>
          <a:xfrm>
            <a:off x="2128720" y="1502815"/>
            <a:ext cx="4796022" cy="3054101"/>
          </a:xfrm>
          <a:prstGeom prst="rect">
            <a:avLst/>
          </a:prstGeom>
        </p:spPr>
      </p:pic>
    </p:spTree>
    <p:extLst>
      <p:ext uri="{BB962C8B-B14F-4D97-AF65-F5344CB8AC3E}">
        <p14:creationId xmlns:p14="http://schemas.microsoft.com/office/powerpoint/2010/main" val="220279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743</Words>
  <Application>Microsoft Office PowerPoint</Application>
  <PresentationFormat>On-screen Show (16:9)</PresentationFormat>
  <Paragraphs>137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Söhne</vt:lpstr>
      <vt:lpstr>Office Theme</vt:lpstr>
      <vt:lpstr>Nature Nurture</vt:lpstr>
      <vt:lpstr>Problem Statement</vt:lpstr>
      <vt:lpstr>Market Study</vt:lpstr>
      <vt:lpstr>Need Analysis</vt:lpstr>
      <vt:lpstr>PowerPoint Presentation</vt:lpstr>
      <vt:lpstr>Business Tagline</vt:lpstr>
      <vt:lpstr>Licenses , permits and NOC</vt:lpstr>
      <vt:lpstr>PowerPoint Presentation</vt:lpstr>
      <vt:lpstr>Management and employees</vt:lpstr>
      <vt:lpstr>Sales Plan</vt:lpstr>
      <vt:lpstr>Business Marketing Plan</vt:lpstr>
      <vt:lpstr>Financial Plan</vt:lpstr>
      <vt:lpstr>Management Plan</vt:lpstr>
      <vt:lpstr>Management Plan</vt:lpstr>
      <vt:lpstr>Management Plan</vt:lpstr>
      <vt:lpstr>On experience of meeting start-up proprietor or any business person </vt:lpstr>
      <vt:lpstr>On experience of meeting start-up proprietor or any business person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chandana sree</cp:lastModifiedBy>
  <cp:revision>125</cp:revision>
  <dcterms:created xsi:type="dcterms:W3CDTF">2013-08-21T19:17:07Z</dcterms:created>
  <dcterms:modified xsi:type="dcterms:W3CDTF">2023-11-07T16:53:25Z</dcterms:modified>
</cp:coreProperties>
</file>