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73"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86"/>
    <p:restoredTop sz="94694"/>
  </p:normalViewPr>
  <p:slideViewPr>
    <p:cSldViewPr snapToGrid="0">
      <p:cViewPr varScale="1">
        <p:scale>
          <a:sx n="121" d="100"/>
          <a:sy n="121"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CE97B-02B8-6D4A-829F-93DF125DBE76}" type="datetimeFigureOut">
              <a:rPr lang="en-US" smtClean="0"/>
              <a:t>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5F099-CE67-A649-8E91-06572942A820}" type="slidenum">
              <a:rPr lang="en-US" smtClean="0"/>
              <a:t>‹#›</a:t>
            </a:fld>
            <a:endParaRPr lang="en-US"/>
          </a:p>
        </p:txBody>
      </p:sp>
    </p:spTree>
    <p:extLst>
      <p:ext uri="{BB962C8B-B14F-4D97-AF65-F5344CB8AC3E}">
        <p14:creationId xmlns:p14="http://schemas.microsoft.com/office/powerpoint/2010/main" val="324339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a:t>
            </a:fld>
            <a:endParaRPr lang="en-US"/>
          </a:p>
        </p:txBody>
      </p:sp>
    </p:spTree>
    <p:extLst>
      <p:ext uri="{BB962C8B-B14F-4D97-AF65-F5344CB8AC3E}">
        <p14:creationId xmlns:p14="http://schemas.microsoft.com/office/powerpoint/2010/main" val="2930570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10</a:t>
            </a:fld>
            <a:endParaRPr lang="en-US"/>
          </a:p>
        </p:txBody>
      </p:sp>
    </p:spTree>
    <p:extLst>
      <p:ext uri="{BB962C8B-B14F-4D97-AF65-F5344CB8AC3E}">
        <p14:creationId xmlns:p14="http://schemas.microsoft.com/office/powerpoint/2010/main" val="203924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11</a:t>
            </a:fld>
            <a:endParaRPr lang="en-US"/>
          </a:p>
        </p:txBody>
      </p:sp>
    </p:spTree>
    <p:extLst>
      <p:ext uri="{BB962C8B-B14F-4D97-AF65-F5344CB8AC3E}">
        <p14:creationId xmlns:p14="http://schemas.microsoft.com/office/powerpoint/2010/main" val="193483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12</a:t>
            </a:fld>
            <a:endParaRPr lang="en-US"/>
          </a:p>
        </p:txBody>
      </p:sp>
    </p:spTree>
    <p:extLst>
      <p:ext uri="{BB962C8B-B14F-4D97-AF65-F5344CB8AC3E}">
        <p14:creationId xmlns:p14="http://schemas.microsoft.com/office/powerpoint/2010/main" val="65120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13</a:t>
            </a:fld>
            <a:endParaRPr lang="en-US"/>
          </a:p>
        </p:txBody>
      </p:sp>
    </p:spTree>
    <p:extLst>
      <p:ext uri="{BB962C8B-B14F-4D97-AF65-F5344CB8AC3E}">
        <p14:creationId xmlns:p14="http://schemas.microsoft.com/office/powerpoint/2010/main" val="2730358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14</a:t>
            </a:fld>
            <a:endParaRPr lang="en-US"/>
          </a:p>
        </p:txBody>
      </p:sp>
    </p:spTree>
    <p:extLst>
      <p:ext uri="{BB962C8B-B14F-4D97-AF65-F5344CB8AC3E}">
        <p14:creationId xmlns:p14="http://schemas.microsoft.com/office/powerpoint/2010/main" val="3747733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15</a:t>
            </a:fld>
            <a:endParaRPr lang="en-US"/>
          </a:p>
        </p:txBody>
      </p:sp>
    </p:spTree>
    <p:extLst>
      <p:ext uri="{BB962C8B-B14F-4D97-AF65-F5344CB8AC3E}">
        <p14:creationId xmlns:p14="http://schemas.microsoft.com/office/powerpoint/2010/main" val="3761167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16</a:t>
            </a:fld>
            <a:endParaRPr lang="en-US"/>
          </a:p>
        </p:txBody>
      </p:sp>
    </p:spTree>
    <p:extLst>
      <p:ext uri="{BB962C8B-B14F-4D97-AF65-F5344CB8AC3E}">
        <p14:creationId xmlns:p14="http://schemas.microsoft.com/office/powerpoint/2010/main" val="2612071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17</a:t>
            </a:fld>
            <a:endParaRPr lang="en-US"/>
          </a:p>
        </p:txBody>
      </p:sp>
    </p:spTree>
    <p:extLst>
      <p:ext uri="{BB962C8B-B14F-4D97-AF65-F5344CB8AC3E}">
        <p14:creationId xmlns:p14="http://schemas.microsoft.com/office/powerpoint/2010/main" val="171145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2</a:t>
            </a:fld>
            <a:endParaRPr lang="en-US"/>
          </a:p>
        </p:txBody>
      </p:sp>
    </p:spTree>
    <p:extLst>
      <p:ext uri="{BB962C8B-B14F-4D97-AF65-F5344CB8AC3E}">
        <p14:creationId xmlns:p14="http://schemas.microsoft.com/office/powerpoint/2010/main" val="333621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3</a:t>
            </a:fld>
            <a:endParaRPr lang="en-US"/>
          </a:p>
        </p:txBody>
      </p:sp>
    </p:spTree>
    <p:extLst>
      <p:ext uri="{BB962C8B-B14F-4D97-AF65-F5344CB8AC3E}">
        <p14:creationId xmlns:p14="http://schemas.microsoft.com/office/powerpoint/2010/main" val="382400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4</a:t>
            </a:fld>
            <a:endParaRPr lang="en-US"/>
          </a:p>
        </p:txBody>
      </p:sp>
    </p:spTree>
    <p:extLst>
      <p:ext uri="{BB962C8B-B14F-4D97-AF65-F5344CB8AC3E}">
        <p14:creationId xmlns:p14="http://schemas.microsoft.com/office/powerpoint/2010/main" val="112359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5</a:t>
            </a:fld>
            <a:endParaRPr lang="en-US"/>
          </a:p>
        </p:txBody>
      </p:sp>
    </p:spTree>
    <p:extLst>
      <p:ext uri="{BB962C8B-B14F-4D97-AF65-F5344CB8AC3E}">
        <p14:creationId xmlns:p14="http://schemas.microsoft.com/office/powerpoint/2010/main" val="15935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6</a:t>
            </a:fld>
            <a:endParaRPr lang="en-US"/>
          </a:p>
        </p:txBody>
      </p:sp>
    </p:spTree>
    <p:extLst>
      <p:ext uri="{BB962C8B-B14F-4D97-AF65-F5344CB8AC3E}">
        <p14:creationId xmlns:p14="http://schemas.microsoft.com/office/powerpoint/2010/main" val="221799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7</a:t>
            </a:fld>
            <a:endParaRPr lang="en-US"/>
          </a:p>
        </p:txBody>
      </p:sp>
    </p:spTree>
    <p:extLst>
      <p:ext uri="{BB962C8B-B14F-4D97-AF65-F5344CB8AC3E}">
        <p14:creationId xmlns:p14="http://schemas.microsoft.com/office/powerpoint/2010/main" val="159751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8</a:t>
            </a:fld>
            <a:endParaRPr lang="en-US"/>
          </a:p>
        </p:txBody>
      </p:sp>
    </p:spTree>
    <p:extLst>
      <p:ext uri="{BB962C8B-B14F-4D97-AF65-F5344CB8AC3E}">
        <p14:creationId xmlns:p14="http://schemas.microsoft.com/office/powerpoint/2010/main" val="425219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95F099-CE67-A649-8E91-06572942A820}" type="slidenum">
              <a:rPr lang="en-US" smtClean="0"/>
              <a:t>9</a:t>
            </a:fld>
            <a:endParaRPr lang="en-US"/>
          </a:p>
        </p:txBody>
      </p:sp>
    </p:spTree>
    <p:extLst>
      <p:ext uri="{BB962C8B-B14F-4D97-AF65-F5344CB8AC3E}">
        <p14:creationId xmlns:p14="http://schemas.microsoft.com/office/powerpoint/2010/main" val="288443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2210-567B-A489-8D4D-30C502B29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6335F-B964-3244-072D-32719DEC4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E1AAF-3443-58D2-D24D-977E5C0A99D5}"/>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728AE41D-66B1-05C9-A5C8-D8263055B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777E7-50C1-9637-DC88-42E00B13EF53}"/>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122721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71B2-8C25-3A66-3F7A-85E003A98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06F1D-1287-DD70-C214-1DDC6E110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83659-4808-B6DB-0416-FD96FD9062CA}"/>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FFC52EDE-B617-0DFA-9D15-B1E275A82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24D01-9F0D-9C7E-4116-03A7F27C3D03}"/>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131670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94553-659A-564D-E417-3ABE910DE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D7040A-0BD3-1F5C-5B0E-972424766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74CF1-F84D-3DDC-6986-E82DED15899B}"/>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A7AB2FD4-263B-1EFE-4406-2C4330C1A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E89B-256C-B081-0DD2-3827D7214699}"/>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107848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BD20-7962-AF34-868B-B511E56B5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EB247-34C3-BB85-F097-9BED7EA16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C3E19-948D-CD67-4D60-27EF85D7C2BE}"/>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DBCDEC59-2502-CF0E-965A-546E92FC0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A8412-DE66-F015-B6D6-A7D0FEA78BE5}"/>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423293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95DA-A3A9-2372-BA7A-13443E1EA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EA6233-6DCB-914E-2CC1-A5831D4794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DE9B9-E614-D5F8-13E3-6397DAFC89E6}"/>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46998E40-0A79-5697-21A3-425ACF507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30854-4F61-D1A3-4011-5D7046CEED27}"/>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1715982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400C-11CD-3FA9-F4D9-19C009D38B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30B15-EFA7-44F7-9B24-425FEDFA5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70817-4807-8864-1760-5727CB5F1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97F57-53BD-463C-F3E5-538B133DF154}"/>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6" name="Footer Placeholder 5">
            <a:extLst>
              <a:ext uri="{FF2B5EF4-FFF2-40B4-BE49-F238E27FC236}">
                <a16:creationId xmlns:a16="http://schemas.microsoft.com/office/drawing/2014/main" id="{651B8BE7-C907-36AC-B4C1-A0E306CD7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3193A-B4BB-F871-8CEE-5F4B2A9546C8}"/>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164942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2A44-0DF5-9FEA-1F59-0DB8732707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B0115-09CF-3DC3-5AF6-E5585A893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88C572-97DF-8DB1-0049-5DDBAD9085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5985D3-802F-BD77-5C30-BDCBAF67E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25E88-D47E-30CE-F299-AB6BB79506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5A9B2-EA9C-1278-15E6-73BDD86A98B8}"/>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8" name="Footer Placeholder 7">
            <a:extLst>
              <a:ext uri="{FF2B5EF4-FFF2-40B4-BE49-F238E27FC236}">
                <a16:creationId xmlns:a16="http://schemas.microsoft.com/office/drawing/2014/main" id="{71C251ED-3DE9-D247-28B0-40E593770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5C19D-4EE4-1DF0-7EAD-FACABB08DBAF}"/>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385186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F774-6A52-8E35-C91B-AC4AC20BB2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357452-B7ED-E3C0-6575-08B710BAD3FE}"/>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4" name="Footer Placeholder 3">
            <a:extLst>
              <a:ext uri="{FF2B5EF4-FFF2-40B4-BE49-F238E27FC236}">
                <a16:creationId xmlns:a16="http://schemas.microsoft.com/office/drawing/2014/main" id="{EC4EB673-C97D-7FF8-204A-FA2A99B9F6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4DD24-D053-CB06-7BA3-D10AFF57A05C}"/>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340263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5C3E5-E625-0580-8AAE-FED7353E7809}"/>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3" name="Footer Placeholder 2">
            <a:extLst>
              <a:ext uri="{FF2B5EF4-FFF2-40B4-BE49-F238E27FC236}">
                <a16:creationId xmlns:a16="http://schemas.microsoft.com/office/drawing/2014/main" id="{A073825B-6353-1470-7148-FEAB716D03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6618D4-100A-42C0-4F18-6A45973412E6}"/>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537416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9391-DA15-6F3F-A1E9-EF0C2485A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407FE9-9BFD-28EA-8245-10CF7BE1E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89BE58-BBAB-1E97-9E35-2975E600B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8CA38-0A7D-E01E-8FC4-75556FD329DE}"/>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6" name="Footer Placeholder 5">
            <a:extLst>
              <a:ext uri="{FF2B5EF4-FFF2-40B4-BE49-F238E27FC236}">
                <a16:creationId xmlns:a16="http://schemas.microsoft.com/office/drawing/2014/main" id="{3D2C85C2-8EC8-EEB3-876A-BF45A18D4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A4B8C-DADE-6CCC-40CA-DB9B92B1E8DF}"/>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74706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632B-ECBB-545E-DDD3-20F459326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732E0-585A-4873-686B-F6E44FE61B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8F40B2-5CD9-34BE-7DF6-817F924C8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8F920-50E3-64C2-E764-1EBCB1E7346A}"/>
              </a:ext>
            </a:extLst>
          </p:cNvPr>
          <p:cNvSpPr>
            <a:spLocks noGrp="1"/>
          </p:cNvSpPr>
          <p:nvPr>
            <p:ph type="dt" sz="half" idx="10"/>
          </p:nvPr>
        </p:nvSpPr>
        <p:spPr/>
        <p:txBody>
          <a:bodyPr/>
          <a:lstStyle/>
          <a:p>
            <a:fld id="{F5EBE9BF-EEB6-3444-8E38-1CA1584CC2E6}" type="datetimeFigureOut">
              <a:rPr lang="en-US" smtClean="0"/>
              <a:t>4/20/24</a:t>
            </a:fld>
            <a:endParaRPr lang="en-US"/>
          </a:p>
        </p:txBody>
      </p:sp>
      <p:sp>
        <p:nvSpPr>
          <p:cNvPr id="6" name="Footer Placeholder 5">
            <a:extLst>
              <a:ext uri="{FF2B5EF4-FFF2-40B4-BE49-F238E27FC236}">
                <a16:creationId xmlns:a16="http://schemas.microsoft.com/office/drawing/2014/main" id="{7F471D08-9458-2F67-DD09-75CC0BE09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253B4-D52E-2D00-07A0-F8A2299F2EDD}"/>
              </a:ext>
            </a:extLst>
          </p:cNvPr>
          <p:cNvSpPr>
            <a:spLocks noGrp="1"/>
          </p:cNvSpPr>
          <p:nvPr>
            <p:ph type="sldNum" sz="quarter" idx="12"/>
          </p:nvPr>
        </p:nvSpPr>
        <p:spPr/>
        <p:txBody>
          <a:bodyPr/>
          <a:lstStyle/>
          <a:p>
            <a:fld id="{4DE51DFA-6BEE-D64D-AD90-2D10DC145819}" type="slidenum">
              <a:rPr lang="en-US" smtClean="0"/>
              <a:t>‹#›</a:t>
            </a:fld>
            <a:endParaRPr lang="en-US"/>
          </a:p>
        </p:txBody>
      </p:sp>
    </p:spTree>
    <p:extLst>
      <p:ext uri="{BB962C8B-B14F-4D97-AF65-F5344CB8AC3E}">
        <p14:creationId xmlns:p14="http://schemas.microsoft.com/office/powerpoint/2010/main" val="90244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C7CF7-523D-7685-F4D2-462C495CF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2F4381-D048-A9A8-87C7-F3CC0E13E5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98433-AE8D-20F9-25A7-EC090F343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BE9BF-EEB6-3444-8E38-1CA1584CC2E6}" type="datetimeFigureOut">
              <a:rPr lang="en-US" smtClean="0"/>
              <a:t>4/20/24</a:t>
            </a:fld>
            <a:endParaRPr lang="en-US"/>
          </a:p>
        </p:txBody>
      </p:sp>
      <p:sp>
        <p:nvSpPr>
          <p:cNvPr id="5" name="Footer Placeholder 4">
            <a:extLst>
              <a:ext uri="{FF2B5EF4-FFF2-40B4-BE49-F238E27FC236}">
                <a16:creationId xmlns:a16="http://schemas.microsoft.com/office/drawing/2014/main" id="{E4713BCF-B98A-E605-4B83-A61525DF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E753FA-C907-23B0-7529-CFF8C7D81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E51DFA-6BEE-D64D-AD90-2D10DC145819}" type="slidenum">
              <a:rPr lang="en-US" smtClean="0"/>
              <a:t>‹#›</a:t>
            </a:fld>
            <a:endParaRPr lang="en-US"/>
          </a:p>
        </p:txBody>
      </p:sp>
    </p:spTree>
    <p:extLst>
      <p:ext uri="{BB962C8B-B14F-4D97-AF65-F5344CB8AC3E}">
        <p14:creationId xmlns:p14="http://schemas.microsoft.com/office/powerpoint/2010/main" val="226804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A0AA15-69B9-177A-DA10-B80FF5D4D88C}"/>
              </a:ext>
            </a:extLst>
          </p:cNvPr>
          <p:cNvSpPr>
            <a:spLocks noGrp="1"/>
          </p:cNvSpPr>
          <p:nvPr>
            <p:ph type="ctrTitle"/>
          </p:nvPr>
        </p:nvSpPr>
        <p:spPr>
          <a:xfrm>
            <a:off x="677333" y="2544345"/>
            <a:ext cx="10837333" cy="1769309"/>
          </a:xfrm>
        </p:spPr>
        <p:txBody>
          <a:bodyPr anchor="ctr"/>
          <a:lstStyle/>
          <a:p>
            <a:r>
              <a:rPr lang="en-US" b="1" dirty="0">
                <a:solidFill>
                  <a:schemeClr val="bg1"/>
                </a:solidFill>
                <a:latin typeface="Poppins ExtraBold" pitchFamily="2" charset="77"/>
                <a:cs typeface="Poppins ExtraBold" pitchFamily="2" charset="77"/>
              </a:rPr>
              <a:t>MNC Stock Market Price Prediction</a:t>
            </a:r>
          </a:p>
        </p:txBody>
      </p:sp>
      <p:sp>
        <p:nvSpPr>
          <p:cNvPr id="8" name="Title 1">
            <a:extLst>
              <a:ext uri="{FF2B5EF4-FFF2-40B4-BE49-F238E27FC236}">
                <a16:creationId xmlns:a16="http://schemas.microsoft.com/office/drawing/2014/main" id="{C5D74506-5C82-D6EF-43AA-C7B7DB06DE9F}"/>
              </a:ext>
            </a:extLst>
          </p:cNvPr>
          <p:cNvSpPr txBox="1">
            <a:spLocks/>
          </p:cNvSpPr>
          <p:nvPr/>
        </p:nvSpPr>
        <p:spPr>
          <a:xfrm>
            <a:off x="1753921" y="4306976"/>
            <a:ext cx="3676554" cy="4971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Poppins" pitchFamily="2" charset="77"/>
                <a:cs typeface="Poppins" pitchFamily="2" charset="77"/>
              </a:rPr>
              <a:t>Sai </a:t>
            </a:r>
            <a:r>
              <a:rPr lang="en-US" sz="2400" b="1" dirty="0" err="1">
                <a:solidFill>
                  <a:schemeClr val="bg1"/>
                </a:solidFill>
                <a:latin typeface="Poppins" pitchFamily="2" charset="77"/>
                <a:cs typeface="Poppins" pitchFamily="2" charset="77"/>
              </a:rPr>
              <a:t>Sanjith</a:t>
            </a:r>
            <a:r>
              <a:rPr lang="en-US" sz="2400" b="1" dirty="0">
                <a:solidFill>
                  <a:schemeClr val="bg1"/>
                </a:solidFill>
                <a:latin typeface="Poppins" pitchFamily="2" charset="77"/>
                <a:cs typeface="Poppins" pitchFamily="2" charset="77"/>
              </a:rPr>
              <a:t> </a:t>
            </a:r>
            <a:r>
              <a:rPr lang="en-US" sz="2400" b="1" dirty="0" err="1">
                <a:solidFill>
                  <a:schemeClr val="bg1"/>
                </a:solidFill>
                <a:latin typeface="Poppins" pitchFamily="2" charset="77"/>
                <a:cs typeface="Poppins" pitchFamily="2" charset="77"/>
              </a:rPr>
              <a:t>Sivapuram</a:t>
            </a:r>
            <a:endParaRPr lang="en-US" sz="2400" b="1" dirty="0">
              <a:solidFill>
                <a:schemeClr val="bg1"/>
              </a:solidFill>
              <a:latin typeface="Poppins" pitchFamily="2" charset="77"/>
              <a:cs typeface="Poppins" pitchFamily="2" charset="77"/>
            </a:endParaRPr>
          </a:p>
        </p:txBody>
      </p:sp>
      <p:sp>
        <p:nvSpPr>
          <p:cNvPr id="9" name="Title 1">
            <a:extLst>
              <a:ext uri="{FF2B5EF4-FFF2-40B4-BE49-F238E27FC236}">
                <a16:creationId xmlns:a16="http://schemas.microsoft.com/office/drawing/2014/main" id="{3F2F6F4E-50EB-8196-BDCF-87942FA6D5EB}"/>
              </a:ext>
            </a:extLst>
          </p:cNvPr>
          <p:cNvSpPr txBox="1">
            <a:spLocks/>
          </p:cNvSpPr>
          <p:nvPr/>
        </p:nvSpPr>
        <p:spPr>
          <a:xfrm>
            <a:off x="6507062" y="4306977"/>
            <a:ext cx="3676554" cy="4971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chemeClr val="bg1"/>
                </a:solidFill>
                <a:latin typeface="Poppins" pitchFamily="2" charset="77"/>
                <a:cs typeface="Poppins" pitchFamily="2" charset="77"/>
              </a:rPr>
              <a:t>Devyani </a:t>
            </a:r>
            <a:r>
              <a:rPr lang="en-US" sz="2400" b="1" dirty="0" err="1">
                <a:solidFill>
                  <a:schemeClr val="bg1"/>
                </a:solidFill>
                <a:latin typeface="Poppins" pitchFamily="2" charset="77"/>
                <a:cs typeface="Poppins" pitchFamily="2" charset="77"/>
              </a:rPr>
              <a:t>Deore</a:t>
            </a:r>
            <a:endParaRPr lang="en-US" sz="24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32857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Random Forest Regressor</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a:bodyPr>
          <a:lstStyle/>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Random forest models build on multiple decision trees and enable us to retrieve more accurate forecasts from the data.</a:t>
            </a:r>
            <a:endParaRPr lang="en-US" sz="2000" kern="100" dirty="0">
              <a:solidFill>
                <a:schemeClr val="bg1"/>
              </a:solidFill>
              <a:latin typeface="Poppins Medium" pitchFamily="2" charset="77"/>
              <a:ea typeface="Times New Roman" panose="02020603050405020304" pitchFamily="18" charset="0"/>
              <a:cs typeface="Poppins Medium" pitchFamily="2" charset="77"/>
            </a:endParaRPr>
          </a:p>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This helps us to get more combinations enabling more information gain from the data.</a:t>
            </a:r>
            <a:endParaRPr lang="en-US" sz="2000" kern="100" dirty="0">
              <a:solidFill>
                <a:schemeClr val="bg1"/>
              </a:solidFill>
              <a:latin typeface="Poppins Medium" pitchFamily="2" charset="77"/>
              <a:ea typeface="Times New Roman" panose="02020603050405020304" pitchFamily="18" charset="0"/>
              <a:cs typeface="Poppins Medium" pitchFamily="2" charset="77"/>
            </a:endParaRPr>
          </a:p>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These models help us to understand the non-linear relations in the data.</a:t>
            </a:r>
          </a:p>
          <a:p>
            <a:pPr lvl="0" algn="just">
              <a:lnSpc>
                <a:spcPct val="115000"/>
              </a:lnSpc>
              <a:spcBef>
                <a:spcPts val="1200"/>
              </a:spcBef>
              <a:buFont typeface="Wingdings" pitchFamily="2" charset="2"/>
              <a:buChar char="Ø"/>
            </a:pPr>
            <a:r>
              <a:rPr lang="en-US" sz="2000" kern="100" dirty="0">
                <a:solidFill>
                  <a:schemeClr val="bg1"/>
                </a:solidFill>
                <a:latin typeface="Poppins Medium" pitchFamily="2" charset="77"/>
                <a:ea typeface="Aptos" panose="020B0004020202020204" pitchFamily="34" charset="0"/>
                <a:cs typeface="Poppins Medium" pitchFamily="2" charset="77"/>
              </a:rPr>
              <a:t>We have used around 200 estimators defining the number of decision tree combinations used by the model for the data and a random state of 40 (trial and error).</a:t>
            </a:r>
          </a:p>
          <a:p>
            <a:pPr lvl="0" algn="just">
              <a:lnSpc>
                <a:spcPct val="115000"/>
              </a:lnSpc>
              <a:spcBef>
                <a:spcPts val="1200"/>
              </a:spcBef>
              <a:buFont typeface="Wingdings" pitchFamily="2" charset="2"/>
              <a:buChar char="Ø"/>
            </a:pP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a:p>
            <a:pPr algn="just">
              <a:buFont typeface="Wingdings" pitchFamily="2" charset="2"/>
              <a:buChar char="Ø"/>
            </a:pPr>
            <a:endParaRPr lang="en-US" sz="2000" dirty="0">
              <a:solidFill>
                <a:schemeClr val="bg1"/>
              </a:solidFill>
              <a:latin typeface="Poppins Medium" pitchFamily="2" charset="77"/>
              <a:cs typeface="Poppins Medium" pitchFamily="2" charset="77"/>
            </a:endParaRPr>
          </a:p>
        </p:txBody>
      </p:sp>
      <p:sp>
        <p:nvSpPr>
          <p:cNvPr id="2" name="TextBox 1">
            <a:extLst>
              <a:ext uri="{FF2B5EF4-FFF2-40B4-BE49-F238E27FC236}">
                <a16:creationId xmlns:a16="http://schemas.microsoft.com/office/drawing/2014/main" id="{80FDB697-CF6F-27AA-812C-C3FEA7351945}"/>
              </a:ext>
            </a:extLst>
          </p:cNvPr>
          <p:cNvSpPr txBox="1"/>
          <p:nvPr/>
        </p:nvSpPr>
        <p:spPr>
          <a:xfrm>
            <a:off x="8271771" y="6374736"/>
            <a:ext cx="380905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83958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521166" y="147109"/>
            <a:ext cx="11149668" cy="1325563"/>
          </a:xfrm>
        </p:spPr>
        <p:txBody>
          <a:bodyPr/>
          <a:lstStyle/>
          <a:p>
            <a:pPr algn="ctr"/>
            <a:r>
              <a:rPr lang="en-US" b="1" dirty="0">
                <a:solidFill>
                  <a:schemeClr val="bg1"/>
                </a:solidFill>
                <a:latin typeface="Poppins" pitchFamily="2" charset="77"/>
                <a:cs typeface="Poppins" pitchFamily="2" charset="77"/>
              </a:rPr>
              <a:t>Random Forest Regressor Evaluations</a:t>
            </a:r>
          </a:p>
        </p:txBody>
      </p:sp>
      <p:pic>
        <p:nvPicPr>
          <p:cNvPr id="7170" name="Picture 2">
            <a:extLst>
              <a:ext uri="{FF2B5EF4-FFF2-40B4-BE49-F238E27FC236}">
                <a16:creationId xmlns:a16="http://schemas.microsoft.com/office/drawing/2014/main" id="{7AE898B2-3BFF-A686-D203-B80A3153A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909" y="1424719"/>
            <a:ext cx="7920182" cy="4008561"/>
          </a:xfrm>
          <a:prstGeom prst="roundRect">
            <a:avLst>
              <a:gd name="adj" fmla="val 514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7FB44779-536D-D7AC-2538-CFC640F21C18}"/>
              </a:ext>
            </a:extLst>
          </p:cNvPr>
          <p:cNvSpPr txBox="1">
            <a:spLocks/>
          </p:cNvSpPr>
          <p:nvPr/>
        </p:nvSpPr>
        <p:spPr>
          <a:xfrm>
            <a:off x="3706853" y="5584964"/>
            <a:ext cx="4778293" cy="37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b="1" dirty="0">
                <a:solidFill>
                  <a:schemeClr val="bg1"/>
                </a:solidFill>
                <a:latin typeface="Poppins" pitchFamily="2" charset="77"/>
                <a:cs typeface="Poppins" pitchFamily="2" charset="77"/>
              </a:rPr>
              <a:t>RMSE obtained by the model is 0.63</a:t>
            </a:r>
          </a:p>
        </p:txBody>
      </p:sp>
      <p:sp>
        <p:nvSpPr>
          <p:cNvPr id="3" name="TextBox 2">
            <a:extLst>
              <a:ext uri="{FF2B5EF4-FFF2-40B4-BE49-F238E27FC236}">
                <a16:creationId xmlns:a16="http://schemas.microsoft.com/office/drawing/2014/main" id="{08FBD2B6-23FC-552B-0754-27B4B048C820}"/>
              </a:ext>
            </a:extLst>
          </p:cNvPr>
          <p:cNvSpPr txBox="1"/>
          <p:nvPr/>
        </p:nvSpPr>
        <p:spPr>
          <a:xfrm>
            <a:off x="8151563" y="6374736"/>
            <a:ext cx="380905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31332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Long Short-Term Memory (LSTM)</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fontScale="92500" lnSpcReduction="20000"/>
          </a:bodyPr>
          <a:lstStyle/>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LSTM models are based on RNN (recurrent neural networks) and work well with time series data.</a:t>
            </a: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The main advantage of LSTM is its ability to hold long-term dependencies on the data which is crucial for our data as we have data of around 5 years and models like LSTM take the whole data under consideration.</a:t>
            </a: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spcAft>
                <a:spcPts val="800"/>
              </a:spcAft>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These models are known to handle non-linear relationships well.</a:t>
            </a:r>
          </a:p>
          <a:p>
            <a:pPr lvl="0" algn="just">
              <a:lnSpc>
                <a:spcPct val="115000"/>
              </a:lnSpc>
              <a:spcBef>
                <a:spcPts val="1200"/>
              </a:spcBef>
              <a:buFont typeface="Wingdings" pitchFamily="2" charset="2"/>
              <a:buChar char="Ø"/>
            </a:pPr>
            <a:r>
              <a:rPr lang="en-US" sz="2200" kern="100" dirty="0">
                <a:solidFill>
                  <a:schemeClr val="bg1"/>
                </a:solidFill>
                <a:effectLst/>
                <a:latin typeface="Poppins Medium" pitchFamily="2" charset="77"/>
                <a:ea typeface="Times New Roman" panose="02020603050405020304" pitchFamily="18" charset="0"/>
                <a:cs typeface="Poppins Medium" pitchFamily="2" charset="77"/>
              </a:rPr>
              <a:t>We have defined an LSTM architecture using the </a:t>
            </a:r>
            <a:r>
              <a:rPr lang="en-US" sz="2200" kern="100" dirty="0" err="1">
                <a:solidFill>
                  <a:schemeClr val="bg1"/>
                </a:solidFill>
                <a:effectLst/>
                <a:latin typeface="Poppins Medium" pitchFamily="2" charset="77"/>
                <a:ea typeface="Times New Roman" panose="02020603050405020304" pitchFamily="18" charset="0"/>
                <a:cs typeface="Poppins Medium" pitchFamily="2" charset="77"/>
              </a:rPr>
              <a:t>Keras</a:t>
            </a:r>
            <a:r>
              <a:rPr lang="en-US" sz="2200" kern="100" dirty="0">
                <a:solidFill>
                  <a:schemeClr val="bg1"/>
                </a:solidFill>
                <a:effectLst/>
                <a:latin typeface="Poppins Medium" pitchFamily="2" charset="77"/>
                <a:ea typeface="Times New Roman" panose="02020603050405020304" pitchFamily="18" charset="0"/>
                <a:cs typeface="Poppins Medium" pitchFamily="2" charset="77"/>
              </a:rPr>
              <a:t> library. The model we have defined contains 4 LSTM layers with the ability to pass the outputs with the timestamps to the next layer in the architecture with 50 epochs and batch siz</a:t>
            </a:r>
            <a:r>
              <a:rPr lang="en-US" sz="2200" kern="100" dirty="0">
                <a:solidFill>
                  <a:schemeClr val="bg1"/>
                </a:solidFill>
                <a:latin typeface="Poppins Medium" pitchFamily="2" charset="77"/>
                <a:ea typeface="Times New Roman" panose="02020603050405020304" pitchFamily="18" charset="0"/>
                <a:cs typeface="Poppins Medium" pitchFamily="2" charset="77"/>
              </a:rPr>
              <a:t>e of 32.</a:t>
            </a:r>
            <a:endParaRPr lang="en-US" sz="22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spcAft>
                <a:spcPts val="800"/>
              </a:spcAft>
              <a:buFont typeface="Wingdings" pitchFamily="2" charset="2"/>
              <a:buChar char="Ø"/>
            </a:pPr>
            <a:r>
              <a:rPr lang="en-US" sz="2200" kern="100" dirty="0">
                <a:solidFill>
                  <a:schemeClr val="bg1"/>
                </a:solidFill>
                <a:effectLst/>
                <a:latin typeface="Poppins Medium" pitchFamily="2" charset="77"/>
                <a:ea typeface="Times New Roman" panose="02020603050405020304" pitchFamily="18" charset="0"/>
                <a:cs typeface="Poppins Medium" pitchFamily="2" charset="77"/>
              </a:rPr>
              <a:t>For evaluation criteria, we have used RMSprop optimizer and mean squared error as the loss function to retrieve the scores obtained by the model.</a:t>
            </a:r>
            <a:endParaRPr lang="en-US" sz="2200" kern="100" dirty="0">
              <a:solidFill>
                <a:schemeClr val="bg1"/>
              </a:solidFill>
              <a:effectLst/>
              <a:latin typeface="Poppins Medium" pitchFamily="2" charset="77"/>
              <a:ea typeface="Aptos" panose="020B0004020202020204" pitchFamily="34" charset="0"/>
              <a:cs typeface="Poppins Medium" pitchFamily="2" charset="77"/>
            </a:endParaRPr>
          </a:p>
          <a:p>
            <a:pPr marL="342900" lvl="0" indent="-342900" algn="just">
              <a:lnSpc>
                <a:spcPct val="115000"/>
              </a:lnSpc>
              <a:spcBef>
                <a:spcPts val="1200"/>
              </a:spcBef>
              <a:spcAft>
                <a:spcPts val="800"/>
              </a:spcAft>
              <a:buFont typeface="Symbol" pitchFamily="2" charset="2"/>
              <a:buChar char=""/>
            </a:pP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p:txBody>
      </p:sp>
      <p:sp>
        <p:nvSpPr>
          <p:cNvPr id="2" name="TextBox 1">
            <a:extLst>
              <a:ext uri="{FF2B5EF4-FFF2-40B4-BE49-F238E27FC236}">
                <a16:creationId xmlns:a16="http://schemas.microsoft.com/office/drawing/2014/main" id="{F741DFA5-2E49-5B60-4BE8-F11287D4DF13}"/>
              </a:ext>
            </a:extLst>
          </p:cNvPr>
          <p:cNvSpPr txBox="1"/>
          <p:nvPr/>
        </p:nvSpPr>
        <p:spPr>
          <a:xfrm>
            <a:off x="5108157" y="6374736"/>
            <a:ext cx="691567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r>
              <a:rPr lang="en-US" sz="2000" dirty="0">
                <a:solidFill>
                  <a:schemeClr val="bg1"/>
                </a:solidFill>
                <a:latin typeface="Poppins Medium" pitchFamily="2" charset="77"/>
                <a:cs typeface="Poppins Medium" pitchFamily="2" charset="77"/>
              </a:rPr>
              <a:t> &amp;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39294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521166" y="147109"/>
            <a:ext cx="11149668" cy="1325563"/>
          </a:xfrm>
        </p:spPr>
        <p:txBody>
          <a:bodyPr/>
          <a:lstStyle/>
          <a:p>
            <a:pPr algn="ctr"/>
            <a:r>
              <a:rPr lang="en-US" b="1" dirty="0">
                <a:solidFill>
                  <a:schemeClr val="bg1"/>
                </a:solidFill>
                <a:latin typeface="Poppins" pitchFamily="2" charset="77"/>
                <a:cs typeface="Poppins" pitchFamily="2" charset="77"/>
              </a:rPr>
              <a:t>Long Short-Term Memory (LSTM) Evaluations</a:t>
            </a:r>
          </a:p>
        </p:txBody>
      </p:sp>
      <p:sp>
        <p:nvSpPr>
          <p:cNvPr id="2" name="Title 4">
            <a:extLst>
              <a:ext uri="{FF2B5EF4-FFF2-40B4-BE49-F238E27FC236}">
                <a16:creationId xmlns:a16="http://schemas.microsoft.com/office/drawing/2014/main" id="{7FB44779-536D-D7AC-2538-CFC640F21C18}"/>
              </a:ext>
            </a:extLst>
          </p:cNvPr>
          <p:cNvSpPr txBox="1">
            <a:spLocks/>
          </p:cNvSpPr>
          <p:nvPr/>
        </p:nvSpPr>
        <p:spPr>
          <a:xfrm>
            <a:off x="3706853" y="5584964"/>
            <a:ext cx="4778293" cy="37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b="1" dirty="0">
                <a:solidFill>
                  <a:schemeClr val="bg1"/>
                </a:solidFill>
                <a:latin typeface="Poppins" pitchFamily="2" charset="77"/>
                <a:cs typeface="Poppins" pitchFamily="2" charset="77"/>
              </a:rPr>
              <a:t>RMSE obtained by the model is 3.960</a:t>
            </a:r>
          </a:p>
        </p:txBody>
      </p:sp>
      <p:pic>
        <p:nvPicPr>
          <p:cNvPr id="9218" name="Picture 2">
            <a:extLst>
              <a:ext uri="{FF2B5EF4-FFF2-40B4-BE49-F238E27FC236}">
                <a16:creationId xmlns:a16="http://schemas.microsoft.com/office/drawing/2014/main" id="{D2F13D18-0A1D-97BC-0DE1-99922F67F4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1108" y="1469677"/>
            <a:ext cx="7929782" cy="4013420"/>
          </a:xfrm>
          <a:prstGeom prst="roundRect">
            <a:avLst>
              <a:gd name="adj" fmla="val 412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60FD89-2A20-86E3-0BF9-864BE767D850}"/>
              </a:ext>
            </a:extLst>
          </p:cNvPr>
          <p:cNvSpPr txBox="1"/>
          <p:nvPr/>
        </p:nvSpPr>
        <p:spPr>
          <a:xfrm>
            <a:off x="5108157" y="6374736"/>
            <a:ext cx="691567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r>
              <a:rPr lang="en-US" sz="2000" dirty="0">
                <a:solidFill>
                  <a:schemeClr val="bg1"/>
                </a:solidFill>
                <a:latin typeface="Poppins Medium" pitchFamily="2" charset="77"/>
                <a:cs typeface="Poppins Medium" pitchFamily="2" charset="77"/>
              </a:rPr>
              <a:t> &amp;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43531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Autoregressive Integrated Moving Average (ARIMA)</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fontScale="92500"/>
          </a:bodyPr>
          <a:lstStyle/>
          <a:p>
            <a:pPr lvl="0" algn="just">
              <a:lnSpc>
                <a:spcPct val="115000"/>
              </a:lnSpc>
              <a:spcBef>
                <a:spcPts val="1200"/>
              </a:spcBef>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ARIMA is well known for working with time series data (preferably stationary data).</a:t>
            </a: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spcAft>
                <a:spcPts val="800"/>
              </a:spcAft>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As our dataset contains the history of the stock prices for different companies hence the data is stationary and suitable for models like ARIMA to perform well.</a:t>
            </a:r>
          </a:p>
          <a:p>
            <a:pPr lvl="0" algn="just">
              <a:lnSpc>
                <a:spcPct val="115000"/>
              </a:lnSpc>
              <a:spcBef>
                <a:spcPts val="1200"/>
              </a:spcBef>
              <a:buFont typeface="Wingdings" pitchFamily="2" charset="2"/>
              <a:buChar char="Ø"/>
            </a:pPr>
            <a:r>
              <a:rPr lang="en-US" sz="2200" kern="100" dirty="0">
                <a:solidFill>
                  <a:schemeClr val="bg1"/>
                </a:solidFill>
                <a:latin typeface="Poppins Medium" pitchFamily="2" charset="77"/>
                <a:ea typeface="Times New Roman" panose="02020603050405020304" pitchFamily="18" charset="0"/>
                <a:cs typeface="Poppins Medium" pitchFamily="2" charset="77"/>
              </a:rPr>
              <a:t>W</a:t>
            </a:r>
            <a:r>
              <a:rPr lang="en-US" sz="2200" kern="100" dirty="0">
                <a:solidFill>
                  <a:schemeClr val="bg1"/>
                </a:solidFill>
                <a:effectLst/>
                <a:latin typeface="Poppins Medium" pitchFamily="2" charset="77"/>
                <a:ea typeface="Times New Roman" panose="02020603050405020304" pitchFamily="18" charset="0"/>
                <a:cs typeface="Poppins Medium" pitchFamily="2" charset="77"/>
              </a:rPr>
              <a:t>e installed the required libraries and performed certain pre-requisite checks on the dataset such as stationarity, rolling mean, and rolling standard deviation on the target variable.</a:t>
            </a:r>
            <a:endParaRPr lang="en-US" sz="22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spcAft>
                <a:spcPts val="800"/>
              </a:spcAft>
              <a:buFont typeface="Wingdings" pitchFamily="2" charset="2"/>
              <a:buChar char="Ø"/>
            </a:pPr>
            <a:r>
              <a:rPr lang="en-US" sz="2200" kern="100" dirty="0">
                <a:solidFill>
                  <a:schemeClr val="bg1"/>
                </a:solidFill>
                <a:effectLst/>
                <a:latin typeface="Poppins Medium" pitchFamily="2" charset="77"/>
                <a:ea typeface="Times New Roman" panose="02020603050405020304" pitchFamily="18" charset="0"/>
                <a:cs typeface="Poppins Medium" pitchFamily="2" charset="77"/>
              </a:rPr>
              <a:t>We have observed that the rolling mean and standard deviation are not stationary and have changed the data to become stationary by removing trends in the dataset and creating a train test split for the data.</a:t>
            </a:r>
            <a:endParaRPr lang="en-US" sz="2200" kern="100" dirty="0">
              <a:solidFill>
                <a:schemeClr val="bg1"/>
              </a:solidFill>
              <a:effectLst/>
              <a:latin typeface="Poppins Medium" pitchFamily="2" charset="77"/>
              <a:ea typeface="Aptos" panose="020B0004020202020204" pitchFamily="34" charset="0"/>
              <a:cs typeface="Poppins Medium" pitchFamily="2" charset="77"/>
            </a:endParaRPr>
          </a:p>
          <a:p>
            <a:pPr marL="342900" lvl="0" indent="-342900" algn="just">
              <a:lnSpc>
                <a:spcPct val="115000"/>
              </a:lnSpc>
              <a:spcBef>
                <a:spcPts val="1200"/>
              </a:spcBef>
              <a:spcAft>
                <a:spcPts val="800"/>
              </a:spcAft>
              <a:buFont typeface="Symbol" pitchFamily="2" charset="2"/>
              <a:buChar char=""/>
            </a:pPr>
            <a:endParaRPr lang="en-US" sz="2000" kern="100" dirty="0">
              <a:solidFill>
                <a:schemeClr val="bg1"/>
              </a:solidFill>
              <a:effectLst/>
              <a:latin typeface="Poppins Medium" pitchFamily="2" charset="77"/>
              <a:ea typeface="Times New Roman" panose="02020603050405020304" pitchFamily="18" charset="0"/>
              <a:cs typeface="Poppins Medium" pitchFamily="2" charset="77"/>
            </a:endParaRPr>
          </a:p>
          <a:p>
            <a:pPr marL="342900" lvl="0" indent="-342900" algn="just">
              <a:lnSpc>
                <a:spcPct val="115000"/>
              </a:lnSpc>
              <a:spcBef>
                <a:spcPts val="1200"/>
              </a:spcBef>
              <a:spcAft>
                <a:spcPts val="800"/>
              </a:spcAft>
              <a:buFont typeface="Symbol" pitchFamily="2" charset="2"/>
              <a:buChar char=""/>
            </a:pP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p:txBody>
      </p:sp>
      <p:sp>
        <p:nvSpPr>
          <p:cNvPr id="2" name="TextBox 1">
            <a:extLst>
              <a:ext uri="{FF2B5EF4-FFF2-40B4-BE49-F238E27FC236}">
                <a16:creationId xmlns:a16="http://schemas.microsoft.com/office/drawing/2014/main" id="{ACBF72E5-47F7-C35A-A1D6-83B0E1CD16B7}"/>
              </a:ext>
            </a:extLst>
          </p:cNvPr>
          <p:cNvSpPr txBox="1"/>
          <p:nvPr/>
        </p:nvSpPr>
        <p:spPr>
          <a:xfrm>
            <a:off x="7336350" y="6374736"/>
            <a:ext cx="4782078"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59364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521166" y="147109"/>
            <a:ext cx="11149668" cy="1325563"/>
          </a:xfrm>
        </p:spPr>
        <p:txBody>
          <a:bodyPr/>
          <a:lstStyle/>
          <a:p>
            <a:pPr algn="ctr"/>
            <a:r>
              <a:rPr lang="en-US" b="1">
                <a:solidFill>
                  <a:schemeClr val="bg1"/>
                </a:solidFill>
                <a:latin typeface="Poppins" pitchFamily="2" charset="77"/>
                <a:cs typeface="Poppins" pitchFamily="2" charset="77"/>
              </a:rPr>
              <a:t>Autoregressive Integrated Moving Average (ARIMA)</a:t>
            </a:r>
            <a:endParaRPr lang="en-US" b="1" dirty="0">
              <a:solidFill>
                <a:schemeClr val="bg1"/>
              </a:solidFill>
              <a:latin typeface="Poppins" pitchFamily="2" charset="77"/>
              <a:cs typeface="Poppins" pitchFamily="2" charset="77"/>
            </a:endParaRPr>
          </a:p>
        </p:txBody>
      </p:sp>
      <p:sp>
        <p:nvSpPr>
          <p:cNvPr id="2" name="Title 4">
            <a:extLst>
              <a:ext uri="{FF2B5EF4-FFF2-40B4-BE49-F238E27FC236}">
                <a16:creationId xmlns:a16="http://schemas.microsoft.com/office/drawing/2014/main" id="{7FB44779-536D-D7AC-2538-CFC640F21C18}"/>
              </a:ext>
            </a:extLst>
          </p:cNvPr>
          <p:cNvSpPr txBox="1">
            <a:spLocks/>
          </p:cNvSpPr>
          <p:nvPr/>
        </p:nvSpPr>
        <p:spPr>
          <a:xfrm>
            <a:off x="3706851" y="5385327"/>
            <a:ext cx="4778293" cy="37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b="1" dirty="0">
                <a:solidFill>
                  <a:schemeClr val="bg1"/>
                </a:solidFill>
                <a:latin typeface="Poppins" pitchFamily="2" charset="77"/>
                <a:cs typeface="Poppins" pitchFamily="2" charset="77"/>
              </a:rPr>
              <a:t>RMSE obtained by the model is 0.083</a:t>
            </a:r>
          </a:p>
        </p:txBody>
      </p:sp>
      <p:pic>
        <p:nvPicPr>
          <p:cNvPr id="11266" name="Picture 2">
            <a:extLst>
              <a:ext uri="{FF2B5EF4-FFF2-40B4-BE49-F238E27FC236}">
                <a16:creationId xmlns:a16="http://schemas.microsoft.com/office/drawing/2014/main" id="{939DFF79-4276-56A2-5DFC-179121C33B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4590" y="1600075"/>
            <a:ext cx="6882817" cy="3657849"/>
          </a:xfrm>
          <a:prstGeom prst="roundRect">
            <a:avLst>
              <a:gd name="adj" fmla="val 428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AC5914-8B64-6872-A401-BC866DF348DD}"/>
              </a:ext>
            </a:extLst>
          </p:cNvPr>
          <p:cNvSpPr txBox="1"/>
          <p:nvPr/>
        </p:nvSpPr>
        <p:spPr>
          <a:xfrm>
            <a:off x="7336350" y="6374736"/>
            <a:ext cx="4782078"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257247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Conclusion &amp; Outcome</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a:bodyPr>
          <a:lstStyle/>
          <a:p>
            <a:pPr lvl="0" algn="just">
              <a:lnSpc>
                <a:spcPct val="115000"/>
              </a:lnSpc>
              <a:spcBef>
                <a:spcPts val="1200"/>
              </a:spcBef>
              <a:spcAft>
                <a:spcPts val="800"/>
              </a:spcAft>
              <a:buFont typeface="Wingdings" pitchFamily="2" charset="2"/>
              <a:buChar char="Ø"/>
            </a:pPr>
            <a:r>
              <a:rPr lang="en-US" sz="2000" dirty="0">
                <a:solidFill>
                  <a:schemeClr val="bg1"/>
                </a:solidFill>
                <a:effectLst/>
                <a:latin typeface="Poppins Medium" pitchFamily="2" charset="77"/>
                <a:ea typeface="Times New Roman" panose="02020603050405020304" pitchFamily="18" charset="0"/>
                <a:cs typeface="Poppins Medium" pitchFamily="2" charset="77"/>
              </a:rPr>
              <a:t>To evaluate the best model, we have chosen to use the RMSE error metric, and the one with the lowest score was found to be the ARIMA model with the lowest score of 0.083</a:t>
            </a:r>
            <a:r>
              <a:rPr lang="en-US" sz="2000" dirty="0">
                <a:solidFill>
                  <a:schemeClr val="bg1"/>
                </a:solidFill>
                <a:latin typeface="Poppins Medium" pitchFamily="2" charset="77"/>
                <a:ea typeface="Times New Roman" panose="02020603050405020304" pitchFamily="18" charset="0"/>
                <a:cs typeface="Poppins Medium" pitchFamily="2" charset="77"/>
              </a:rPr>
              <a:t>.</a:t>
            </a:r>
          </a:p>
          <a:p>
            <a:pPr lvl="0" algn="just">
              <a:lnSpc>
                <a:spcPct val="115000"/>
              </a:lnSpc>
              <a:spcBef>
                <a:spcPts val="1200"/>
              </a:spcBef>
              <a:spcAft>
                <a:spcPts val="800"/>
              </a:spcAft>
              <a:buFont typeface="Wingdings" pitchFamily="2" charset="2"/>
              <a:buChar char="Ø"/>
            </a:pPr>
            <a:r>
              <a:rPr lang="en-US" sz="2000" kern="100" dirty="0">
                <a:solidFill>
                  <a:schemeClr val="bg1"/>
                </a:solidFill>
                <a:effectLst/>
                <a:latin typeface="Poppins Medium" pitchFamily="2" charset="77"/>
                <a:ea typeface="Aptos" panose="020B0004020202020204" pitchFamily="34" charset="0"/>
                <a:cs typeface="Poppins Medium" pitchFamily="2" charset="77"/>
              </a:rPr>
              <a:t>Based on the observations we can conclude that ARIMA has performed the best among the other models in the dataset.</a:t>
            </a:r>
          </a:p>
          <a:p>
            <a:pPr algn="just">
              <a:lnSpc>
                <a:spcPct val="115000"/>
              </a:lnSpc>
              <a:spcBef>
                <a:spcPts val="1200"/>
              </a:spcBef>
              <a:spcAft>
                <a:spcPts val="800"/>
              </a:spcAft>
              <a:buFont typeface="Wingdings" pitchFamily="2" charset="2"/>
              <a:buChar char="Ø"/>
            </a:pPr>
            <a:r>
              <a:rPr lang="en-US" sz="2000" kern="100" dirty="0">
                <a:solidFill>
                  <a:schemeClr val="bg1"/>
                </a:solidFill>
                <a:effectLst/>
                <a:latin typeface="Poppins Medium" pitchFamily="2" charset="77"/>
                <a:ea typeface="Times New Roman" panose="02020603050405020304" pitchFamily="18" charset="0"/>
                <a:cs typeface="Poppins Medium" pitchFamily="2" charset="77"/>
              </a:rPr>
              <a:t>During the whole project execution, we as a team learned about the ARIMA and LSTM models and how to implement them. Also, we had a good understanding of how to deal with time series data mainly we got to know about the importance of dates and their essence in train test splitting.</a:t>
            </a: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a:p>
            <a:pPr lvl="0" algn="just">
              <a:lnSpc>
                <a:spcPct val="115000"/>
              </a:lnSpc>
              <a:spcBef>
                <a:spcPts val="1200"/>
              </a:spcBef>
              <a:spcAft>
                <a:spcPts val="800"/>
              </a:spcAft>
              <a:buFont typeface="Wingdings" pitchFamily="2" charset="2"/>
              <a:buChar char="Ø"/>
            </a:pPr>
            <a:endParaRPr lang="en-US" sz="2000" kern="100" dirty="0">
              <a:solidFill>
                <a:schemeClr val="bg1"/>
              </a:solidFill>
              <a:effectLst/>
              <a:latin typeface="Poppins Medium" pitchFamily="2" charset="77"/>
              <a:ea typeface="Aptos" panose="020B0004020202020204" pitchFamily="34" charset="0"/>
              <a:cs typeface="Poppins Medium" pitchFamily="2" charset="77"/>
            </a:endParaRPr>
          </a:p>
        </p:txBody>
      </p:sp>
    </p:spTree>
    <p:extLst>
      <p:ext uri="{BB962C8B-B14F-4D97-AF65-F5344CB8AC3E}">
        <p14:creationId xmlns:p14="http://schemas.microsoft.com/office/powerpoint/2010/main" val="53786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838200" y="2766218"/>
            <a:ext cx="10515600" cy="1325563"/>
          </a:xfrm>
        </p:spPr>
        <p:txBody>
          <a:bodyPr/>
          <a:lstStyle/>
          <a:p>
            <a:pPr algn="ctr"/>
            <a:r>
              <a:rPr lang="en-US" b="1" dirty="0">
                <a:solidFill>
                  <a:schemeClr val="bg1"/>
                </a:solidFill>
                <a:latin typeface="Poppins" pitchFamily="2" charset="77"/>
                <a:cs typeface="Poppins" pitchFamily="2" charset="77"/>
              </a:rPr>
              <a:t>THANK YOU</a:t>
            </a:r>
          </a:p>
        </p:txBody>
      </p:sp>
    </p:spTree>
    <p:extLst>
      <p:ext uri="{BB962C8B-B14F-4D97-AF65-F5344CB8AC3E}">
        <p14:creationId xmlns:p14="http://schemas.microsoft.com/office/powerpoint/2010/main" val="61910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Appendix</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a:bodyPr>
          <a:lstStyle/>
          <a:p>
            <a:pPr>
              <a:buFont typeface="Wingdings" pitchFamily="2" charset="2"/>
              <a:buChar char="Ø"/>
            </a:pPr>
            <a:r>
              <a:rPr lang="en-US" sz="2400" b="1" dirty="0">
                <a:solidFill>
                  <a:schemeClr val="bg1"/>
                </a:solidFill>
                <a:latin typeface="Poppins SemiBold" pitchFamily="2" charset="77"/>
                <a:cs typeface="Poppins SemiBold" pitchFamily="2" charset="77"/>
              </a:rPr>
              <a:t>Problem Statement</a:t>
            </a:r>
          </a:p>
          <a:p>
            <a:pPr>
              <a:buFont typeface="Wingdings" pitchFamily="2" charset="2"/>
              <a:buChar char="Ø"/>
            </a:pPr>
            <a:r>
              <a:rPr lang="en-US" sz="2400" b="1" dirty="0">
                <a:solidFill>
                  <a:schemeClr val="bg1"/>
                </a:solidFill>
                <a:latin typeface="Poppins SemiBold" pitchFamily="2" charset="77"/>
                <a:cs typeface="Poppins SemiBold" pitchFamily="2" charset="77"/>
              </a:rPr>
              <a:t>Project Flow Chart</a:t>
            </a:r>
          </a:p>
          <a:p>
            <a:pPr>
              <a:buFont typeface="Wingdings" pitchFamily="2" charset="2"/>
              <a:buChar char="Ø"/>
            </a:pPr>
            <a:r>
              <a:rPr lang="en-US" sz="2400" b="1" dirty="0">
                <a:solidFill>
                  <a:schemeClr val="bg1"/>
                </a:solidFill>
                <a:latin typeface="Poppins SemiBold" pitchFamily="2" charset="77"/>
                <a:cs typeface="Poppins SemiBold" pitchFamily="2" charset="77"/>
              </a:rPr>
              <a:t>Dataset Engineering and Pre-Processing</a:t>
            </a:r>
          </a:p>
          <a:p>
            <a:pPr>
              <a:buFont typeface="Wingdings" pitchFamily="2" charset="2"/>
              <a:buChar char="Ø"/>
            </a:pPr>
            <a:r>
              <a:rPr lang="en-US" sz="2400" b="1" dirty="0">
                <a:solidFill>
                  <a:schemeClr val="bg1"/>
                </a:solidFill>
                <a:latin typeface="Poppins SemiBold" pitchFamily="2" charset="77"/>
                <a:cs typeface="Poppins SemiBold" pitchFamily="2" charset="77"/>
              </a:rPr>
              <a:t>Exploratory Data Analysis</a:t>
            </a:r>
          </a:p>
          <a:p>
            <a:pPr>
              <a:buFont typeface="Wingdings" pitchFamily="2" charset="2"/>
              <a:buChar char="Ø"/>
            </a:pPr>
            <a:r>
              <a:rPr lang="en-US" sz="2400" b="1" dirty="0">
                <a:solidFill>
                  <a:schemeClr val="bg1"/>
                </a:solidFill>
                <a:latin typeface="Poppins SemiBold" pitchFamily="2" charset="77"/>
                <a:cs typeface="Poppins SemiBold" pitchFamily="2" charset="77"/>
              </a:rPr>
              <a:t>Machine Learning Models</a:t>
            </a:r>
          </a:p>
          <a:p>
            <a:pPr>
              <a:buFont typeface="Wingdings" pitchFamily="2" charset="2"/>
              <a:buChar char="Ø"/>
            </a:pPr>
            <a:r>
              <a:rPr lang="en-US" sz="2400" b="1" dirty="0">
                <a:solidFill>
                  <a:schemeClr val="bg1"/>
                </a:solidFill>
                <a:latin typeface="Poppins SemiBold" pitchFamily="2" charset="77"/>
                <a:cs typeface="Poppins SemiBold" pitchFamily="2" charset="77"/>
              </a:rPr>
              <a:t>Model Evaluations</a:t>
            </a:r>
          </a:p>
          <a:p>
            <a:pPr>
              <a:buFont typeface="Wingdings" pitchFamily="2" charset="2"/>
              <a:buChar char="Ø"/>
            </a:pPr>
            <a:r>
              <a:rPr lang="en-US" sz="2400" b="1" dirty="0">
                <a:solidFill>
                  <a:schemeClr val="bg1"/>
                </a:solidFill>
                <a:latin typeface="Poppins SemiBold" pitchFamily="2" charset="77"/>
                <a:cs typeface="Poppins SemiBold" pitchFamily="2" charset="77"/>
              </a:rPr>
              <a:t>Conclusion &amp; Outcome</a:t>
            </a:r>
          </a:p>
        </p:txBody>
      </p:sp>
    </p:spTree>
    <p:extLst>
      <p:ext uri="{BB962C8B-B14F-4D97-AF65-F5344CB8AC3E}">
        <p14:creationId xmlns:p14="http://schemas.microsoft.com/office/powerpoint/2010/main" val="56857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PROJECT FLOW CHART</a:t>
            </a:r>
          </a:p>
        </p:txBody>
      </p:sp>
      <p:pic>
        <p:nvPicPr>
          <p:cNvPr id="3" name="Picture 2" descr="A diagram of data processing&#10;&#10;Description automatically generated">
            <a:extLst>
              <a:ext uri="{FF2B5EF4-FFF2-40B4-BE49-F238E27FC236}">
                <a16:creationId xmlns:a16="http://schemas.microsoft.com/office/drawing/2014/main" id="{CFF978DA-2E6F-025F-C153-B3A98EB5382C}"/>
              </a:ext>
            </a:extLst>
          </p:cNvPr>
          <p:cNvPicPr>
            <a:picLocks noChangeAspect="1"/>
          </p:cNvPicPr>
          <p:nvPr/>
        </p:nvPicPr>
        <p:blipFill>
          <a:blip r:embed="rId5"/>
          <a:stretch>
            <a:fillRect/>
          </a:stretch>
        </p:blipFill>
        <p:spPr>
          <a:xfrm>
            <a:off x="2209800" y="1690688"/>
            <a:ext cx="7772400" cy="4406673"/>
          </a:xfrm>
          <a:prstGeom prst="rect">
            <a:avLst/>
          </a:prstGeom>
        </p:spPr>
      </p:pic>
    </p:spTree>
    <p:extLst>
      <p:ext uri="{BB962C8B-B14F-4D97-AF65-F5344CB8AC3E}">
        <p14:creationId xmlns:p14="http://schemas.microsoft.com/office/powerpoint/2010/main" val="95054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Problem Statement</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a:bodyPr>
          <a:lstStyle/>
          <a:p>
            <a:pPr algn="just">
              <a:buFont typeface="Wingdings" pitchFamily="2" charset="2"/>
              <a:buChar char="Ø"/>
            </a:pPr>
            <a:r>
              <a:rPr lang="en-US" sz="2000" dirty="0">
                <a:solidFill>
                  <a:schemeClr val="bg1"/>
                </a:solidFill>
                <a:latin typeface="Poppins Medium" pitchFamily="2" charset="77"/>
                <a:cs typeface="Poppins Medium" pitchFamily="2" charset="77"/>
              </a:rPr>
              <a:t>Stock market data is very important and has a huge impact on the industry.</a:t>
            </a:r>
          </a:p>
          <a:p>
            <a:pPr algn="just">
              <a:buFont typeface="Wingdings" pitchFamily="2" charset="2"/>
              <a:buChar char="Ø"/>
            </a:pPr>
            <a:r>
              <a:rPr lang="en-US" sz="2000" dirty="0">
                <a:solidFill>
                  <a:schemeClr val="bg1"/>
                </a:solidFill>
                <a:latin typeface="Poppins Medium" pitchFamily="2" charset="77"/>
                <a:cs typeface="Poppins Medium" pitchFamily="2" charset="77"/>
              </a:rPr>
              <a:t>Many people rely on stock trading for their daily lifestyle.</a:t>
            </a:r>
          </a:p>
          <a:p>
            <a:pPr algn="just">
              <a:buFont typeface="Wingdings" pitchFamily="2" charset="2"/>
              <a:buChar char="Ø"/>
            </a:pPr>
            <a:r>
              <a:rPr lang="en-US" sz="2000" dirty="0">
                <a:solidFill>
                  <a:schemeClr val="bg1"/>
                </a:solidFill>
                <a:latin typeface="Poppins Medium" pitchFamily="2" charset="77"/>
                <a:cs typeface="Poppins Medium" pitchFamily="2" charset="77"/>
              </a:rPr>
              <a:t>The ability to predict the price of a stock helps individuals make informed decisions increasing their probability to make profits.</a:t>
            </a:r>
          </a:p>
          <a:p>
            <a:pPr>
              <a:buFont typeface="Wingdings" pitchFamily="2" charset="2"/>
              <a:buChar char="Ø"/>
            </a:pPr>
            <a:r>
              <a:rPr lang="en-US" sz="2000" dirty="0">
                <a:solidFill>
                  <a:schemeClr val="bg1"/>
                </a:solidFill>
                <a:latin typeface="Poppins Medium" pitchFamily="2" charset="77"/>
                <a:cs typeface="Poppins Medium" pitchFamily="2" charset="77"/>
              </a:rPr>
              <a:t>How do we make accurate predictions?</a:t>
            </a:r>
          </a:p>
          <a:p>
            <a:pPr>
              <a:buFont typeface="Wingdings" pitchFamily="2" charset="2"/>
              <a:buChar char="Ø"/>
            </a:pPr>
            <a:endParaRPr lang="en-US" sz="2000" dirty="0">
              <a:solidFill>
                <a:schemeClr val="bg1"/>
              </a:solidFill>
              <a:latin typeface="Poppins Medium" pitchFamily="2" charset="77"/>
              <a:cs typeface="Poppins Medium" pitchFamily="2" charset="77"/>
            </a:endParaRPr>
          </a:p>
          <a:p>
            <a:pPr>
              <a:buFont typeface="Wingdings" pitchFamily="2" charset="2"/>
              <a:buChar char="Ø"/>
            </a:pPr>
            <a:r>
              <a:rPr lang="en-US" sz="2000" b="1" dirty="0">
                <a:solidFill>
                  <a:schemeClr val="bg1"/>
                </a:solidFill>
                <a:latin typeface="Poppins" pitchFamily="2" charset="77"/>
                <a:cs typeface="Poppins" pitchFamily="2" charset="77"/>
              </a:rPr>
              <a:t>Project Aim:</a:t>
            </a:r>
            <a:r>
              <a:rPr lang="en-US" sz="2000" dirty="0">
                <a:solidFill>
                  <a:schemeClr val="bg1"/>
                </a:solidFill>
                <a:latin typeface="Poppins Medium" pitchFamily="2" charset="77"/>
                <a:cs typeface="Poppins Medium" pitchFamily="2" charset="77"/>
              </a:rPr>
              <a:t> This project aims to utilize an MNC stock dataset and execute the best Machine Learning algorithms/models to find the one that gives the closest close price predictions of the stock data.</a:t>
            </a:r>
          </a:p>
          <a:p>
            <a:pPr>
              <a:buFont typeface="Wingdings" pitchFamily="2" charset="2"/>
              <a:buChar char="Ø"/>
            </a:pPr>
            <a:endParaRPr lang="en-US" sz="2400" b="1" dirty="0">
              <a:solidFill>
                <a:schemeClr val="bg1"/>
              </a:solidFill>
              <a:latin typeface="Poppins SemiBold" pitchFamily="2" charset="77"/>
              <a:cs typeface="Poppins SemiBold" pitchFamily="2" charset="77"/>
            </a:endParaRPr>
          </a:p>
        </p:txBody>
      </p:sp>
    </p:spTree>
    <p:extLst>
      <p:ext uri="{BB962C8B-B14F-4D97-AF65-F5344CB8AC3E}">
        <p14:creationId xmlns:p14="http://schemas.microsoft.com/office/powerpoint/2010/main" val="427622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320180" y="365125"/>
            <a:ext cx="11551640" cy="1325563"/>
          </a:xfrm>
        </p:spPr>
        <p:txBody>
          <a:bodyPr/>
          <a:lstStyle/>
          <a:p>
            <a:pPr algn="ctr"/>
            <a:r>
              <a:rPr lang="en-US" b="1" dirty="0">
                <a:solidFill>
                  <a:schemeClr val="bg1"/>
                </a:solidFill>
                <a:latin typeface="Poppins" pitchFamily="2" charset="77"/>
                <a:cs typeface="Poppins" pitchFamily="2" charset="77"/>
              </a:rPr>
              <a:t>Dataset Engineering &amp; Pre-Processing</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lnSpcReduction="10000"/>
          </a:bodyPr>
          <a:lstStyle/>
          <a:p>
            <a:pPr algn="just">
              <a:buFont typeface="Wingdings" pitchFamily="2" charset="2"/>
              <a:buChar char="Ø"/>
            </a:pPr>
            <a:r>
              <a:rPr lang="en-US" sz="2000" dirty="0">
                <a:solidFill>
                  <a:schemeClr val="bg1"/>
                </a:solidFill>
                <a:latin typeface="Poppins Medium" pitchFamily="2" charset="77"/>
                <a:cs typeface="Poppins Medium" pitchFamily="2" charset="77"/>
              </a:rPr>
              <a:t>The dataset has been retrieved from Kaggle.</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dataset contains IBM stock data with features like: </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Date</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Open Price</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High</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Low</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Volume</a:t>
            </a:r>
          </a:p>
          <a:p>
            <a:pPr lvl="1" algn="just">
              <a:buFont typeface="Wingdings" pitchFamily="2" charset="2"/>
              <a:buChar char="Ø"/>
            </a:pPr>
            <a:r>
              <a:rPr lang="en-US" sz="1600" b="1" dirty="0">
                <a:solidFill>
                  <a:schemeClr val="bg1"/>
                </a:solidFill>
                <a:latin typeface="Poppins Medium" pitchFamily="2" charset="77"/>
                <a:cs typeface="Poppins Medium" pitchFamily="2" charset="77"/>
              </a:rPr>
              <a:t>Close Price.</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dataset has a total of 3020 data points.</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data ranges from the year 2006 to 2018.</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close price ranges from $71.74 to $215.8.</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dataset contains minimal null values in the Open Price and Low Price columns. Null values are handled by replacing them with their respective column mean volumes.</a:t>
            </a:r>
          </a:p>
        </p:txBody>
      </p:sp>
      <p:sp>
        <p:nvSpPr>
          <p:cNvPr id="2" name="TextBox 1">
            <a:extLst>
              <a:ext uri="{FF2B5EF4-FFF2-40B4-BE49-F238E27FC236}">
                <a16:creationId xmlns:a16="http://schemas.microsoft.com/office/drawing/2014/main" id="{7C1EE825-042A-5B9F-5C10-68A78340282E}"/>
              </a:ext>
            </a:extLst>
          </p:cNvPr>
          <p:cNvSpPr txBox="1"/>
          <p:nvPr/>
        </p:nvSpPr>
        <p:spPr>
          <a:xfrm>
            <a:off x="8303173" y="6343205"/>
            <a:ext cx="380905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7530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A60D1AE-B013-E8D2-45FF-ACDC66629E65}"/>
              </a:ext>
            </a:extLst>
          </p:cNvPr>
          <p:cNvPicPr>
            <a:picLocks noChangeAspect="1"/>
          </p:cNvPicPr>
          <p:nvPr/>
        </p:nvPicPr>
        <p:blipFill>
          <a:blip r:embed="rId5"/>
          <a:stretch>
            <a:fillRect/>
          </a:stretch>
        </p:blipFill>
        <p:spPr>
          <a:xfrm>
            <a:off x="2006600" y="976814"/>
            <a:ext cx="8497188" cy="4387135"/>
          </a:xfrm>
          <a:prstGeom prst="roundRect">
            <a:avLst>
              <a:gd name="adj" fmla="val 403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itle 4">
            <a:extLst>
              <a:ext uri="{FF2B5EF4-FFF2-40B4-BE49-F238E27FC236}">
                <a16:creationId xmlns:a16="http://schemas.microsoft.com/office/drawing/2014/main" id="{51D545B6-6D3D-F196-4BBE-D63BF0C5B926}"/>
              </a:ext>
            </a:extLst>
          </p:cNvPr>
          <p:cNvSpPr>
            <a:spLocks noGrp="1"/>
          </p:cNvSpPr>
          <p:nvPr>
            <p:ph type="title"/>
          </p:nvPr>
        </p:nvSpPr>
        <p:spPr>
          <a:xfrm>
            <a:off x="320180" y="5507402"/>
            <a:ext cx="11551640" cy="373784"/>
          </a:xfrm>
        </p:spPr>
        <p:txBody>
          <a:bodyPr>
            <a:normAutofit/>
          </a:bodyPr>
          <a:lstStyle/>
          <a:p>
            <a:pPr algn="ctr"/>
            <a:r>
              <a:rPr lang="en-US" sz="2000" b="1" dirty="0">
                <a:solidFill>
                  <a:schemeClr val="bg1"/>
                </a:solidFill>
                <a:latin typeface="Poppins" pitchFamily="2" charset="77"/>
                <a:cs typeface="Poppins" pitchFamily="2" charset="77"/>
              </a:rPr>
              <a:t>Statistical Summary of the Dataset</a:t>
            </a:r>
          </a:p>
        </p:txBody>
      </p:sp>
      <p:sp>
        <p:nvSpPr>
          <p:cNvPr id="2" name="TextBox 1">
            <a:extLst>
              <a:ext uri="{FF2B5EF4-FFF2-40B4-BE49-F238E27FC236}">
                <a16:creationId xmlns:a16="http://schemas.microsoft.com/office/drawing/2014/main" id="{8BD91D25-D511-4F5A-5891-C3C7E7E5FA2A}"/>
              </a:ext>
            </a:extLst>
          </p:cNvPr>
          <p:cNvSpPr txBox="1"/>
          <p:nvPr/>
        </p:nvSpPr>
        <p:spPr>
          <a:xfrm>
            <a:off x="8303173" y="6343205"/>
            <a:ext cx="380905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74205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320180" y="365125"/>
            <a:ext cx="11551640" cy="1325563"/>
          </a:xfrm>
        </p:spPr>
        <p:txBody>
          <a:bodyPr/>
          <a:lstStyle/>
          <a:p>
            <a:pPr algn="ctr"/>
            <a:r>
              <a:rPr lang="en-US" b="1" dirty="0">
                <a:solidFill>
                  <a:schemeClr val="bg1"/>
                </a:solidFill>
                <a:latin typeface="Poppins" pitchFamily="2" charset="77"/>
                <a:cs typeface="Poppins" pitchFamily="2" charset="77"/>
              </a:rPr>
              <a:t>Exploratory Data Analysis</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a:xfrm>
            <a:off x="838200" y="1587789"/>
            <a:ext cx="10515600" cy="936048"/>
          </a:xfrm>
        </p:spPr>
        <p:txBody>
          <a:bodyPr>
            <a:normAutofit/>
          </a:bodyPr>
          <a:lstStyle/>
          <a:p>
            <a:pPr algn="just">
              <a:buFont typeface="Wingdings" pitchFamily="2" charset="2"/>
              <a:buChar char="Ø"/>
            </a:pPr>
            <a:r>
              <a:rPr lang="en-US" sz="2000" dirty="0">
                <a:solidFill>
                  <a:schemeClr val="bg1"/>
                </a:solidFill>
                <a:latin typeface="Poppins Medium" pitchFamily="2" charset="77"/>
                <a:cs typeface="Poppins Medium" pitchFamily="2" charset="77"/>
              </a:rPr>
              <a:t>To understand the pattern and to retrieve meaningful insights from the data we have performed data visualization on certain necessary features of the dataset.</a:t>
            </a:r>
            <a:endParaRPr lang="en-US" sz="2000" b="1" dirty="0">
              <a:solidFill>
                <a:schemeClr val="bg1"/>
              </a:solidFill>
              <a:latin typeface="Poppins Medium" pitchFamily="2" charset="77"/>
              <a:cs typeface="Poppins Medium" pitchFamily="2" charset="77"/>
            </a:endParaRPr>
          </a:p>
        </p:txBody>
      </p:sp>
      <p:pic>
        <p:nvPicPr>
          <p:cNvPr id="4098" name="Picture 2">
            <a:extLst>
              <a:ext uri="{FF2B5EF4-FFF2-40B4-BE49-F238E27FC236}">
                <a16:creationId xmlns:a16="http://schemas.microsoft.com/office/drawing/2014/main" id="{65016006-0072-E58E-432B-F2D9E014D6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550604"/>
            <a:ext cx="5165436" cy="2614330"/>
          </a:xfrm>
          <a:prstGeom prst="roundRect">
            <a:avLst>
              <a:gd name="adj" fmla="val 606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D2E04D9-9979-F2F5-78F9-CDECCC272C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9609" y="2528408"/>
            <a:ext cx="5165437" cy="2658721"/>
          </a:xfrm>
          <a:prstGeom prst="roundRect">
            <a:avLst>
              <a:gd name="adj" fmla="val 450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A0E617A8-AD31-5336-9B38-A5A7E93E30D0}"/>
              </a:ext>
            </a:extLst>
          </p:cNvPr>
          <p:cNvSpPr txBox="1">
            <a:spLocks/>
          </p:cNvSpPr>
          <p:nvPr/>
        </p:nvSpPr>
        <p:spPr>
          <a:xfrm>
            <a:off x="1031771" y="5270211"/>
            <a:ext cx="4778293" cy="3737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700" b="1" dirty="0">
                <a:solidFill>
                  <a:schemeClr val="bg1"/>
                </a:solidFill>
                <a:latin typeface="Poppins" pitchFamily="2" charset="77"/>
                <a:cs typeface="Poppins" pitchFamily="2" charset="77"/>
              </a:rPr>
              <a:t>Line Plot b/w Date and Close Price</a:t>
            </a:r>
          </a:p>
        </p:txBody>
      </p:sp>
      <p:sp>
        <p:nvSpPr>
          <p:cNvPr id="4" name="Title 4">
            <a:extLst>
              <a:ext uri="{FF2B5EF4-FFF2-40B4-BE49-F238E27FC236}">
                <a16:creationId xmlns:a16="http://schemas.microsoft.com/office/drawing/2014/main" id="{A2974D7F-ECFA-5ECF-D6CF-3EAB529E2019}"/>
              </a:ext>
            </a:extLst>
          </p:cNvPr>
          <p:cNvSpPr txBox="1">
            <a:spLocks/>
          </p:cNvSpPr>
          <p:nvPr/>
        </p:nvSpPr>
        <p:spPr>
          <a:xfrm>
            <a:off x="6533180" y="5270211"/>
            <a:ext cx="4778293" cy="37378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bg1"/>
                </a:solidFill>
                <a:latin typeface="Poppins" pitchFamily="2" charset="77"/>
                <a:cs typeface="Poppins" pitchFamily="2" charset="77"/>
              </a:rPr>
              <a:t>Line Plot b/w Date and Average Volume</a:t>
            </a:r>
          </a:p>
        </p:txBody>
      </p:sp>
      <p:sp>
        <p:nvSpPr>
          <p:cNvPr id="3" name="TextBox 2">
            <a:extLst>
              <a:ext uri="{FF2B5EF4-FFF2-40B4-BE49-F238E27FC236}">
                <a16:creationId xmlns:a16="http://schemas.microsoft.com/office/drawing/2014/main" id="{69545A59-D80E-000D-6A31-6729965D69FB}"/>
              </a:ext>
            </a:extLst>
          </p:cNvPr>
          <p:cNvSpPr txBox="1"/>
          <p:nvPr/>
        </p:nvSpPr>
        <p:spPr>
          <a:xfrm>
            <a:off x="7409922" y="6374736"/>
            <a:ext cx="4782078"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92150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a:xfrm>
            <a:off x="320180" y="365125"/>
            <a:ext cx="11551640" cy="1325563"/>
          </a:xfrm>
        </p:spPr>
        <p:txBody>
          <a:bodyPr/>
          <a:lstStyle/>
          <a:p>
            <a:pPr algn="ctr"/>
            <a:r>
              <a:rPr lang="en-US" b="1" dirty="0">
                <a:solidFill>
                  <a:schemeClr val="bg1"/>
                </a:solidFill>
                <a:latin typeface="Poppins" pitchFamily="2" charset="77"/>
                <a:cs typeface="Poppins" pitchFamily="2" charset="77"/>
              </a:rPr>
              <a:t>Exploratory Data Analysis</a:t>
            </a:r>
          </a:p>
        </p:txBody>
      </p:sp>
      <p:pic>
        <p:nvPicPr>
          <p:cNvPr id="6146" name="Picture 2">
            <a:extLst>
              <a:ext uri="{FF2B5EF4-FFF2-40B4-BE49-F238E27FC236}">
                <a16:creationId xmlns:a16="http://schemas.microsoft.com/office/drawing/2014/main" id="{9AAA9110-B620-34BD-1F08-4DB6F08CA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63" y="1939114"/>
            <a:ext cx="11311473" cy="3082670"/>
          </a:xfrm>
          <a:prstGeom prst="roundRect">
            <a:avLst>
              <a:gd name="adj" fmla="val 438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B40F0A-EA33-C2BF-F54A-27CF671B90C3}"/>
              </a:ext>
            </a:extLst>
          </p:cNvPr>
          <p:cNvSpPr txBox="1"/>
          <p:nvPr/>
        </p:nvSpPr>
        <p:spPr>
          <a:xfrm>
            <a:off x="7409922" y="6374736"/>
            <a:ext cx="4782078"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331224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ta Analytics and Stock Trading: How to Use Data Science in Stock Market  Analysis | Analytics Insight">
            <a:extLst>
              <a:ext uri="{FF2B5EF4-FFF2-40B4-BE49-F238E27FC236}">
                <a16:creationId xmlns:a16="http://schemas.microsoft.com/office/drawing/2014/main" id="{7C76685A-6052-FDAB-154F-EFC09D0A3FC8}"/>
              </a:ext>
            </a:extLst>
          </p:cNvPr>
          <p:cNvPicPr>
            <a:picLocks noGrp="1" noRot="1" noChangeAspect="1" noMove="1" noResize="1" noEditPoints="1" noAdjustHandles="1" noChangeArrowheads="1" noChangeShapeType="1" noCrop="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15625"/>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AA5F90A-4578-6569-A4CE-B2A0513D730F}"/>
              </a:ext>
            </a:extLst>
          </p:cNvPr>
          <p:cNvSpPr>
            <a:spLocks noGrp="1"/>
          </p:cNvSpPr>
          <p:nvPr>
            <p:ph type="title"/>
          </p:nvPr>
        </p:nvSpPr>
        <p:spPr/>
        <p:txBody>
          <a:bodyPr/>
          <a:lstStyle/>
          <a:p>
            <a:pPr algn="ctr"/>
            <a:r>
              <a:rPr lang="en-US" b="1" dirty="0">
                <a:solidFill>
                  <a:schemeClr val="bg1"/>
                </a:solidFill>
                <a:latin typeface="Poppins" pitchFamily="2" charset="77"/>
                <a:cs typeface="Poppins" pitchFamily="2" charset="77"/>
              </a:rPr>
              <a:t>Machine Learning Models</a:t>
            </a:r>
          </a:p>
        </p:txBody>
      </p:sp>
      <p:sp>
        <p:nvSpPr>
          <p:cNvPr id="6" name="Content Placeholder 5">
            <a:extLst>
              <a:ext uri="{FF2B5EF4-FFF2-40B4-BE49-F238E27FC236}">
                <a16:creationId xmlns:a16="http://schemas.microsoft.com/office/drawing/2014/main" id="{5A2DB4C0-FE85-9632-1FD3-5EE46577B2D2}"/>
              </a:ext>
            </a:extLst>
          </p:cNvPr>
          <p:cNvSpPr>
            <a:spLocks noGrp="1"/>
          </p:cNvSpPr>
          <p:nvPr>
            <p:ph idx="1"/>
          </p:nvPr>
        </p:nvSpPr>
        <p:spPr/>
        <p:txBody>
          <a:bodyPr>
            <a:normAutofit/>
          </a:bodyPr>
          <a:lstStyle/>
          <a:p>
            <a:pPr algn="just">
              <a:buFont typeface="Wingdings" pitchFamily="2" charset="2"/>
              <a:buChar char="Ø"/>
            </a:pPr>
            <a:r>
              <a:rPr lang="en-US" sz="2000" dirty="0">
                <a:solidFill>
                  <a:schemeClr val="bg1"/>
                </a:solidFill>
                <a:latin typeface="Poppins Medium" pitchFamily="2" charset="77"/>
                <a:cs typeface="Poppins Medium" pitchFamily="2" charset="77"/>
              </a:rPr>
              <a:t>For this dataset, we have decided to execute 3 different models known we for good performance on time-series data</a:t>
            </a:r>
          </a:p>
          <a:p>
            <a:pPr algn="just">
              <a:buFont typeface="Wingdings" pitchFamily="2" charset="2"/>
              <a:buChar char="Ø"/>
            </a:pPr>
            <a:r>
              <a:rPr lang="en-US" sz="2000" b="1" dirty="0">
                <a:solidFill>
                  <a:schemeClr val="bg1"/>
                </a:solidFill>
                <a:latin typeface="Poppins Medium" pitchFamily="2" charset="77"/>
                <a:cs typeface="Poppins Medium" pitchFamily="2" charset="77"/>
              </a:rPr>
              <a:t>The following are the models:</a:t>
            </a:r>
          </a:p>
          <a:p>
            <a:pPr lvl="1" algn="just">
              <a:buFont typeface="Wingdings" pitchFamily="2" charset="2"/>
              <a:buChar char="Ø"/>
            </a:pPr>
            <a:r>
              <a:rPr lang="en-US" sz="2000" b="1" dirty="0">
                <a:solidFill>
                  <a:schemeClr val="bg1"/>
                </a:solidFill>
                <a:latin typeface="Poppins Medium" pitchFamily="2" charset="77"/>
                <a:cs typeface="Poppins Medium" pitchFamily="2" charset="77"/>
              </a:rPr>
              <a:t>Random Forest Regressor</a:t>
            </a:r>
          </a:p>
          <a:p>
            <a:pPr lvl="1" algn="just">
              <a:buFont typeface="Wingdings" pitchFamily="2" charset="2"/>
              <a:buChar char="Ø"/>
            </a:pPr>
            <a:r>
              <a:rPr lang="en-US" sz="2000" b="1" dirty="0">
                <a:solidFill>
                  <a:schemeClr val="bg1"/>
                </a:solidFill>
                <a:latin typeface="Poppins SemiBold" pitchFamily="2" charset="77"/>
                <a:cs typeface="Poppins SemiBold" pitchFamily="2" charset="77"/>
              </a:rPr>
              <a:t>Long Short-Term Memory (LSTM)</a:t>
            </a:r>
          </a:p>
          <a:p>
            <a:pPr lvl="1" algn="just">
              <a:buFont typeface="Wingdings" pitchFamily="2" charset="2"/>
              <a:buChar char="Ø"/>
            </a:pPr>
            <a:r>
              <a:rPr lang="en-US" sz="2000" b="1" dirty="0">
                <a:solidFill>
                  <a:schemeClr val="bg1"/>
                </a:solidFill>
                <a:latin typeface="Poppins SemiBold" pitchFamily="2" charset="77"/>
                <a:cs typeface="Poppins SemiBold" pitchFamily="2" charset="77"/>
              </a:rPr>
              <a:t>Autoregressive Integrated Moving Average (ARIMA)</a:t>
            </a:r>
          </a:p>
          <a:p>
            <a:pPr algn="just">
              <a:buFont typeface="Wingdings" pitchFamily="2" charset="2"/>
              <a:buChar char="Ø"/>
            </a:pPr>
            <a:r>
              <a:rPr lang="en-US" sz="2000" dirty="0">
                <a:solidFill>
                  <a:schemeClr val="bg1"/>
                </a:solidFill>
                <a:latin typeface="Poppins Medium" pitchFamily="2" charset="77"/>
                <a:cs typeface="Poppins Medium" pitchFamily="2" charset="77"/>
              </a:rPr>
              <a:t>We have considered using the RMSE error metric evaluator to decide the best models out of the above to predict future stock prices.</a:t>
            </a:r>
          </a:p>
        </p:txBody>
      </p:sp>
      <p:sp>
        <p:nvSpPr>
          <p:cNvPr id="2" name="TextBox 1">
            <a:extLst>
              <a:ext uri="{FF2B5EF4-FFF2-40B4-BE49-F238E27FC236}">
                <a16:creationId xmlns:a16="http://schemas.microsoft.com/office/drawing/2014/main" id="{6FB04A0C-C0AD-3660-3E28-98A3FCED6F92}"/>
              </a:ext>
            </a:extLst>
          </p:cNvPr>
          <p:cNvSpPr txBox="1"/>
          <p:nvPr/>
        </p:nvSpPr>
        <p:spPr>
          <a:xfrm>
            <a:off x="5108157" y="6374736"/>
            <a:ext cx="6915676" cy="400110"/>
          </a:xfrm>
          <a:prstGeom prst="rect">
            <a:avLst/>
          </a:prstGeom>
          <a:noFill/>
        </p:spPr>
        <p:txBody>
          <a:bodyPr wrap="none" rtlCol="0">
            <a:spAutoFit/>
          </a:bodyPr>
          <a:lstStyle/>
          <a:p>
            <a:r>
              <a:rPr lang="en-US" sz="2000" dirty="0">
                <a:solidFill>
                  <a:schemeClr val="bg1"/>
                </a:solidFill>
                <a:latin typeface="Poppins Medium" pitchFamily="2" charset="77"/>
                <a:cs typeface="Poppins Medium" pitchFamily="2" charset="77"/>
              </a:rPr>
              <a:t>Contribution: Devyani </a:t>
            </a:r>
            <a:r>
              <a:rPr lang="en-US" sz="2000" dirty="0" err="1">
                <a:solidFill>
                  <a:schemeClr val="bg1"/>
                </a:solidFill>
                <a:latin typeface="Poppins Medium" pitchFamily="2" charset="77"/>
                <a:cs typeface="Poppins Medium" pitchFamily="2" charset="77"/>
              </a:rPr>
              <a:t>Deore</a:t>
            </a:r>
            <a:r>
              <a:rPr lang="en-US" sz="2000" dirty="0">
                <a:solidFill>
                  <a:schemeClr val="bg1"/>
                </a:solidFill>
                <a:latin typeface="Poppins Medium" pitchFamily="2" charset="77"/>
                <a:cs typeface="Poppins Medium" pitchFamily="2" charset="77"/>
              </a:rPr>
              <a:t> &amp; Sai </a:t>
            </a:r>
            <a:r>
              <a:rPr lang="en-US" sz="2000" dirty="0" err="1">
                <a:solidFill>
                  <a:schemeClr val="bg1"/>
                </a:solidFill>
                <a:latin typeface="Poppins Medium" pitchFamily="2" charset="77"/>
                <a:cs typeface="Poppins Medium" pitchFamily="2" charset="77"/>
              </a:rPr>
              <a:t>Sanjith</a:t>
            </a:r>
            <a:r>
              <a:rPr lang="en-US" sz="2000" dirty="0">
                <a:solidFill>
                  <a:schemeClr val="bg1"/>
                </a:solidFill>
                <a:latin typeface="Poppins Medium" pitchFamily="2" charset="77"/>
                <a:cs typeface="Poppins Medium" pitchFamily="2" charset="77"/>
              </a:rPr>
              <a:t> </a:t>
            </a:r>
            <a:r>
              <a:rPr lang="en-US" sz="2000" dirty="0" err="1">
                <a:solidFill>
                  <a:schemeClr val="bg1"/>
                </a:solidFill>
                <a:latin typeface="Poppins Medium" pitchFamily="2" charset="77"/>
                <a:cs typeface="Poppins Medium" pitchFamily="2" charset="77"/>
              </a:rPr>
              <a:t>Sivapuram</a:t>
            </a:r>
            <a:endParaRPr lang="en-US"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4012713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TotalTime>
  <Words>921</Words>
  <Application>Microsoft Macintosh PowerPoint</Application>
  <PresentationFormat>Widescreen</PresentationFormat>
  <Paragraphs>100</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vt:lpstr>
      <vt:lpstr>Aptos Display</vt:lpstr>
      <vt:lpstr>Arial</vt:lpstr>
      <vt:lpstr>Poppins</vt:lpstr>
      <vt:lpstr>Poppins ExtraBold</vt:lpstr>
      <vt:lpstr>Poppins Medium</vt:lpstr>
      <vt:lpstr>Poppins SemiBold</vt:lpstr>
      <vt:lpstr>Symbol</vt:lpstr>
      <vt:lpstr>Wingdings</vt:lpstr>
      <vt:lpstr>Office Theme</vt:lpstr>
      <vt:lpstr>MNC Stock Market Price Prediction</vt:lpstr>
      <vt:lpstr>Appendix</vt:lpstr>
      <vt:lpstr>PROJECT FLOW CHART</vt:lpstr>
      <vt:lpstr>Problem Statement</vt:lpstr>
      <vt:lpstr>Dataset Engineering &amp; Pre-Processing</vt:lpstr>
      <vt:lpstr>Statistical Summary of the Dataset</vt:lpstr>
      <vt:lpstr>Exploratory Data Analysis</vt:lpstr>
      <vt:lpstr>Exploratory Data Analysis</vt:lpstr>
      <vt:lpstr>Machine Learning Models</vt:lpstr>
      <vt:lpstr>Random Forest Regressor</vt:lpstr>
      <vt:lpstr>Random Forest Regressor Evaluations</vt:lpstr>
      <vt:lpstr>Long Short-Term Memory (LSTM)</vt:lpstr>
      <vt:lpstr>Long Short-Term Memory (LSTM) Evaluations</vt:lpstr>
      <vt:lpstr>Autoregressive Integrated Moving Average (ARIMA)</vt:lpstr>
      <vt:lpstr>Autoregressive Integrated Moving Average (ARIMA)</vt:lpstr>
      <vt:lpstr>Conclusion &amp; Outcome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MNC Stock Market Price Prediction</dc:title>
  <dc:creator>Sivapuram, Sai Sanjith</dc:creator>
  <cp:lastModifiedBy>Sivapuram, Sai Sanjith</cp:lastModifiedBy>
  <cp:revision>27</cp:revision>
  <dcterms:created xsi:type="dcterms:W3CDTF">2024-04-20T21:45:46Z</dcterms:created>
  <dcterms:modified xsi:type="dcterms:W3CDTF">2024-04-21T00:52:09Z</dcterms:modified>
</cp:coreProperties>
</file>