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63" r:id="rId6"/>
    <p:sldId id="264" r:id="rId7"/>
    <p:sldId id="270" r:id="rId8"/>
    <p:sldId id="265" r:id="rId9"/>
    <p:sldId id="266" r:id="rId10"/>
    <p:sldId id="267" r:id="rId11"/>
    <p:sldId id="268"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831B-40E0-444C-B242-8DBBB94EF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DA47A1-B5A0-42C4-B28E-3A2A6B6B9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FD7D53-F0FD-4CEB-A3A3-6514BB6A9AD3}"/>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B0BBB26A-2BBC-4B4A-BFD8-B83F7C67B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0F760-5155-4D1B-B0DF-0226EF061E11}"/>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295864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0E5F-5583-4D35-BB04-8358238773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55A43-0536-4D96-8DAE-9934DCF4A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750C6D-289D-4E3A-BF21-26E27218732D}"/>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8914DEE3-EDD2-4820-B5BA-2FB660A0B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D94F8-994A-4213-A45D-88CF74E016F9}"/>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32295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978F7-9F2A-41E0-B2C9-DC12293F0B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F7489D-D254-470A-B105-3827B96DB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09DA4-2349-4F44-98B7-59C494B0C894}"/>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F89533C9-CD43-4CB2-803F-A6D3788B5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CBD21-24AB-4DED-A0E0-DA1A1A0E9208}"/>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40468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187-CE78-4E59-866F-628388ADA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D95BEA-19F2-4843-A542-32074B157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2C81B-29CF-411B-8A23-5C863304C228}"/>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AD6E00E9-5137-48C9-A80E-13FB436EA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D757C-1E72-4E95-A9ED-DC4EECAB1D89}"/>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322482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032C-93CF-4B1C-A93F-33701A53B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67995B-C3DB-4507-9EE8-EF82F5BB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B3034-D012-4748-9574-564BD433A694}"/>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226D07E8-D47F-4E2F-B7C4-B96048B1B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29CBA-DBFF-4B0F-8607-6E1CDCAD0487}"/>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150959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5F2C-98A1-40CF-BEE1-D71860481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DC77A9-4D63-4149-A4CC-FB66D07DB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3221FF-A5EB-4494-BD65-B67BAF8D9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87AFB-5E48-4978-8903-E9957738AE6A}"/>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6" name="Footer Placeholder 5">
            <a:extLst>
              <a:ext uri="{FF2B5EF4-FFF2-40B4-BE49-F238E27FC236}">
                <a16:creationId xmlns:a16="http://schemas.microsoft.com/office/drawing/2014/main" id="{9BCEEF33-51D7-46A5-BD91-4D8D4CE04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D520B-6D16-463D-A28D-5D5D6047354A}"/>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25570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A5E0-D7E6-4311-B2D8-EDCDDC2A16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19BB8-85DE-426B-8597-F64CE2EF8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BDB1C-4E13-4943-89A8-F10EF5D9B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82293A-FB71-450D-B05D-E0564524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6F8CF-4213-430B-A404-5DA5A5FBE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CE151C-268B-4DB3-8862-668D8144ABA3}"/>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8" name="Footer Placeholder 7">
            <a:extLst>
              <a:ext uri="{FF2B5EF4-FFF2-40B4-BE49-F238E27FC236}">
                <a16:creationId xmlns:a16="http://schemas.microsoft.com/office/drawing/2014/main" id="{AF148FD8-8C86-4AD8-A208-47F2B21B2B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9F78B4-7688-4F85-B58F-AA1D5A84AA56}"/>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209069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14A0-BD77-45BD-9A9E-5A62A4FEA7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796A8B-1819-407A-83FA-2E33C0116B3E}"/>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4" name="Footer Placeholder 3">
            <a:extLst>
              <a:ext uri="{FF2B5EF4-FFF2-40B4-BE49-F238E27FC236}">
                <a16:creationId xmlns:a16="http://schemas.microsoft.com/office/drawing/2014/main" id="{A6B0AB44-431B-4C3A-8321-754E2D7A5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7DE888-03E8-4737-AC4C-62798C4313A2}"/>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28082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A83AA-0186-4BA2-8C9D-F2935D1BA951}"/>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3" name="Footer Placeholder 2">
            <a:extLst>
              <a:ext uri="{FF2B5EF4-FFF2-40B4-BE49-F238E27FC236}">
                <a16:creationId xmlns:a16="http://schemas.microsoft.com/office/drawing/2014/main" id="{B37C4FE3-F2E0-4B44-BBEB-34F965417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1367E9-52F8-4DAB-8A8C-0F7A680EE49F}"/>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417497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E2E8-E485-4B44-B224-FC30EB7E5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F77C57-1CFB-42A6-9E90-38664701F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32661-273E-488C-9688-5042DF176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9881-6502-4AC5-9BF1-6D53490867B9}"/>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6" name="Footer Placeholder 5">
            <a:extLst>
              <a:ext uri="{FF2B5EF4-FFF2-40B4-BE49-F238E27FC236}">
                <a16:creationId xmlns:a16="http://schemas.microsoft.com/office/drawing/2014/main" id="{2C8C2EEE-CE58-49E1-85F6-A509DEDC1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181F6-8BD4-4713-B530-57B04F2DB91E}"/>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271393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CCA8-B242-4C45-B92D-693AFB2C0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DD5C6B-A24B-4FF5-9FCB-96DF02484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0E93B-3537-4566-84FD-6ACC3DF81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084C1-84C4-4C23-BABB-51530F584F03}"/>
              </a:ext>
            </a:extLst>
          </p:cNvPr>
          <p:cNvSpPr>
            <a:spLocks noGrp="1"/>
          </p:cNvSpPr>
          <p:nvPr>
            <p:ph type="dt" sz="half" idx="10"/>
          </p:nvPr>
        </p:nvSpPr>
        <p:spPr/>
        <p:txBody>
          <a:bodyPr/>
          <a:lstStyle/>
          <a:p>
            <a:fld id="{1BC8B3A5-C40E-4132-8879-F8D92A4F27D6}" type="datetimeFigureOut">
              <a:rPr lang="en-IN" smtClean="0"/>
              <a:t>09-03-2022</a:t>
            </a:fld>
            <a:endParaRPr lang="en-IN"/>
          </a:p>
        </p:txBody>
      </p:sp>
      <p:sp>
        <p:nvSpPr>
          <p:cNvPr id="6" name="Footer Placeholder 5">
            <a:extLst>
              <a:ext uri="{FF2B5EF4-FFF2-40B4-BE49-F238E27FC236}">
                <a16:creationId xmlns:a16="http://schemas.microsoft.com/office/drawing/2014/main" id="{AFD75BF9-A5D7-40C1-A45A-D6FFFCE43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23ADB-B861-461F-9FE8-3EF261797AB7}"/>
              </a:ext>
            </a:extLst>
          </p:cNvPr>
          <p:cNvSpPr>
            <a:spLocks noGrp="1"/>
          </p:cNvSpPr>
          <p:nvPr>
            <p:ph type="sldNum" sz="quarter" idx="12"/>
          </p:nvPr>
        </p:nvSpPr>
        <p:spPr/>
        <p:txBody>
          <a:bodyPr/>
          <a:lstStyle/>
          <a:p>
            <a:fld id="{983E4CCE-AA61-46CE-9532-55C6A909CF47}" type="slidenum">
              <a:rPr lang="en-IN" smtClean="0"/>
              <a:t>‹#›</a:t>
            </a:fld>
            <a:endParaRPr lang="en-IN"/>
          </a:p>
        </p:txBody>
      </p:sp>
    </p:spTree>
    <p:extLst>
      <p:ext uri="{BB962C8B-B14F-4D97-AF65-F5344CB8AC3E}">
        <p14:creationId xmlns:p14="http://schemas.microsoft.com/office/powerpoint/2010/main" val="363388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1F247-0155-4E59-9F0C-4B2750CD9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53B8B-87F2-419C-B098-E8D4AD947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2654E-B265-4A8E-A96B-0F9C9A46F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8B3A5-C40E-4132-8879-F8D92A4F27D6}" type="datetimeFigureOut">
              <a:rPr lang="en-IN" smtClean="0"/>
              <a:t>09-03-2022</a:t>
            </a:fld>
            <a:endParaRPr lang="en-IN"/>
          </a:p>
        </p:txBody>
      </p:sp>
      <p:sp>
        <p:nvSpPr>
          <p:cNvPr id="5" name="Footer Placeholder 4">
            <a:extLst>
              <a:ext uri="{FF2B5EF4-FFF2-40B4-BE49-F238E27FC236}">
                <a16:creationId xmlns:a16="http://schemas.microsoft.com/office/drawing/2014/main" id="{CD817758-E43B-424F-9C45-6A5BE976C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70C777-2459-471D-B277-272252537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E4CCE-AA61-46CE-9532-55C6A909CF47}" type="slidenum">
              <a:rPr lang="en-IN" smtClean="0"/>
              <a:t>‹#›</a:t>
            </a:fld>
            <a:endParaRPr lang="en-IN"/>
          </a:p>
        </p:txBody>
      </p:sp>
    </p:spTree>
    <p:extLst>
      <p:ext uri="{BB962C8B-B14F-4D97-AF65-F5344CB8AC3E}">
        <p14:creationId xmlns:p14="http://schemas.microsoft.com/office/powerpoint/2010/main" val="366406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C81B-8CF8-4ECB-9B75-94BCD9F4692D}"/>
              </a:ext>
            </a:extLst>
          </p:cNvPr>
          <p:cNvSpPr>
            <a:spLocks noGrp="1"/>
          </p:cNvSpPr>
          <p:nvPr>
            <p:ph type="ctrTitle"/>
          </p:nvPr>
        </p:nvSpPr>
        <p:spPr/>
        <p:txBody>
          <a:bodyPr/>
          <a:lstStyle/>
          <a:p>
            <a:r>
              <a:rPr lang="en-IN" b="1" i="0" dirty="0">
                <a:solidFill>
                  <a:srgbClr val="1A202C"/>
                </a:solidFill>
                <a:effectLst/>
                <a:latin typeface="circular"/>
              </a:rPr>
              <a:t>Lending Club Case Study</a:t>
            </a:r>
            <a:br>
              <a:rPr lang="en-IN" b="1" i="0" dirty="0">
                <a:solidFill>
                  <a:srgbClr val="1A202C"/>
                </a:solidFill>
                <a:effectLst/>
                <a:latin typeface="circular"/>
              </a:rPr>
            </a:br>
            <a:endParaRPr lang="en-IN" dirty="0"/>
          </a:p>
        </p:txBody>
      </p:sp>
      <p:sp>
        <p:nvSpPr>
          <p:cNvPr id="3" name="Subtitle 2">
            <a:extLst>
              <a:ext uri="{FF2B5EF4-FFF2-40B4-BE49-F238E27FC236}">
                <a16:creationId xmlns:a16="http://schemas.microsoft.com/office/drawing/2014/main" id="{E180C7B8-FF31-4A37-B7B9-2E63E58060BD}"/>
              </a:ext>
            </a:extLst>
          </p:cNvPr>
          <p:cNvSpPr>
            <a:spLocks noGrp="1"/>
          </p:cNvSpPr>
          <p:nvPr>
            <p:ph type="subTitle" idx="1"/>
          </p:nvPr>
        </p:nvSpPr>
        <p:spPr/>
        <p:txBody>
          <a:bodyPr/>
          <a:lstStyle/>
          <a:p>
            <a:r>
              <a:rPr lang="en-IN" dirty="0"/>
              <a:t>	</a:t>
            </a:r>
          </a:p>
          <a:p>
            <a:endParaRPr lang="en-IN" dirty="0"/>
          </a:p>
          <a:p>
            <a:r>
              <a:rPr lang="en-IN" dirty="0"/>
              <a:t>                                                                                           P. Sai Santhosh</a:t>
            </a:r>
          </a:p>
        </p:txBody>
      </p:sp>
    </p:spTree>
    <p:extLst>
      <p:ext uri="{BB962C8B-B14F-4D97-AF65-F5344CB8AC3E}">
        <p14:creationId xmlns:p14="http://schemas.microsoft.com/office/powerpoint/2010/main" val="376246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3942-FE8E-40C3-A6E7-17FA171CA38C}"/>
              </a:ext>
            </a:extLst>
          </p:cNvPr>
          <p:cNvSpPr>
            <a:spLocks noGrp="1"/>
          </p:cNvSpPr>
          <p:nvPr>
            <p:ph type="title"/>
          </p:nvPr>
        </p:nvSpPr>
        <p:spPr>
          <a:xfrm>
            <a:off x="839788" y="457200"/>
            <a:ext cx="10164274" cy="1600200"/>
          </a:xfrm>
        </p:spPr>
        <p:txBody>
          <a:bodyPr/>
          <a:lstStyle/>
          <a:p>
            <a:r>
              <a:rPr lang="en-IN" dirty="0"/>
              <a:t>Defaulters VS Total Accounts </a:t>
            </a:r>
          </a:p>
        </p:txBody>
      </p:sp>
      <p:pic>
        <p:nvPicPr>
          <p:cNvPr id="6" name="Content Placeholder 5">
            <a:extLst>
              <a:ext uri="{FF2B5EF4-FFF2-40B4-BE49-F238E27FC236}">
                <a16:creationId xmlns:a16="http://schemas.microsoft.com/office/drawing/2014/main" id="{FCD66170-93CC-4355-882B-C3604F56EBA2}"/>
              </a:ext>
            </a:extLst>
          </p:cNvPr>
          <p:cNvPicPr>
            <a:picLocks noGrp="1" noChangeAspect="1"/>
          </p:cNvPicPr>
          <p:nvPr>
            <p:ph idx="1"/>
          </p:nvPr>
        </p:nvPicPr>
        <p:blipFill>
          <a:blip r:embed="rId2"/>
          <a:stretch>
            <a:fillRect/>
          </a:stretch>
        </p:blipFill>
        <p:spPr>
          <a:xfrm>
            <a:off x="5308234" y="2713761"/>
            <a:ext cx="6172200" cy="2498866"/>
          </a:xfrm>
        </p:spPr>
      </p:pic>
      <p:sp>
        <p:nvSpPr>
          <p:cNvPr id="4" name="Text Placeholder 3">
            <a:extLst>
              <a:ext uri="{FF2B5EF4-FFF2-40B4-BE49-F238E27FC236}">
                <a16:creationId xmlns:a16="http://schemas.microsoft.com/office/drawing/2014/main" id="{512B97E2-94F6-484B-B164-3409401866BA}"/>
              </a:ext>
            </a:extLst>
          </p:cNvPr>
          <p:cNvSpPr>
            <a:spLocks noGrp="1"/>
          </p:cNvSpPr>
          <p:nvPr>
            <p:ph type="body" sz="half" idx="2"/>
          </p:nvPr>
        </p:nvSpPr>
        <p:spPr/>
        <p:txBody>
          <a:bodyPr/>
          <a:lstStyle/>
          <a:p>
            <a:endParaRPr lang="en-IN" dirty="0"/>
          </a:p>
          <a:p>
            <a:r>
              <a:rPr lang="en-IN" dirty="0"/>
              <a:t>From the Plot, We can infer that a person having an account from range  8- 30, There is high chance that they can default the loan so its better if we reject them  </a:t>
            </a:r>
          </a:p>
          <a:p>
            <a:endParaRPr lang="en-IN" dirty="0"/>
          </a:p>
          <a:p>
            <a:r>
              <a:rPr lang="en-IN" dirty="0"/>
              <a:t>We can conclude from this field </a:t>
            </a:r>
          </a:p>
        </p:txBody>
      </p:sp>
    </p:spTree>
    <p:extLst>
      <p:ext uri="{BB962C8B-B14F-4D97-AF65-F5344CB8AC3E}">
        <p14:creationId xmlns:p14="http://schemas.microsoft.com/office/powerpoint/2010/main" val="226009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C698-6848-415B-A7F5-8C9B57D99DF5}"/>
              </a:ext>
            </a:extLst>
          </p:cNvPr>
          <p:cNvSpPr>
            <a:spLocks noGrp="1"/>
          </p:cNvSpPr>
          <p:nvPr>
            <p:ph type="title"/>
          </p:nvPr>
        </p:nvSpPr>
        <p:spPr>
          <a:xfrm>
            <a:off x="839788" y="457200"/>
            <a:ext cx="8546489" cy="1600200"/>
          </a:xfrm>
        </p:spPr>
        <p:txBody>
          <a:bodyPr/>
          <a:lstStyle/>
          <a:p>
            <a:r>
              <a:rPr lang="en-IN" dirty="0"/>
              <a:t>Defaulter VS Verification Status	</a:t>
            </a:r>
          </a:p>
        </p:txBody>
      </p:sp>
      <p:pic>
        <p:nvPicPr>
          <p:cNvPr id="6" name="Picture Placeholder 5">
            <a:extLst>
              <a:ext uri="{FF2B5EF4-FFF2-40B4-BE49-F238E27FC236}">
                <a16:creationId xmlns:a16="http://schemas.microsoft.com/office/drawing/2014/main" id="{A2D0EB99-A298-4A40-ABAC-212C27C2D8D7}"/>
              </a:ext>
            </a:extLst>
          </p:cNvPr>
          <p:cNvPicPr>
            <a:picLocks noGrp="1" noChangeAspect="1"/>
          </p:cNvPicPr>
          <p:nvPr>
            <p:ph type="pic" idx="1"/>
          </p:nvPr>
        </p:nvPicPr>
        <p:blipFill rotWithShape="1">
          <a:blip r:embed="rId2"/>
          <a:srcRect l="7785" r="7785"/>
          <a:stretch/>
        </p:blipFill>
        <p:spPr>
          <a:xfrm>
            <a:off x="5203459" y="2057400"/>
            <a:ext cx="5573956" cy="4401246"/>
          </a:xfrm>
        </p:spPr>
      </p:pic>
      <p:sp>
        <p:nvSpPr>
          <p:cNvPr id="4" name="Text Placeholder 3">
            <a:extLst>
              <a:ext uri="{FF2B5EF4-FFF2-40B4-BE49-F238E27FC236}">
                <a16:creationId xmlns:a16="http://schemas.microsoft.com/office/drawing/2014/main" id="{4767008D-3567-4872-8CC2-5DAE27AB305D}"/>
              </a:ext>
            </a:extLst>
          </p:cNvPr>
          <p:cNvSpPr>
            <a:spLocks noGrp="1"/>
          </p:cNvSpPr>
          <p:nvPr>
            <p:ph type="body" sz="half" idx="2"/>
          </p:nvPr>
        </p:nvSpPr>
        <p:spPr/>
        <p:txBody>
          <a:bodyPr/>
          <a:lstStyle/>
          <a:p>
            <a:endParaRPr lang="en-IN" dirty="0"/>
          </a:p>
          <a:p>
            <a:r>
              <a:rPr lang="en-IN" dirty="0"/>
              <a:t>From Bar chart we can analyse that, there is no much difference between being a defaulter or no.</a:t>
            </a:r>
          </a:p>
          <a:p>
            <a:endParaRPr lang="en-IN" dirty="0"/>
          </a:p>
          <a:p>
            <a:r>
              <a:rPr lang="en-IN" dirty="0"/>
              <a:t>We cannot conclude from this field  </a:t>
            </a:r>
          </a:p>
        </p:txBody>
      </p:sp>
    </p:spTree>
    <p:extLst>
      <p:ext uri="{BB962C8B-B14F-4D97-AF65-F5344CB8AC3E}">
        <p14:creationId xmlns:p14="http://schemas.microsoft.com/office/powerpoint/2010/main" val="129141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CA01-1E76-45D1-9E7E-3BC6FDA28A5E}"/>
              </a:ext>
            </a:extLst>
          </p:cNvPr>
          <p:cNvSpPr>
            <a:spLocks noGrp="1"/>
          </p:cNvSpPr>
          <p:nvPr>
            <p:ph type="title"/>
          </p:nvPr>
        </p:nvSpPr>
        <p:spPr>
          <a:xfrm>
            <a:off x="839788" y="457200"/>
            <a:ext cx="9351474" cy="1600200"/>
          </a:xfrm>
        </p:spPr>
        <p:txBody>
          <a:bodyPr/>
          <a:lstStyle/>
          <a:p>
            <a:r>
              <a:rPr lang="en-IN" dirty="0"/>
              <a:t>Defaulter Vs Purpose </a:t>
            </a:r>
          </a:p>
        </p:txBody>
      </p:sp>
      <p:pic>
        <p:nvPicPr>
          <p:cNvPr id="6" name="Picture Placeholder 5">
            <a:extLst>
              <a:ext uri="{FF2B5EF4-FFF2-40B4-BE49-F238E27FC236}">
                <a16:creationId xmlns:a16="http://schemas.microsoft.com/office/drawing/2014/main" id="{275ACC06-7B16-46A7-913B-00C101963443}"/>
              </a:ext>
            </a:extLst>
          </p:cNvPr>
          <p:cNvPicPr>
            <a:picLocks noGrp="1" noChangeAspect="1"/>
          </p:cNvPicPr>
          <p:nvPr>
            <p:ph type="pic" idx="1"/>
          </p:nvPr>
        </p:nvPicPr>
        <p:blipFill rotWithShape="1">
          <a:blip r:embed="rId2"/>
          <a:srcRect t="2332" b="2332"/>
          <a:stretch/>
        </p:blipFill>
        <p:spPr>
          <a:xfrm>
            <a:off x="5073772" y="2425456"/>
            <a:ext cx="6172200" cy="4873625"/>
          </a:xfrm>
        </p:spPr>
      </p:pic>
      <p:sp>
        <p:nvSpPr>
          <p:cNvPr id="4" name="Text Placeholder 3">
            <a:extLst>
              <a:ext uri="{FF2B5EF4-FFF2-40B4-BE49-F238E27FC236}">
                <a16:creationId xmlns:a16="http://schemas.microsoft.com/office/drawing/2014/main" id="{46CF5FF7-FB12-4ECA-913F-63B5E6D59C79}"/>
              </a:ext>
            </a:extLst>
          </p:cNvPr>
          <p:cNvSpPr>
            <a:spLocks noGrp="1"/>
          </p:cNvSpPr>
          <p:nvPr>
            <p:ph type="body" sz="half" idx="2"/>
          </p:nvPr>
        </p:nvSpPr>
        <p:spPr/>
        <p:txBody>
          <a:bodyPr/>
          <a:lstStyle/>
          <a:p>
            <a:r>
              <a:rPr lang="en-IN" dirty="0"/>
              <a:t>We can conclude from the bar chart that</a:t>
            </a:r>
          </a:p>
          <a:p>
            <a:endParaRPr lang="en-IN" dirty="0"/>
          </a:p>
          <a:p>
            <a:r>
              <a:rPr lang="en-IN" dirty="0"/>
              <a:t>Apart from all the reasons, Debt consolidation is the purpose then the loan should be given </a:t>
            </a:r>
          </a:p>
          <a:p>
            <a:endParaRPr lang="en-IN" dirty="0"/>
          </a:p>
          <a:p>
            <a:endParaRPr lang="en-IN" dirty="0"/>
          </a:p>
          <a:p>
            <a:r>
              <a:rPr lang="en-IN" dirty="0"/>
              <a:t>So we can get conclusion from this field </a:t>
            </a:r>
          </a:p>
        </p:txBody>
      </p:sp>
    </p:spTree>
    <p:extLst>
      <p:ext uri="{BB962C8B-B14F-4D97-AF65-F5344CB8AC3E}">
        <p14:creationId xmlns:p14="http://schemas.microsoft.com/office/powerpoint/2010/main" val="294160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F3F6-964E-47AC-A76F-22AED5BE104C}"/>
              </a:ext>
            </a:extLst>
          </p:cNvPr>
          <p:cNvSpPr>
            <a:spLocks noGrp="1"/>
          </p:cNvSpPr>
          <p:nvPr>
            <p:ph type="title"/>
          </p:nvPr>
        </p:nvSpPr>
        <p:spPr>
          <a:xfrm>
            <a:off x="839788" y="457200"/>
            <a:ext cx="8624643" cy="1600200"/>
          </a:xfrm>
        </p:spPr>
        <p:txBody>
          <a:bodyPr/>
          <a:lstStyle/>
          <a:p>
            <a:r>
              <a:rPr lang="en-IN" dirty="0"/>
              <a:t>Defaulters Vs No of Late Payments </a:t>
            </a:r>
          </a:p>
        </p:txBody>
      </p:sp>
      <p:sp>
        <p:nvSpPr>
          <p:cNvPr id="4" name="Text Placeholder 3">
            <a:extLst>
              <a:ext uri="{FF2B5EF4-FFF2-40B4-BE49-F238E27FC236}">
                <a16:creationId xmlns:a16="http://schemas.microsoft.com/office/drawing/2014/main" id="{E4EB69CE-2208-4C01-BB1F-A059283309CE}"/>
              </a:ext>
            </a:extLst>
          </p:cNvPr>
          <p:cNvSpPr>
            <a:spLocks noGrp="1"/>
          </p:cNvSpPr>
          <p:nvPr>
            <p:ph type="body" sz="half" idx="2"/>
          </p:nvPr>
        </p:nvSpPr>
        <p:spPr/>
        <p:txBody>
          <a:bodyPr/>
          <a:lstStyle/>
          <a:p>
            <a:endParaRPr lang="en-IN" dirty="0"/>
          </a:p>
          <a:p>
            <a:r>
              <a:rPr lang="en-IN" dirty="0"/>
              <a:t>We can conclude from the bar chart that they are very less late payments by Defaulters compared to count of 0 </a:t>
            </a:r>
          </a:p>
          <a:p>
            <a:endParaRPr lang="en-IN" dirty="0"/>
          </a:p>
          <a:p>
            <a:r>
              <a:rPr lang="en-IN" dirty="0"/>
              <a:t>So we cannot get any reference from this field </a:t>
            </a:r>
          </a:p>
        </p:txBody>
      </p:sp>
      <p:sp>
        <p:nvSpPr>
          <p:cNvPr id="8" name="Picture Placeholder 7">
            <a:extLst>
              <a:ext uri="{FF2B5EF4-FFF2-40B4-BE49-F238E27FC236}">
                <a16:creationId xmlns:a16="http://schemas.microsoft.com/office/drawing/2014/main" id="{CF0C9004-8DEF-4A33-8CD3-537A107897E0}"/>
              </a:ext>
            </a:extLst>
          </p:cNvPr>
          <p:cNvSpPr>
            <a:spLocks noGrp="1"/>
          </p:cNvSpPr>
          <p:nvPr>
            <p:ph type="pic" idx="1"/>
          </p:nvPr>
        </p:nvSpPr>
        <p:spPr>
          <a:xfrm>
            <a:off x="5183188" y="1914769"/>
            <a:ext cx="6172200" cy="3946281"/>
          </a:xfrm>
        </p:spPr>
      </p:sp>
      <p:pic>
        <p:nvPicPr>
          <p:cNvPr id="10" name="Picture 9">
            <a:extLst>
              <a:ext uri="{FF2B5EF4-FFF2-40B4-BE49-F238E27FC236}">
                <a16:creationId xmlns:a16="http://schemas.microsoft.com/office/drawing/2014/main" id="{9C4B4AB4-C0BE-48B6-8247-6EAE7480986F}"/>
              </a:ext>
            </a:extLst>
          </p:cNvPr>
          <p:cNvPicPr>
            <a:picLocks noChangeAspect="1"/>
          </p:cNvPicPr>
          <p:nvPr/>
        </p:nvPicPr>
        <p:blipFill>
          <a:blip r:embed="rId2"/>
          <a:stretch>
            <a:fillRect/>
          </a:stretch>
        </p:blipFill>
        <p:spPr>
          <a:xfrm>
            <a:off x="5535694" y="2057400"/>
            <a:ext cx="5467187" cy="4427977"/>
          </a:xfrm>
          <a:prstGeom prst="rect">
            <a:avLst/>
          </a:prstGeom>
        </p:spPr>
      </p:pic>
    </p:spTree>
    <p:extLst>
      <p:ext uri="{BB962C8B-B14F-4D97-AF65-F5344CB8AC3E}">
        <p14:creationId xmlns:p14="http://schemas.microsoft.com/office/powerpoint/2010/main" val="98055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5E35-FF9C-4775-8F8E-4EFC10F00CA6}"/>
              </a:ext>
            </a:extLst>
          </p:cNvPr>
          <p:cNvSpPr>
            <a:spLocks noGrp="1"/>
          </p:cNvSpPr>
          <p:nvPr>
            <p:ph type="title"/>
          </p:nvPr>
        </p:nvSpPr>
        <p:spPr/>
        <p:txBody>
          <a:bodyPr/>
          <a:lstStyle/>
          <a:p>
            <a:r>
              <a:rPr lang="en-IN" dirty="0"/>
              <a:t>	</a:t>
            </a:r>
            <a:br>
              <a:rPr lang="en-IN" b="1" i="0" dirty="0">
                <a:solidFill>
                  <a:srgbClr val="1A202C"/>
                </a:solidFill>
                <a:effectLst/>
                <a:latin typeface="circular"/>
              </a:rPr>
            </a:br>
            <a:endParaRPr lang="en-IN" dirty="0"/>
          </a:p>
        </p:txBody>
      </p:sp>
      <p:sp>
        <p:nvSpPr>
          <p:cNvPr id="3" name="Content Placeholder 2">
            <a:extLst>
              <a:ext uri="{FF2B5EF4-FFF2-40B4-BE49-F238E27FC236}">
                <a16:creationId xmlns:a16="http://schemas.microsoft.com/office/drawing/2014/main" id="{55EAA071-44B6-434B-AA5A-26A1481E1CA2}"/>
              </a:ext>
            </a:extLst>
          </p:cNvPr>
          <p:cNvSpPr>
            <a:spLocks noGrp="1"/>
          </p:cNvSpPr>
          <p:nvPr>
            <p:ph idx="1"/>
          </p:nvPr>
        </p:nvSpPr>
        <p:spPr/>
        <p:txBody>
          <a:bodyPr/>
          <a:lstStyle/>
          <a:p>
            <a:pPr marL="0" indent="0">
              <a:buNone/>
            </a:pPr>
            <a:r>
              <a:rPr lang="en-IN" sz="2400" dirty="0"/>
              <a:t>Problem Statement </a:t>
            </a:r>
          </a:p>
          <a:p>
            <a:pPr marL="0" indent="0">
              <a:buNone/>
            </a:pPr>
            <a:endParaRPr lang="en-IN" dirty="0"/>
          </a:p>
          <a:p>
            <a:pPr marL="0" indent="0">
              <a:buNone/>
            </a:pPr>
            <a:r>
              <a:rPr lang="en-US" sz="160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a:t>
            </a:r>
            <a:r>
              <a:rPr lang="en-IN" dirty="0"/>
              <a:t>	</a:t>
            </a:r>
          </a:p>
          <a:p>
            <a:pPr marL="0" indent="0">
              <a:buNone/>
            </a:pPr>
            <a:r>
              <a:rPr lang="en-US" sz="1600" dirty="0">
                <a:solidFill>
                  <a:srgbClr val="091E42"/>
                </a:solidFill>
                <a:latin typeface="freight-text-pro"/>
              </a:rPr>
              <a:t>T</a:t>
            </a:r>
            <a:r>
              <a:rPr lang="en-US" sz="1600" i="0" dirty="0">
                <a:solidFill>
                  <a:srgbClr val="091E42"/>
                </a:solidFill>
                <a:effectLst/>
                <a:latin typeface="freight-text-pro"/>
              </a:rPr>
              <a:t>he company wants to understand the driving factors behind loan default</a:t>
            </a:r>
            <a:r>
              <a:rPr lang="en-US" sz="1600" dirty="0">
                <a:solidFill>
                  <a:srgbClr val="091E42"/>
                </a:solidFill>
                <a:latin typeface="freight-text-pro"/>
              </a:rPr>
              <a:t>.</a:t>
            </a:r>
          </a:p>
          <a:p>
            <a:pPr marL="0" indent="0">
              <a:buNone/>
            </a:pPr>
            <a:endParaRPr lang="en-US" sz="1600" dirty="0">
              <a:solidFill>
                <a:srgbClr val="091E42"/>
              </a:solidFill>
              <a:latin typeface="freight-text-pro"/>
            </a:endParaRPr>
          </a:p>
          <a:p>
            <a:pPr marL="0" indent="0">
              <a:buNone/>
            </a:pPr>
            <a:r>
              <a:rPr lang="en-US" sz="1800" b="1" dirty="0">
                <a:solidFill>
                  <a:srgbClr val="091E42"/>
                </a:solidFill>
                <a:latin typeface="freight-text-pro"/>
              </a:rPr>
              <a:t>T</a:t>
            </a:r>
            <a:r>
              <a:rPr lang="en-US" sz="1800" b="1" i="0" dirty="0">
                <a:solidFill>
                  <a:srgbClr val="091E42"/>
                </a:solidFill>
                <a:effectLst/>
                <a:latin typeface="freight-text-pro"/>
              </a:rPr>
              <a:t>he company wants to understand the driving factors (or driver variables) behind loan default, i.e. the variables which are strong indicators of default.  The company can </a:t>
            </a:r>
            <a:r>
              <a:rPr lang="en-US" sz="1800" b="1" i="0" dirty="0" err="1">
                <a:solidFill>
                  <a:srgbClr val="091E42"/>
                </a:solidFill>
                <a:effectLst/>
                <a:latin typeface="freight-text-pro"/>
              </a:rPr>
              <a:t>utilise</a:t>
            </a:r>
            <a:r>
              <a:rPr lang="en-US" sz="1800" b="1" i="0" dirty="0">
                <a:solidFill>
                  <a:srgbClr val="091E42"/>
                </a:solidFill>
                <a:effectLst/>
                <a:latin typeface="freight-text-pro"/>
              </a:rPr>
              <a:t> this knowledge for its portfolio and risk assessment. </a:t>
            </a:r>
            <a:endParaRPr lang="en-IN" sz="1800" b="1" dirty="0"/>
          </a:p>
        </p:txBody>
      </p:sp>
    </p:spTree>
    <p:extLst>
      <p:ext uri="{BB962C8B-B14F-4D97-AF65-F5344CB8AC3E}">
        <p14:creationId xmlns:p14="http://schemas.microsoft.com/office/powerpoint/2010/main" val="297905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B7D-9B48-403F-B6FE-429D32B6D266}"/>
              </a:ext>
            </a:extLst>
          </p:cNvPr>
          <p:cNvSpPr>
            <a:spLocks noGrp="1"/>
          </p:cNvSpPr>
          <p:nvPr>
            <p:ph type="title"/>
          </p:nvPr>
        </p:nvSpPr>
        <p:spPr>
          <a:xfrm>
            <a:off x="839787" y="1141046"/>
            <a:ext cx="10172089" cy="916354"/>
          </a:xfrm>
        </p:spPr>
        <p:txBody>
          <a:bodyPr>
            <a:normAutofit/>
          </a:bodyPr>
          <a:lstStyle/>
          <a:p>
            <a:r>
              <a:rPr lang="en-IN" sz="2400" b="1" dirty="0"/>
              <a:t>Analysis of Each field with another field so that we can come to conclusions</a:t>
            </a:r>
          </a:p>
        </p:txBody>
      </p:sp>
      <p:pic>
        <p:nvPicPr>
          <p:cNvPr id="6" name="Picture Placeholder 5">
            <a:extLst>
              <a:ext uri="{FF2B5EF4-FFF2-40B4-BE49-F238E27FC236}">
                <a16:creationId xmlns:a16="http://schemas.microsoft.com/office/drawing/2014/main" id="{47A0DCFC-11B9-4ACA-8A91-5D7D817D89BB}"/>
              </a:ext>
            </a:extLst>
          </p:cNvPr>
          <p:cNvPicPr>
            <a:picLocks noGrp="1" noChangeAspect="1"/>
          </p:cNvPicPr>
          <p:nvPr>
            <p:ph type="pic" idx="1"/>
          </p:nvPr>
        </p:nvPicPr>
        <p:blipFill rotWithShape="1">
          <a:blip r:embed="rId2"/>
          <a:srcRect l="10742" r="10742"/>
          <a:stretch/>
        </p:blipFill>
        <p:spPr>
          <a:xfrm>
            <a:off x="5994399" y="2057400"/>
            <a:ext cx="5357813" cy="4230578"/>
          </a:xfrm>
        </p:spPr>
      </p:pic>
      <p:sp>
        <p:nvSpPr>
          <p:cNvPr id="4" name="Text Placeholder 3">
            <a:extLst>
              <a:ext uri="{FF2B5EF4-FFF2-40B4-BE49-F238E27FC236}">
                <a16:creationId xmlns:a16="http://schemas.microsoft.com/office/drawing/2014/main" id="{E35392D3-4F18-411A-9584-9E95E4740725}"/>
              </a:ext>
            </a:extLst>
          </p:cNvPr>
          <p:cNvSpPr>
            <a:spLocks noGrp="1"/>
          </p:cNvSpPr>
          <p:nvPr>
            <p:ph type="body" sz="half" idx="2"/>
          </p:nvPr>
        </p:nvSpPr>
        <p:spPr/>
        <p:txBody>
          <a:bodyPr/>
          <a:lstStyle/>
          <a:p>
            <a:endParaRPr lang="en-IN" dirty="0"/>
          </a:p>
          <a:p>
            <a:r>
              <a:rPr lang="en-IN" dirty="0"/>
              <a:t>Defaulters can be obtained by filtering the Loan status by giving Charged off so that we will get the Defaulters. </a:t>
            </a:r>
          </a:p>
          <a:p>
            <a:r>
              <a:rPr lang="en-IN" dirty="0"/>
              <a:t>We have to Do the Risk Analysis on Defaulters so that we can compare them with other factors and get to a conclusion.</a:t>
            </a:r>
          </a:p>
        </p:txBody>
      </p:sp>
    </p:spTree>
    <p:extLst>
      <p:ext uri="{BB962C8B-B14F-4D97-AF65-F5344CB8AC3E}">
        <p14:creationId xmlns:p14="http://schemas.microsoft.com/office/powerpoint/2010/main" val="288496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30C5-6A52-440B-9432-ACEC1CF3DF24}"/>
              </a:ext>
            </a:extLst>
          </p:cNvPr>
          <p:cNvSpPr>
            <a:spLocks noGrp="1"/>
          </p:cNvSpPr>
          <p:nvPr>
            <p:ph type="title"/>
          </p:nvPr>
        </p:nvSpPr>
        <p:spPr/>
        <p:txBody>
          <a:bodyPr/>
          <a:lstStyle/>
          <a:p>
            <a:r>
              <a:rPr lang="en-IN" dirty="0"/>
              <a:t>Defaulters Vs Term </a:t>
            </a:r>
          </a:p>
        </p:txBody>
      </p:sp>
      <p:pic>
        <p:nvPicPr>
          <p:cNvPr id="6" name="Picture Placeholder 5">
            <a:extLst>
              <a:ext uri="{FF2B5EF4-FFF2-40B4-BE49-F238E27FC236}">
                <a16:creationId xmlns:a16="http://schemas.microsoft.com/office/drawing/2014/main" id="{CA395EBF-BE50-490D-8C5D-0D26E597971E}"/>
              </a:ext>
            </a:extLst>
          </p:cNvPr>
          <p:cNvPicPr>
            <a:picLocks noGrp="1" noChangeAspect="1"/>
          </p:cNvPicPr>
          <p:nvPr>
            <p:ph type="pic" idx="1"/>
          </p:nvPr>
        </p:nvPicPr>
        <p:blipFill rotWithShape="1">
          <a:blip r:embed="rId2"/>
          <a:srcRect l="7313" r="7313"/>
          <a:stretch/>
        </p:blipFill>
        <p:spPr>
          <a:xfrm>
            <a:off x="5800603" y="1635369"/>
            <a:ext cx="4817131" cy="3803650"/>
          </a:xfrm>
        </p:spPr>
      </p:pic>
      <p:sp>
        <p:nvSpPr>
          <p:cNvPr id="4" name="Text Placeholder 3">
            <a:extLst>
              <a:ext uri="{FF2B5EF4-FFF2-40B4-BE49-F238E27FC236}">
                <a16:creationId xmlns:a16="http://schemas.microsoft.com/office/drawing/2014/main" id="{D93786F9-FBDB-45E4-9AFE-9E552117CA9E}"/>
              </a:ext>
            </a:extLst>
          </p:cNvPr>
          <p:cNvSpPr>
            <a:spLocks noGrp="1"/>
          </p:cNvSpPr>
          <p:nvPr>
            <p:ph type="body" sz="half" idx="2"/>
          </p:nvPr>
        </p:nvSpPr>
        <p:spPr/>
        <p:txBody>
          <a:bodyPr/>
          <a:lstStyle/>
          <a:p>
            <a:endParaRPr lang="en-IN" dirty="0"/>
          </a:p>
          <a:p>
            <a:r>
              <a:rPr lang="en-IN" dirty="0"/>
              <a:t>From the Bar Plot we can infer that,</a:t>
            </a:r>
          </a:p>
          <a:p>
            <a:r>
              <a:rPr lang="en-IN" dirty="0"/>
              <a:t>	If the term for certain amount is less then there is high chance of Neglecting the loan so based on the salary the term should be calculated</a:t>
            </a:r>
          </a:p>
        </p:txBody>
      </p:sp>
    </p:spTree>
    <p:extLst>
      <p:ext uri="{BB962C8B-B14F-4D97-AF65-F5344CB8AC3E}">
        <p14:creationId xmlns:p14="http://schemas.microsoft.com/office/powerpoint/2010/main" val="324015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FF1A-7DCE-482B-B140-B28749694E86}"/>
              </a:ext>
            </a:extLst>
          </p:cNvPr>
          <p:cNvSpPr>
            <a:spLocks noGrp="1"/>
          </p:cNvSpPr>
          <p:nvPr>
            <p:ph type="title"/>
          </p:nvPr>
        </p:nvSpPr>
        <p:spPr>
          <a:xfrm>
            <a:off x="839788" y="457200"/>
            <a:ext cx="9742243" cy="1600200"/>
          </a:xfrm>
        </p:spPr>
        <p:txBody>
          <a:bodyPr/>
          <a:lstStyle/>
          <a:p>
            <a:r>
              <a:rPr lang="en-IN" dirty="0"/>
              <a:t>Loan </a:t>
            </a:r>
            <a:r>
              <a:rPr lang="en-IN" dirty="0" err="1"/>
              <a:t>Defaluters</a:t>
            </a:r>
            <a:r>
              <a:rPr lang="en-IN" dirty="0"/>
              <a:t> Vs Grade</a:t>
            </a:r>
          </a:p>
        </p:txBody>
      </p:sp>
      <p:pic>
        <p:nvPicPr>
          <p:cNvPr id="6" name="Picture Placeholder 5">
            <a:extLst>
              <a:ext uri="{FF2B5EF4-FFF2-40B4-BE49-F238E27FC236}">
                <a16:creationId xmlns:a16="http://schemas.microsoft.com/office/drawing/2014/main" id="{4061AFEE-B885-4F26-89FD-C368021C1AD2}"/>
              </a:ext>
            </a:extLst>
          </p:cNvPr>
          <p:cNvPicPr>
            <a:picLocks noGrp="1" noChangeAspect="1"/>
          </p:cNvPicPr>
          <p:nvPr>
            <p:ph type="pic" idx="1"/>
          </p:nvPr>
        </p:nvPicPr>
        <p:blipFill rotWithShape="1">
          <a:blip r:embed="rId2"/>
          <a:srcRect l="9550" r="9550"/>
          <a:stretch/>
        </p:blipFill>
        <p:spPr>
          <a:xfrm>
            <a:off x="5300419" y="2057400"/>
            <a:ext cx="6172200" cy="4873625"/>
          </a:xfrm>
        </p:spPr>
      </p:pic>
      <p:sp>
        <p:nvSpPr>
          <p:cNvPr id="4" name="Text Placeholder 3">
            <a:extLst>
              <a:ext uri="{FF2B5EF4-FFF2-40B4-BE49-F238E27FC236}">
                <a16:creationId xmlns:a16="http://schemas.microsoft.com/office/drawing/2014/main" id="{43A21FCF-CA2B-4875-9FF1-D5FB99C02BFF}"/>
              </a:ext>
            </a:extLst>
          </p:cNvPr>
          <p:cNvSpPr>
            <a:spLocks noGrp="1"/>
          </p:cNvSpPr>
          <p:nvPr>
            <p:ph type="body" sz="half" idx="2"/>
          </p:nvPr>
        </p:nvSpPr>
        <p:spPr/>
        <p:txBody>
          <a:bodyPr/>
          <a:lstStyle/>
          <a:p>
            <a:r>
              <a:rPr lang="en-IN" dirty="0"/>
              <a:t>From the Plot we can get a conclusion that </a:t>
            </a:r>
          </a:p>
          <a:p>
            <a:r>
              <a:rPr lang="en-IN" dirty="0"/>
              <a:t>If grades are more then getting loan is easy </a:t>
            </a:r>
          </a:p>
          <a:p>
            <a:r>
              <a:rPr lang="en-IN" dirty="0"/>
              <a:t>Where as in other cases we customer has high probability of not getting Loan </a:t>
            </a:r>
          </a:p>
          <a:p>
            <a:endParaRPr lang="en-IN" dirty="0"/>
          </a:p>
          <a:p>
            <a:r>
              <a:rPr lang="en-IN" dirty="0"/>
              <a:t>We can get conclusion from this Field </a:t>
            </a:r>
          </a:p>
        </p:txBody>
      </p:sp>
    </p:spTree>
    <p:extLst>
      <p:ext uri="{BB962C8B-B14F-4D97-AF65-F5344CB8AC3E}">
        <p14:creationId xmlns:p14="http://schemas.microsoft.com/office/powerpoint/2010/main" val="343401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7184-C8DC-4035-A782-CCFE5718913F}"/>
              </a:ext>
            </a:extLst>
          </p:cNvPr>
          <p:cNvSpPr>
            <a:spLocks noGrp="1"/>
          </p:cNvSpPr>
          <p:nvPr>
            <p:ph type="title"/>
          </p:nvPr>
        </p:nvSpPr>
        <p:spPr>
          <a:xfrm>
            <a:off x="839788" y="457200"/>
            <a:ext cx="8327658" cy="1600200"/>
          </a:xfrm>
        </p:spPr>
        <p:txBody>
          <a:bodyPr/>
          <a:lstStyle/>
          <a:p>
            <a:r>
              <a:rPr lang="en-IN" dirty="0"/>
              <a:t>Loan </a:t>
            </a:r>
            <a:r>
              <a:rPr lang="en-IN" dirty="0" err="1"/>
              <a:t>Defaluters</a:t>
            </a:r>
            <a:r>
              <a:rPr lang="en-IN" dirty="0"/>
              <a:t> Vs Sub Grade</a:t>
            </a:r>
          </a:p>
        </p:txBody>
      </p:sp>
      <p:pic>
        <p:nvPicPr>
          <p:cNvPr id="6" name="Content Placeholder 5">
            <a:extLst>
              <a:ext uri="{FF2B5EF4-FFF2-40B4-BE49-F238E27FC236}">
                <a16:creationId xmlns:a16="http://schemas.microsoft.com/office/drawing/2014/main" id="{E0DE6D97-F249-4CA5-A947-439F0630F278}"/>
              </a:ext>
            </a:extLst>
          </p:cNvPr>
          <p:cNvPicPr>
            <a:picLocks noGrp="1" noChangeAspect="1"/>
          </p:cNvPicPr>
          <p:nvPr>
            <p:ph idx="1"/>
          </p:nvPr>
        </p:nvPicPr>
        <p:blipFill>
          <a:blip r:embed="rId2"/>
          <a:stretch>
            <a:fillRect/>
          </a:stretch>
        </p:blipFill>
        <p:spPr>
          <a:xfrm>
            <a:off x="5075005" y="2258646"/>
            <a:ext cx="6742788" cy="3548332"/>
          </a:xfrm>
        </p:spPr>
      </p:pic>
      <p:sp>
        <p:nvSpPr>
          <p:cNvPr id="4" name="Text Placeholder 3">
            <a:extLst>
              <a:ext uri="{FF2B5EF4-FFF2-40B4-BE49-F238E27FC236}">
                <a16:creationId xmlns:a16="http://schemas.microsoft.com/office/drawing/2014/main" id="{843878D1-3240-4656-BA78-325734483C3E}"/>
              </a:ext>
            </a:extLst>
          </p:cNvPr>
          <p:cNvSpPr>
            <a:spLocks noGrp="1"/>
          </p:cNvSpPr>
          <p:nvPr>
            <p:ph type="body" sz="half" idx="2"/>
          </p:nvPr>
        </p:nvSpPr>
        <p:spPr/>
        <p:txBody>
          <a:bodyPr/>
          <a:lstStyle/>
          <a:p>
            <a:endParaRPr lang="en-IN" dirty="0"/>
          </a:p>
          <a:p>
            <a:r>
              <a:rPr lang="en-IN" dirty="0"/>
              <a:t>From the Plot We can infer that,</a:t>
            </a:r>
          </a:p>
          <a:p>
            <a:r>
              <a:rPr lang="en-IN" dirty="0"/>
              <a:t>There is no proper conclusion obtained from this field as the data is very uneven in this case </a:t>
            </a:r>
          </a:p>
        </p:txBody>
      </p:sp>
    </p:spTree>
    <p:extLst>
      <p:ext uri="{BB962C8B-B14F-4D97-AF65-F5344CB8AC3E}">
        <p14:creationId xmlns:p14="http://schemas.microsoft.com/office/powerpoint/2010/main" val="366448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D587-49D3-4556-AE53-ABFE6F7DB2DF}"/>
              </a:ext>
            </a:extLst>
          </p:cNvPr>
          <p:cNvSpPr>
            <a:spLocks noGrp="1"/>
          </p:cNvSpPr>
          <p:nvPr>
            <p:ph type="title"/>
          </p:nvPr>
        </p:nvSpPr>
        <p:spPr>
          <a:xfrm>
            <a:off x="839788" y="457200"/>
            <a:ext cx="8726243" cy="1600200"/>
          </a:xfrm>
        </p:spPr>
        <p:txBody>
          <a:bodyPr/>
          <a:lstStyle/>
          <a:p>
            <a:r>
              <a:rPr lang="en-IN" dirty="0"/>
              <a:t>Defaulters Vs Address	</a:t>
            </a:r>
          </a:p>
        </p:txBody>
      </p:sp>
      <p:sp>
        <p:nvSpPr>
          <p:cNvPr id="4" name="Text Placeholder 3">
            <a:extLst>
              <a:ext uri="{FF2B5EF4-FFF2-40B4-BE49-F238E27FC236}">
                <a16:creationId xmlns:a16="http://schemas.microsoft.com/office/drawing/2014/main" id="{0CFEE652-806F-4E61-A218-A4F85D064C40}"/>
              </a:ext>
            </a:extLst>
          </p:cNvPr>
          <p:cNvSpPr>
            <a:spLocks noGrp="1"/>
          </p:cNvSpPr>
          <p:nvPr>
            <p:ph type="body" sz="half" idx="2"/>
          </p:nvPr>
        </p:nvSpPr>
        <p:spPr/>
        <p:txBody>
          <a:bodyPr/>
          <a:lstStyle/>
          <a:p>
            <a:r>
              <a:rPr lang="en-IN" dirty="0"/>
              <a:t>From the plot, WE Can tell that </a:t>
            </a:r>
            <a:r>
              <a:rPr lang="en-IN" dirty="0" err="1"/>
              <a:t>apatrt</a:t>
            </a:r>
            <a:r>
              <a:rPr lang="en-IN" dirty="0"/>
              <a:t> from one to fields we can give loans as the risk is less in that fields</a:t>
            </a:r>
          </a:p>
        </p:txBody>
      </p:sp>
      <p:sp>
        <p:nvSpPr>
          <p:cNvPr id="8" name="Picture Placeholder 7">
            <a:extLst>
              <a:ext uri="{FF2B5EF4-FFF2-40B4-BE49-F238E27FC236}">
                <a16:creationId xmlns:a16="http://schemas.microsoft.com/office/drawing/2014/main" id="{C678A4FC-CBFE-454A-A467-7A09DCF169AC}"/>
              </a:ext>
            </a:extLst>
          </p:cNvPr>
          <p:cNvSpPr>
            <a:spLocks noGrp="1"/>
          </p:cNvSpPr>
          <p:nvPr>
            <p:ph type="pic" idx="1"/>
          </p:nvPr>
        </p:nvSpPr>
        <p:spPr/>
      </p:sp>
      <p:pic>
        <p:nvPicPr>
          <p:cNvPr id="10" name="Picture 9">
            <a:extLst>
              <a:ext uri="{FF2B5EF4-FFF2-40B4-BE49-F238E27FC236}">
                <a16:creationId xmlns:a16="http://schemas.microsoft.com/office/drawing/2014/main" id="{CB5EA3D4-BE20-4C11-8EE5-DD9F3FE1E9D7}"/>
              </a:ext>
            </a:extLst>
          </p:cNvPr>
          <p:cNvPicPr>
            <a:picLocks noChangeAspect="1"/>
          </p:cNvPicPr>
          <p:nvPr/>
        </p:nvPicPr>
        <p:blipFill>
          <a:blip r:embed="rId2"/>
          <a:stretch>
            <a:fillRect/>
          </a:stretch>
        </p:blipFill>
        <p:spPr>
          <a:xfrm>
            <a:off x="5685758" y="2005313"/>
            <a:ext cx="5167060" cy="3863675"/>
          </a:xfrm>
          <a:prstGeom prst="rect">
            <a:avLst/>
          </a:prstGeom>
        </p:spPr>
      </p:pic>
    </p:spTree>
    <p:extLst>
      <p:ext uri="{BB962C8B-B14F-4D97-AF65-F5344CB8AC3E}">
        <p14:creationId xmlns:p14="http://schemas.microsoft.com/office/powerpoint/2010/main" val="355719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5D1A-5643-4B29-8498-367F02B70C4A}"/>
              </a:ext>
            </a:extLst>
          </p:cNvPr>
          <p:cNvSpPr>
            <a:spLocks noGrp="1"/>
          </p:cNvSpPr>
          <p:nvPr>
            <p:ph type="title"/>
          </p:nvPr>
        </p:nvSpPr>
        <p:spPr>
          <a:xfrm>
            <a:off x="839788" y="457200"/>
            <a:ext cx="8390181" cy="1600200"/>
          </a:xfrm>
        </p:spPr>
        <p:txBody>
          <a:bodyPr/>
          <a:lstStyle/>
          <a:p>
            <a:r>
              <a:rPr lang="en-IN" dirty="0" err="1"/>
              <a:t>Defaluters</a:t>
            </a:r>
            <a:r>
              <a:rPr lang="en-IN" dirty="0"/>
              <a:t> Vs Experience </a:t>
            </a:r>
          </a:p>
        </p:txBody>
      </p:sp>
      <p:pic>
        <p:nvPicPr>
          <p:cNvPr id="6" name="Content Placeholder 5">
            <a:extLst>
              <a:ext uri="{FF2B5EF4-FFF2-40B4-BE49-F238E27FC236}">
                <a16:creationId xmlns:a16="http://schemas.microsoft.com/office/drawing/2014/main" id="{E66D3E24-A546-4828-8D35-94CA2F7041C3}"/>
              </a:ext>
            </a:extLst>
          </p:cNvPr>
          <p:cNvPicPr>
            <a:picLocks noGrp="1" noChangeAspect="1"/>
          </p:cNvPicPr>
          <p:nvPr>
            <p:ph idx="1"/>
          </p:nvPr>
        </p:nvPicPr>
        <p:blipFill>
          <a:blip r:embed="rId2"/>
          <a:stretch>
            <a:fillRect/>
          </a:stretch>
        </p:blipFill>
        <p:spPr>
          <a:xfrm>
            <a:off x="5958975" y="2602524"/>
            <a:ext cx="4671792" cy="3142689"/>
          </a:xfrm>
        </p:spPr>
      </p:pic>
      <p:sp>
        <p:nvSpPr>
          <p:cNvPr id="4" name="Text Placeholder 3">
            <a:extLst>
              <a:ext uri="{FF2B5EF4-FFF2-40B4-BE49-F238E27FC236}">
                <a16:creationId xmlns:a16="http://schemas.microsoft.com/office/drawing/2014/main" id="{2D8855C4-36EF-4AA4-A56A-494733B61E2A}"/>
              </a:ext>
            </a:extLst>
          </p:cNvPr>
          <p:cNvSpPr>
            <a:spLocks noGrp="1"/>
          </p:cNvSpPr>
          <p:nvPr>
            <p:ph type="body" sz="half" idx="2"/>
          </p:nvPr>
        </p:nvSpPr>
        <p:spPr/>
        <p:txBody>
          <a:bodyPr/>
          <a:lstStyle/>
          <a:p>
            <a:r>
              <a:rPr lang="en-IN" dirty="0"/>
              <a:t>As the Experience increases the risk of Defaulting the loan is reduced but if the person have more than 10 experience then he can be given loan  </a:t>
            </a:r>
          </a:p>
          <a:p>
            <a:endParaRPr lang="en-IN" dirty="0"/>
          </a:p>
          <a:p>
            <a:r>
              <a:rPr lang="en-IN" dirty="0"/>
              <a:t>We can get an conclusion from this Plot</a:t>
            </a:r>
          </a:p>
        </p:txBody>
      </p:sp>
    </p:spTree>
    <p:extLst>
      <p:ext uri="{BB962C8B-B14F-4D97-AF65-F5344CB8AC3E}">
        <p14:creationId xmlns:p14="http://schemas.microsoft.com/office/powerpoint/2010/main" val="57446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CDAE-42E8-4193-B409-3A933E5D7A20}"/>
              </a:ext>
            </a:extLst>
          </p:cNvPr>
          <p:cNvSpPr>
            <a:spLocks noGrp="1"/>
          </p:cNvSpPr>
          <p:nvPr>
            <p:ph type="title"/>
          </p:nvPr>
        </p:nvSpPr>
        <p:spPr>
          <a:xfrm>
            <a:off x="839788" y="457200"/>
            <a:ext cx="8648089" cy="1600200"/>
          </a:xfrm>
        </p:spPr>
        <p:txBody>
          <a:bodyPr/>
          <a:lstStyle/>
          <a:p>
            <a:r>
              <a:rPr lang="en-IN" dirty="0"/>
              <a:t>Defaulters Vs Home Ownership	</a:t>
            </a:r>
          </a:p>
        </p:txBody>
      </p:sp>
      <p:pic>
        <p:nvPicPr>
          <p:cNvPr id="6" name="Content Placeholder 5">
            <a:extLst>
              <a:ext uri="{FF2B5EF4-FFF2-40B4-BE49-F238E27FC236}">
                <a16:creationId xmlns:a16="http://schemas.microsoft.com/office/drawing/2014/main" id="{5F180AD3-DFDD-47F3-8EBA-901A8191CBC0}"/>
              </a:ext>
            </a:extLst>
          </p:cNvPr>
          <p:cNvPicPr>
            <a:picLocks noGrp="1" noChangeAspect="1"/>
          </p:cNvPicPr>
          <p:nvPr>
            <p:ph idx="1"/>
          </p:nvPr>
        </p:nvPicPr>
        <p:blipFill>
          <a:blip r:embed="rId2"/>
          <a:stretch>
            <a:fillRect/>
          </a:stretch>
        </p:blipFill>
        <p:spPr>
          <a:xfrm>
            <a:off x="5841161" y="2448354"/>
            <a:ext cx="4603428" cy="3029679"/>
          </a:xfrm>
        </p:spPr>
      </p:pic>
      <p:sp>
        <p:nvSpPr>
          <p:cNvPr id="4" name="Text Placeholder 3">
            <a:extLst>
              <a:ext uri="{FF2B5EF4-FFF2-40B4-BE49-F238E27FC236}">
                <a16:creationId xmlns:a16="http://schemas.microsoft.com/office/drawing/2014/main" id="{0E40B03B-EC53-4089-99E2-9FD11F490C92}"/>
              </a:ext>
            </a:extLst>
          </p:cNvPr>
          <p:cNvSpPr>
            <a:spLocks noGrp="1"/>
          </p:cNvSpPr>
          <p:nvPr>
            <p:ph type="body" sz="half" idx="2"/>
          </p:nvPr>
        </p:nvSpPr>
        <p:spPr/>
        <p:txBody>
          <a:bodyPr/>
          <a:lstStyle/>
          <a:p>
            <a:endParaRPr lang="en-IN" dirty="0"/>
          </a:p>
          <a:p>
            <a:r>
              <a:rPr lang="en-IN" dirty="0"/>
              <a:t>From the plot we can infer that, if the member have any own property then he can be given loan and his repayments are also good where as in other case, its better to consider other factors also and decide </a:t>
            </a:r>
          </a:p>
          <a:p>
            <a:endParaRPr lang="en-IN" dirty="0"/>
          </a:p>
          <a:p>
            <a:r>
              <a:rPr lang="en-IN" dirty="0"/>
              <a:t>We can conclude from this field </a:t>
            </a:r>
          </a:p>
        </p:txBody>
      </p:sp>
    </p:spTree>
    <p:extLst>
      <p:ext uri="{BB962C8B-B14F-4D97-AF65-F5344CB8AC3E}">
        <p14:creationId xmlns:p14="http://schemas.microsoft.com/office/powerpoint/2010/main" val="2122624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548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circular</vt:lpstr>
      <vt:lpstr>freight-text-pro</vt:lpstr>
      <vt:lpstr>Office Theme</vt:lpstr>
      <vt:lpstr>Lending Club Case Study </vt:lpstr>
      <vt:lpstr>  </vt:lpstr>
      <vt:lpstr>Analysis of Each field with another field so that we can come to conclusions</vt:lpstr>
      <vt:lpstr>Defaulters Vs Term </vt:lpstr>
      <vt:lpstr>Loan Defaluters Vs Grade</vt:lpstr>
      <vt:lpstr>Loan Defaluters Vs Sub Grade</vt:lpstr>
      <vt:lpstr>Defaulters Vs Address </vt:lpstr>
      <vt:lpstr>Defaluters Vs Experience </vt:lpstr>
      <vt:lpstr>Defaulters Vs Home Ownership </vt:lpstr>
      <vt:lpstr>Defaulters VS Total Accounts </vt:lpstr>
      <vt:lpstr>Defaulter VS Verification Status </vt:lpstr>
      <vt:lpstr>Defaulter Vs Purpose </vt:lpstr>
      <vt:lpstr>Defaulters Vs No of Late Payments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appa rao</dc:creator>
  <cp:lastModifiedBy>appa rao</cp:lastModifiedBy>
  <cp:revision>2</cp:revision>
  <dcterms:created xsi:type="dcterms:W3CDTF">2022-03-09T06:00:08Z</dcterms:created>
  <dcterms:modified xsi:type="dcterms:W3CDTF">2022-03-09T17:47:53Z</dcterms:modified>
</cp:coreProperties>
</file>