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1D9F-A29C-2E4A-8905-8D9FB6817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ECBFD-91E7-73E8-1F64-47E3BCD81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0EAE-BB71-7D46-1AC9-B78AAF2A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59B0-82C3-DCC5-8C9A-534E18F0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ED61-35B9-5CCB-F987-201EC81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3156-7D4F-13F1-B5F2-8CA22BEC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7572F-D779-BBB0-61B6-4EA53FD7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FA70-A23C-AC40-15A3-0AD0C4F2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43E0-4915-3E95-7C71-F5C6FE30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5701-8E0C-C225-3222-1C66EDDD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FE616-007E-0663-E32F-C66BB030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4E048-5DDC-3644-EE4D-6B22C1AE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7E78-2E4C-9CDC-0F8B-91DE5A47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0E25-AE6B-4683-F73D-318D9FD4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C40F-6D42-B593-A04C-53A0A74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AD38-B983-681F-8B5D-B30D4E0E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8C8A-1A6C-05FE-6F84-4B6952DD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1BAD-FA5E-AF34-AD49-08086AD4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85A9-C2FA-996E-35BD-13152948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AC03-CA1F-3438-EE3E-ADA88AFC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7D7C-A713-A482-E1E9-457721B3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81F01-94FE-ADD9-7BD1-2A98AE205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C68D-98D0-59DE-AF57-133955A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7BFA-C974-0E1D-0083-689AFE0D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3F99-9ADF-B6D2-4FE9-86DAAEEF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057E-3A41-E04D-2069-9412229F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00070-129E-B8EB-DD82-BDF1C749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B7E5-E694-A8E4-7369-4428F7D0E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3AA72-3965-105D-A3F4-7335C4AF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938C-D55F-5905-1039-C763B983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361D8-DCFA-7858-3D57-2DD5B49E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89BB-DC8B-DE14-36A9-DF1AFFDD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3360D-9825-72DE-CAAC-F47B3AFD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4C3FA-8315-A41E-0E5C-275AF5DD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07A54-323A-AC0E-4B20-2F3E69595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1A07F-217C-C178-DE5F-F82D6099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E90CC-257E-2967-463B-5426F717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0283D-B773-C299-CC55-E1456FA1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5AADA-EE08-F1BB-C6B5-0C138739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A9A7-95FE-B617-3A44-43BA0CFD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43710-7BCA-C274-0CA2-CCB0C4CF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75DF-B88E-5E6A-BBBF-F0D519B5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9A4E8-990D-9B28-0E2C-92125996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CDEB1-7A11-8587-BA2B-E4E56D7D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B978B-0133-20A2-E58A-CE8648C0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9CAC3-B146-B8AD-DCD8-C4E9C52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7B72-9AA7-F207-A881-23FE6948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B262-F868-11EC-F732-0077A6E1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033C9-3E13-2716-AA49-C2EC07D65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13AB6-EEA9-144B-8E20-DD30BDEA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CB780-2FEC-E4B2-4C01-025411B6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3A842-0D91-FF75-FCEE-7B82C71C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6F67-6268-D14B-BB6F-987D5B5C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D365C-DD53-BA63-C4CA-48F3CD29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8373-6D5C-F4C2-0D30-A66A454D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7E3E-190C-84AA-D6C2-4FA6F49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1C564-E746-F6FD-9176-6DD77D98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BA342-BBCB-B4DA-C815-998C36A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6B28E-6BDF-791B-CB45-070DAC3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18FEA-1066-B0A7-1697-D41332FD8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65A4-68F1-C145-65FD-02715FD22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DC0A-98C3-44A7-B406-8E01E7321E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6D42-6D32-623D-284C-DF31C0A62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5EE3-CF66-7699-376E-6D7096B5E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EF0D-B5B5-4C1D-BB83-8FB0DDF3F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BCC6-7A59-2CFD-4290-22B7193DA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Suffix tree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524BB-73BE-31D0-F50E-56A05B06D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0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EB928-3A5D-DFFF-8B01-8AB6025F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200296"/>
            <a:ext cx="11231880" cy="6657703"/>
          </a:xfrm>
        </p:spPr>
        <p:txBody>
          <a:bodyPr/>
          <a:lstStyle/>
          <a:p>
            <a:pPr marL="0" marR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Following is the compressed </a:t>
            </a:r>
            <a:r>
              <a:rPr lang="en-US" sz="1800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Compress Trie is obtained from standard </a:t>
            </a:r>
            <a:r>
              <a:rPr lang="en-US" sz="1800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by joining chains of single nodes.  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The nodes of a compressed </a:t>
            </a:r>
            <a:r>
              <a:rPr lang="en-US" sz="1800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trie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 can be stored by storing index ranges at the nodes</a:t>
            </a:r>
            <a:endParaRPr lang="en-US" dirty="0">
              <a:latin typeface="Calibri (body)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A8BE6-F4B7-49B0-20E1-09DEEF31E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23" y="1793875"/>
            <a:ext cx="9474926" cy="4528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87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5A1F-8691-C59C-060D-7DECAC28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0" y="385894"/>
            <a:ext cx="11102130" cy="5791069"/>
          </a:xfrm>
        </p:spPr>
        <p:txBody>
          <a:bodyPr/>
          <a:lstStyle/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1" kern="0" spc="10" dirty="0">
              <a:solidFill>
                <a:srgbClr val="000000"/>
              </a:solidFill>
              <a:effectLst/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How to build a Suffix Tree for a given text?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indent="-285750" fontAlgn="base">
              <a:lnSpc>
                <a:spcPct val="107000"/>
              </a:lnSpc>
              <a:spcAft>
                <a:spcPts val="800"/>
              </a:spcAft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As discussed above, Suffix Tree is compressed </a:t>
            </a:r>
            <a:r>
              <a:rPr lang="en-US" sz="1800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of all suffixes, 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indent="-285750" fontAlgn="base">
              <a:lnSpc>
                <a:spcPct val="107000"/>
              </a:lnSpc>
              <a:spcAft>
                <a:spcPts val="800"/>
              </a:spcAft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so following are very abstract steps to build a suffix tree from given text. 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    1) Generate all suffixes of given text. 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    2) Consider all suffixes as individual words and build a compressed </a:t>
            </a:r>
            <a:r>
              <a:rPr lang="en-US" sz="1800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1312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0C45-5A58-13D9-23BF-9BC7B260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721453"/>
            <a:ext cx="11236354" cy="6786693"/>
          </a:xfrm>
        </p:spPr>
        <p:txBody>
          <a:bodyPr>
            <a:noAutofit/>
          </a:bodyPr>
          <a:lstStyle/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Let us consider an example text “banana\0” where ‘\0’ is string termination character. </a:t>
            </a:r>
            <a:endParaRPr lang="en-US" sz="20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Following are all suffixes of “banana\0”</a:t>
            </a: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20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fontAlgn="base">
              <a:lnSpc>
                <a:spcPct val="107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banana\0</a:t>
            </a:r>
            <a:endParaRPr lang="en-US" sz="2000" b="1" kern="100" dirty="0"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fontAlgn="base">
              <a:lnSpc>
                <a:spcPct val="107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anana</a:t>
            </a:r>
            <a:r>
              <a:rPr lang="en-US" sz="20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endParaRPr lang="en-US" sz="2000" b="1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fontAlgn="base">
              <a:lnSpc>
                <a:spcPct val="107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nana\0</a:t>
            </a:r>
            <a:endParaRPr lang="en-US" sz="2000" b="1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fontAlgn="base">
              <a:lnSpc>
                <a:spcPct val="107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ana\0</a:t>
            </a:r>
            <a:endParaRPr lang="en-US" sz="2000" b="1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fontAlgn="base">
              <a:lnSpc>
                <a:spcPct val="107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endParaRPr lang="en-US" sz="2000" b="1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fontAlgn="base">
              <a:lnSpc>
                <a:spcPct val="107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a\0</a:t>
            </a:r>
            <a:endParaRPr lang="en-US" sz="2000" b="1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fontAlgn="base">
              <a:lnSpc>
                <a:spcPct val="107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\0</a:t>
            </a:r>
            <a:endParaRPr lang="en-US" sz="2000" b="1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If we consider all of the above suffixes as individual words and build a </a:t>
            </a:r>
            <a:r>
              <a:rPr lang="en-US" sz="2000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trie</a:t>
            </a:r>
            <a:r>
              <a:rPr lang="en-US" sz="20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, we get the following tree.   </a:t>
            </a:r>
            <a:endParaRPr lang="en-US" sz="2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3692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A55FAA-659F-0AC9-5888-014F20A5A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906" y="538566"/>
            <a:ext cx="9068499" cy="5638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18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77D1-2434-B241-4EE9-2EE6AF81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3" y="125836"/>
            <a:ext cx="11286688" cy="6051128"/>
          </a:xfrm>
        </p:spPr>
        <p:txBody>
          <a:bodyPr>
            <a:normAutofit/>
          </a:bodyPr>
          <a:lstStyle/>
          <a:p>
            <a:endParaRPr lang="en-US" sz="2000" kern="0" spc="10" dirty="0">
              <a:solidFill>
                <a:srgbClr val="000000"/>
              </a:solidFill>
              <a:effectLst/>
              <a:latin typeface="Calibri (body)"/>
              <a:ea typeface="Times New Roman" panose="02020603050405020304" pitchFamily="18" charset="0"/>
            </a:endParaRPr>
          </a:p>
          <a:p>
            <a:r>
              <a:rPr lang="en-US" sz="20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If we join chains of single nodes, we get the following compressed </a:t>
            </a:r>
            <a:r>
              <a:rPr lang="en-US" sz="2000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trie</a:t>
            </a:r>
            <a:r>
              <a:rPr lang="en-US" sz="20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, which is the Suffix Tree for given text “banana\0” </a:t>
            </a:r>
          </a:p>
          <a:p>
            <a:endParaRPr lang="en-US" sz="2000" kern="0" spc="10" dirty="0">
              <a:solidFill>
                <a:srgbClr val="000000"/>
              </a:solidFill>
              <a:latin typeface="Calibri (body)"/>
            </a:endParaRPr>
          </a:p>
          <a:p>
            <a:endParaRPr lang="en-US" sz="20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691F8-750D-9F28-EC80-3ABB4B3AB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11" y="1609416"/>
            <a:ext cx="7961151" cy="4673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A67A-8C8F-1A7C-0760-EC86028F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1049389"/>
            <a:ext cx="10976295" cy="5732346"/>
          </a:xfrm>
        </p:spPr>
        <p:txBody>
          <a:bodyPr>
            <a:normAutofit/>
          </a:bodyPr>
          <a:lstStyle/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The above steps are just to manually create a Suffix Tree.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Following are abstract steps to search a pattern in the built Suffix Tree. 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Starting from the first character of the pattern and root of Suffix Tree, do following for every character.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a)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For the current character of pattern, if there is an edge from the current node of suffix tree, follow the edge. 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b)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If there is no edge, print “pattern doesn’t exist in text” and return. 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If all characters of pattern have been processed, i.e., there is a path from root for characters of the given pattern, then print “Pattern found”. </a:t>
            </a:r>
          </a:p>
          <a:p>
            <a:pPr marL="0" marR="0" indent="0" fontAlgn="base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0" spc="1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Let us consider the example pattern as “nan” to see the searching process. </a:t>
            </a:r>
          </a:p>
          <a:p>
            <a:pPr marL="0" marR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Following diagram shows the path followed for searching “nana”. 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3637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7A7665-D365-28EF-EF17-B70B5881D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60" y="831150"/>
            <a:ext cx="8774884" cy="5166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41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DC8B22-238C-48EB-5695-0E83A4D45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9923" y="752014"/>
            <a:ext cx="10672217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suffixes of a string are all the substrings that start from some position in the 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go to the 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the string "hello", its suffixes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"hello" (starts at index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ello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(starts at index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llo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(starts at index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"lo" (starts at index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"o" (starts at index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""  (empty string, which is technically a suffix)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74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6BF0-9E49-0500-7FB3-3EEEC1CF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0" y="1610686"/>
            <a:ext cx="11135687" cy="6929306"/>
          </a:xfrm>
        </p:spPr>
        <p:txBody>
          <a:bodyPr>
            <a:normAutofit/>
          </a:bodyPr>
          <a:lstStyle/>
          <a:p>
            <a:r>
              <a:rPr lang="en-US" dirty="0"/>
              <a:t>A suffix tree is a data structure that is used to store all the suffixes of a given string in an efficient manner.</a:t>
            </a:r>
          </a:p>
          <a:p>
            <a:endParaRPr lang="en-US" dirty="0"/>
          </a:p>
          <a:p>
            <a:r>
              <a:rPr lang="en-US" dirty="0"/>
              <a:t>It can be used to solve a wide range of string problems in linear time complexity. </a:t>
            </a:r>
          </a:p>
          <a:p>
            <a:endParaRPr lang="en-US" dirty="0"/>
          </a:p>
          <a:p>
            <a:r>
              <a:rPr lang="en-US" dirty="0"/>
              <a:t>A suffix tree represents all the suffixes of a string in a tree-like data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8839-44C8-2EE4-481E-BF773AEE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1644241"/>
            <a:ext cx="10716237" cy="5707180"/>
          </a:xfrm>
        </p:spPr>
        <p:txBody>
          <a:bodyPr>
            <a:normAutofit/>
          </a:bodyPr>
          <a:lstStyle/>
          <a:p>
            <a:r>
              <a:rPr lang="en-US" dirty="0"/>
              <a:t>The root of the tree represents the empty string</a:t>
            </a:r>
          </a:p>
          <a:p>
            <a:endParaRPr lang="en-US" dirty="0"/>
          </a:p>
          <a:p>
            <a:r>
              <a:rPr lang="en-US" dirty="0"/>
              <a:t> Each leaf of the tree represents a suffix of the string.</a:t>
            </a:r>
          </a:p>
          <a:p>
            <a:endParaRPr lang="en-US" dirty="0"/>
          </a:p>
          <a:p>
            <a:r>
              <a:rPr lang="en-US" dirty="0"/>
              <a:t>Each internal node of the tree represents a common substring of two or more suffixes.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3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D3E35E-7E9E-5CA0-1261-A1836DD5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47" y="1766305"/>
            <a:ext cx="10633075" cy="6203950"/>
          </a:xfrm>
        </p:spPr>
        <p:txBody>
          <a:bodyPr>
            <a:normAutofit/>
          </a:bodyPr>
          <a:lstStyle/>
          <a:p>
            <a:r>
              <a:rPr lang="en-US" dirty="0"/>
              <a:t>To build a suffix tree, we can start by creating a root node and adding edges to represent each character in the input string. </a:t>
            </a:r>
          </a:p>
          <a:p>
            <a:endParaRPr lang="en-US" dirty="0"/>
          </a:p>
          <a:p>
            <a:r>
              <a:rPr lang="en-US" dirty="0"/>
              <a:t>Then, we add additional edges to represent all possible suffixes of the string, splitting the edges wherever there is a branching in the suffixes. This process continues until all suffixes have been added.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F300-7965-A524-DD40-A075C0C5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1434517"/>
            <a:ext cx="10791738" cy="5640068"/>
          </a:xfrm>
        </p:spPr>
        <p:txBody>
          <a:bodyPr/>
          <a:lstStyle/>
          <a:p>
            <a:r>
              <a:rPr lang="en-US" dirty="0"/>
              <a:t>Once the suffix tree has been built, we can use it to search for substrings in the original string. </a:t>
            </a:r>
          </a:p>
          <a:p>
            <a:endParaRPr lang="en-US" dirty="0"/>
          </a:p>
          <a:p>
            <a:r>
              <a:rPr lang="en-US" dirty="0"/>
              <a:t>We can start at the root of the tree and traverse the edges based on the characters in the substring we are searching for. </a:t>
            </a:r>
          </a:p>
          <a:p>
            <a:endParaRPr lang="en-US" dirty="0"/>
          </a:p>
          <a:p>
            <a:r>
              <a:rPr lang="en-US" dirty="0"/>
              <a:t>If we can successfully traverse all the characters in the substring, we have found a match.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9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B34D-BA87-A6CE-E3B4-5D354F653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1208015"/>
            <a:ext cx="11051796" cy="5883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are some important concepts and operations/applications related to suffix trees: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 Construction</a:t>
            </a:r>
            <a:r>
              <a:rPr lang="en-US" dirty="0"/>
              <a:t>:</a:t>
            </a:r>
          </a:p>
          <a:p>
            <a:r>
              <a:rPr lang="en-US" dirty="0"/>
              <a:t> A suffix tree can be constructed from a given string using various algorithms such as Ukkonen's algorithm.</a:t>
            </a:r>
          </a:p>
          <a:p>
            <a:r>
              <a:rPr lang="en-US" dirty="0"/>
              <a:t>These algorithms use a concept called implicit suffix tree, where the tree is constructed as suffixes are added one by one.</a:t>
            </a:r>
          </a:p>
        </p:txBody>
      </p:sp>
    </p:spTree>
    <p:extLst>
      <p:ext uri="{BB962C8B-B14F-4D97-AF65-F5344CB8AC3E}">
        <p14:creationId xmlns:p14="http://schemas.microsoft.com/office/powerpoint/2010/main" val="38146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4BB7-2107-9892-137B-57ED01F3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0" y="797719"/>
            <a:ext cx="11026629" cy="526256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Applications: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Pattern Searching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Longest common substring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Longest repeated substring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 Counting substrings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kern="0" spc="1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 </a:t>
            </a:r>
            <a:endParaRPr lang="en-US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CC85-CF2D-EAC1-DF4A-9DEA1CC6A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3" y="125835"/>
            <a:ext cx="11211187" cy="6051128"/>
          </a:xfrm>
        </p:spPr>
        <p:txBody>
          <a:bodyPr/>
          <a:lstStyle/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A Suffix Tree for a given text is a compressed </a:t>
            </a:r>
            <a:r>
              <a:rPr lang="en-US" sz="1800" b="1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18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 for all suffixes of the given text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Let us understand </a:t>
            </a:r>
            <a:r>
              <a:rPr lang="en-US" sz="1800" b="1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Compressed Trie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 with the following array of words.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Aft>
                <a:spcPts val="75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  <a:cs typeface="Times New Roman" panose="02020603050405020304" pitchFamily="18" charset="0"/>
              </a:rPr>
              <a:t>{bear, bell, bid, bull, buy, sell, stock, stop}</a:t>
            </a:r>
            <a:endParaRPr lang="en-US" sz="1800" kern="100" dirty="0">
              <a:effectLst/>
              <a:latin typeface="Calibri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Following is standard </a:t>
            </a:r>
            <a:r>
              <a:rPr lang="en-US" sz="1800" kern="0" spc="10" dirty="0" err="1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trie</a:t>
            </a:r>
            <a:r>
              <a:rPr lang="en-US" sz="1800" kern="0" spc="1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 for the above input set of words. </a:t>
            </a:r>
          </a:p>
          <a:p>
            <a:pPr>
              <a:buNone/>
            </a:pPr>
            <a:endParaRPr lang="en-US" sz="1800" kern="0" spc="10" dirty="0">
              <a:solidFill>
                <a:srgbClr val="000000"/>
              </a:solidFill>
              <a:latin typeface="Calibri (body)"/>
            </a:endParaRPr>
          </a:p>
          <a:p>
            <a:pPr>
              <a:buNone/>
            </a:pPr>
            <a:endParaRPr lang="en-US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6EED-343F-C0AF-6336-0CEA1B2EE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295" y="2122415"/>
            <a:ext cx="9034942" cy="47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02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814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Times New Roman</vt:lpstr>
      <vt:lpstr>Wingdings</vt:lpstr>
      <vt:lpstr>Office Theme</vt:lpstr>
      <vt:lpstr>Suffix tree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B</dc:creator>
  <cp:lastModifiedBy>Satyam B</cp:lastModifiedBy>
  <cp:revision>8</cp:revision>
  <dcterms:created xsi:type="dcterms:W3CDTF">2025-04-28T09:55:09Z</dcterms:created>
  <dcterms:modified xsi:type="dcterms:W3CDTF">2025-04-29T07:03:45Z</dcterms:modified>
</cp:coreProperties>
</file>