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5" r:id="rId4"/>
    <p:sldId id="266" r:id="rId5"/>
    <p:sldId id="264" r:id="rId6"/>
    <p:sldId id="262" r:id="rId7"/>
    <p:sldId id="258" r:id="rId8"/>
    <p:sldId id="256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5E1E-C102-6CE1-ED32-DC576CB2B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9355-D05A-6E2E-5ECA-AFEF09D3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2816-1D62-07F1-277D-5AE94469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41E9-B4E9-4AE6-791F-FD299F02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CDCE-6282-67F2-B9F6-545EC3F6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922-B82C-FA5A-5F71-183B5E4C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5B50-CEA5-CADA-1E22-5CF3F60A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40F8-F730-FF49-DDDE-A217EE34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F5EC-E8D8-936E-F4E4-71D998AB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0160-BBE4-E5A8-1F2C-E935CC4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FF651-3C14-BB1E-2364-61FE14FD7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48F49-8AE6-02EF-37BE-8CB3EC6DA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FD61-2308-D068-41D6-C044D921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D8A0-F17C-4FD9-B7A4-72DFE959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35E4-C691-996E-56BF-90D4033A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EAA7-281E-D131-51C1-B5C35414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A2F4-805B-9285-28F6-CCDF15F8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3D45-04A5-F420-CBCD-E4D769C3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4FED-42B5-A523-3D20-274692D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7473-35BC-9CC2-D964-F7FDA22D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FC8B-2DBB-E6C7-59D2-6FD5F7A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A850B-7DAA-371D-9686-B0E75B51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A6FF-4720-2DA2-9A00-DF68EF87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864E-AAFB-F5E9-138E-244339AA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14E2-F018-03DB-053A-0E3519AF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3279-984E-EFDE-A1B4-4D16DCE3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E028-A7FB-9D72-94A8-9CD9C56FE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6174-9A61-7E0C-66AD-1942F8BF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4B0A5-8402-2D05-795E-4902F299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ED4E-4006-B5E0-4B01-3F72AA0D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9CD87-E0C3-52E0-26FA-3FD222F7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FF8E-BD55-8500-2AD0-FFE32931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12E9-07B8-F8BE-0792-DE2ED206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E92B2-F96E-C0A9-E6C5-2B4DE157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3AFB2-7354-8A5B-F19C-5B4C51C23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5D652-1B5C-6B01-00BD-167D1CA63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1A4-CA20-300D-0B3F-7804FA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C1400-44C4-FCDB-8A1E-1A182E03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333DA-545C-0259-263B-860C5E4D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6C98-62F6-ED78-F357-C98EB204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95BFA-F04A-8340-F5BD-C56EFC3A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B8B8-D29D-BDA1-56B0-3F2F3928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C188E-481B-5847-05B2-F35B5F66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92C66-57D0-644C-75DD-94790C9A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10F17-74FC-1761-35BC-430476CA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78D7A-B888-A7C8-2B24-2EB3F19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39E-EE40-8B4B-D570-030ABF8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2258-4B91-CF93-B175-46696477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F238E-BC77-981B-4536-1268259D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0300-F1D8-DBD8-144B-F0CDC5D4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351E2-6916-E775-0755-B092526A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5595F-9EAC-D07D-095A-4D03D3FB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730-B8A0-7E3F-9600-FDE25823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E647A-4DBE-DFA8-C3CE-3C32ED2B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1CBD-0CA5-45F7-D516-C3571D9B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492CB-0DD3-0556-D319-5C88F299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717B-97D9-5BF1-A4DB-AFDF993B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FFC9-A05F-784B-9A4E-F03B081D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7811D-4A5B-553A-601D-B0C92BAC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CBF4B-358A-3062-65D7-66E18418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46C0-722A-AFF5-5923-FCE5C8B39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875D-26E5-4FC4-BFC9-9E83B8E9218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CFAB-A426-8262-06C1-1C98A14F8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672B-AC05-A62A-C1F9-58B385A6A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11E9-0650-49AE-8AC1-0077C09E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F9B9-A9EB-AAB7-E702-B127D4C4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91" y="2193925"/>
            <a:ext cx="10515600" cy="1325563"/>
          </a:xfrm>
        </p:spPr>
        <p:txBody>
          <a:bodyPr/>
          <a:lstStyle/>
          <a:p>
            <a:r>
              <a:rPr lang="en-US" dirty="0"/>
              <a:t>			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17495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277-D069-8FB8-9F8F-FF1F7E62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984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4. Multiply a Number by 2 Without Using 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Question: Write a Java program to multiply a number by 2 using a bitwise operator.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Hint: Left shift &lt;&lt; moves bits left, effectively multiplying by 2.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Refer- MultiplybyTwo.java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Refer - MultiplyByTwo.java</a:t>
            </a:r>
          </a:p>
        </p:txBody>
      </p:sp>
    </p:spTree>
    <p:extLst>
      <p:ext uri="{BB962C8B-B14F-4D97-AF65-F5344CB8AC3E}">
        <p14:creationId xmlns:p14="http://schemas.microsoft.com/office/powerpoint/2010/main" val="347731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57BB-BA1E-C979-C6DE-36A776F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1176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5. Count the Number of Set Bits (1s) in an Integer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Question:</a:t>
            </a:r>
            <a:r>
              <a:rPr lang="en-US" dirty="0"/>
              <a:t> Write a Java program to count the number of 1s in the binary representation of a number.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Hint: Use n &amp; (n - 1), which turns off the rightmost set bit.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Refer – CountSetBits.java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9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FD1C-2263-338E-553F-CB6BEAF3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114026"/>
            <a:ext cx="10515600" cy="2244361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operators are used to perform operations on individual bits of numbers.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operators are commonly used in low-level programming, such as in system programming, cryptography, and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238648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1C2-8C08-8C82-E5C2-74959E81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4" y="1455336"/>
            <a:ext cx="10515600" cy="3947327"/>
          </a:xfrm>
        </p:spPr>
        <p:txBody>
          <a:bodyPr>
            <a:noAutofit/>
          </a:bodyPr>
          <a:lstStyle/>
          <a:p>
            <a:r>
              <a:rPr lang="en-US" sz="2400" dirty="0"/>
              <a:t>Bitwise operations take one or more bit-patterns or binary numerals and manipulate them at the bit level.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They’re essentially our tool to manipulate bits to achieve our operations.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While arithmetic operations perform operations on human-readable values (1+2), bitwise operators manipulate the low-level data directly.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Advantages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➢ They are fast and simple actions. </a:t>
            </a:r>
            <a:br>
              <a:rPr lang="en-US" sz="2400" dirty="0"/>
            </a:br>
            <a:r>
              <a:rPr lang="en-US" sz="2400" dirty="0"/>
              <a:t>➢ They are directly supported by the processor. </a:t>
            </a:r>
            <a:br>
              <a:rPr lang="en-US" sz="2400" dirty="0"/>
            </a:br>
            <a:r>
              <a:rPr lang="en-US" sz="2400" dirty="0"/>
              <a:t>➢ They are used to manipulate values for comparisons and calculations. </a:t>
            </a:r>
            <a:br>
              <a:rPr lang="en-US" sz="2400" dirty="0"/>
            </a:br>
            <a:r>
              <a:rPr lang="en-US" sz="2400" dirty="0"/>
              <a:t>➢ Bitwise operations are incredibly simple and faster than arithmetic operations.</a:t>
            </a:r>
          </a:p>
        </p:txBody>
      </p:sp>
    </p:spTree>
    <p:extLst>
      <p:ext uri="{BB962C8B-B14F-4D97-AF65-F5344CB8AC3E}">
        <p14:creationId xmlns:p14="http://schemas.microsoft.com/office/powerpoint/2010/main" val="309741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5F34D-623D-3AAD-2585-8168D7D2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" y="662730"/>
            <a:ext cx="9731229" cy="57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C4776-CA72-795C-5CA2-8538C088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73" y="645953"/>
            <a:ext cx="8882848" cy="56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C980EF-A667-FF15-CD8E-0076A09FF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59796"/>
              </p:ext>
            </p:extLst>
          </p:nvPr>
        </p:nvGraphicFramePr>
        <p:xfrm>
          <a:off x="1333850" y="1610686"/>
          <a:ext cx="9454392" cy="4127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440">
                  <a:extLst>
                    <a:ext uri="{9D8B030D-6E8A-4147-A177-3AD203B41FA5}">
                      <a16:colId xmlns:a16="http://schemas.microsoft.com/office/drawing/2014/main" val="2553772171"/>
                    </a:ext>
                  </a:extLst>
                </a:gridCol>
                <a:gridCol w="699031">
                  <a:extLst>
                    <a:ext uri="{9D8B030D-6E8A-4147-A177-3AD203B41FA5}">
                      <a16:colId xmlns:a16="http://schemas.microsoft.com/office/drawing/2014/main" val="871056965"/>
                    </a:ext>
                  </a:extLst>
                </a:gridCol>
                <a:gridCol w="3425251">
                  <a:extLst>
                    <a:ext uri="{9D8B030D-6E8A-4147-A177-3AD203B41FA5}">
                      <a16:colId xmlns:a16="http://schemas.microsoft.com/office/drawing/2014/main" val="4153780568"/>
                    </a:ext>
                  </a:extLst>
                </a:gridCol>
                <a:gridCol w="3844670">
                  <a:extLst>
                    <a:ext uri="{9D8B030D-6E8A-4147-A177-3AD203B41FA5}">
                      <a16:colId xmlns:a16="http://schemas.microsoft.com/office/drawing/2014/main" val="2903734348"/>
                    </a:ext>
                  </a:extLst>
                </a:gridCol>
              </a:tblGrid>
              <a:tr h="589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Operator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Symbol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Example (A = 5, B = 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829949577"/>
                  </a:ext>
                </a:extLst>
              </a:tr>
              <a:tr h="589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&amp;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Sets each bit to 1 if both bits are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 &amp; 3 = 1 (0101 &amp; 0011 = 0001)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220647376"/>
                  </a:ext>
                </a:extLst>
              </a:tr>
              <a:tr h="589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|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|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Sets each bit to 1 if at least one bit is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321102778"/>
                  </a:ext>
                </a:extLst>
              </a:tr>
              <a:tr h="589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^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Sets each bit to 1 if only one of the bits is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 ^ 3 = 6 (0101 ^ 0011 = 0110)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3969699061"/>
                  </a:ext>
                </a:extLst>
              </a:tr>
              <a:tr h="589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Inverts all bits (bitwise complement)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~5 = -6 (in 8-bit, ~00000101 = 11111010)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048024092"/>
                  </a:ext>
                </a:extLst>
              </a:tr>
              <a:tr h="589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Left Shift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&lt;&lt;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Shifts bits to the left (multiplies by 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 &lt;&lt; 1 = 10 (00000101 &lt;&lt; 1 = 00001010)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1319563730"/>
                  </a:ext>
                </a:extLst>
              </a:tr>
              <a:tr h="589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Right Shift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&gt;&gt;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Shifts bits to the right (divides by 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 &gt;&gt; 1 = 2 (00000101 &gt;&gt; 1 = 00000010)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3098930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6DA61C-48D7-5736-64EE-28F0EEE40FB5}"/>
              </a:ext>
            </a:extLst>
          </p:cNvPr>
          <p:cNvSpPr txBox="1"/>
          <p:nvPr/>
        </p:nvSpPr>
        <p:spPr>
          <a:xfrm>
            <a:off x="2636240" y="99818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		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5705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0F06-99BB-E681-A3A4-6D6AAC3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390"/>
            <a:ext cx="10515600" cy="5163220"/>
          </a:xfrm>
        </p:spPr>
        <p:txBody>
          <a:bodyPr/>
          <a:lstStyle/>
          <a:p>
            <a:r>
              <a:rPr lang="en-US" dirty="0"/>
              <a:t>1. Check if a Number is Even or Odd using </a:t>
            </a:r>
            <a:br>
              <a:rPr lang="en-US" dirty="0"/>
            </a:br>
            <a:r>
              <a:rPr lang="en-US" dirty="0"/>
              <a:t>Bitwise AND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CLUE</a:t>
            </a:r>
            <a:r>
              <a:rPr lang="en-US" dirty="0"/>
              <a:t> -  A number is even if the least significant bit (LSB) is 0 and odd if it is 1. </a:t>
            </a:r>
            <a:br>
              <a:rPr lang="en-US" dirty="0"/>
            </a:br>
            <a:r>
              <a:rPr lang="en-US" dirty="0"/>
              <a:t>You can use n &amp; 1 to check this.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Refer – </a:t>
            </a:r>
            <a:r>
              <a:rPr lang="en-US" b="1" dirty="0"/>
              <a:t>BitwiseEvenOdd.java</a:t>
            </a:r>
          </a:p>
        </p:txBody>
      </p:sp>
    </p:spTree>
    <p:extLst>
      <p:ext uri="{BB962C8B-B14F-4D97-AF65-F5344CB8AC3E}">
        <p14:creationId xmlns:p14="http://schemas.microsoft.com/office/powerpoint/2010/main" val="324508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90A-94E8-6BAB-937C-83A2B364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273" y="1197863"/>
            <a:ext cx="9144000" cy="3416081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2. Swap Two Numbers Without Using a Temporary Variable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Hint: XOR swapping: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Refer </a:t>
            </a:r>
            <a:r>
              <a:rPr lang="en-US" sz="4400" b="1" dirty="0"/>
              <a:t>BitwiseSwap.java</a:t>
            </a:r>
          </a:p>
        </p:txBody>
      </p:sp>
    </p:spTree>
    <p:extLst>
      <p:ext uri="{BB962C8B-B14F-4D97-AF65-F5344CB8AC3E}">
        <p14:creationId xmlns:p14="http://schemas.microsoft.com/office/powerpoint/2010/main" val="139192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7FA8-F1E3-E931-FD34-32DED96C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600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3. Given an array where every element appears twice except for one, </a:t>
            </a:r>
            <a:br>
              <a:rPr lang="en-US" dirty="0"/>
            </a:br>
            <a:r>
              <a:rPr lang="en-US" dirty="0"/>
              <a:t>find that single element.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XOR of two same numbers is 0 (i.e., x ^ x = 0). </a:t>
            </a:r>
            <a:br>
              <a:rPr lang="en-US" dirty="0"/>
            </a:br>
            <a:r>
              <a:rPr lang="en-US" dirty="0"/>
              <a:t>XOR all elements; </a:t>
            </a:r>
            <a:br>
              <a:rPr lang="en-US" dirty="0"/>
            </a:br>
            <a:r>
              <a:rPr lang="en-US" dirty="0"/>
              <a:t>the duplicate numbers cancel out, leaving the unique number.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Refer – </a:t>
            </a:r>
            <a:r>
              <a:rPr lang="en-US" b="1" dirty="0"/>
              <a:t>SingleNumber.java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2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BITWISE OPERATORS</vt:lpstr>
      <vt:lpstr>Bitwise operators are used to perform operations on individual bits of numbers.   These operators are commonly used in low-level programming, such as in system programming, cryptography, and embedded systems.</vt:lpstr>
      <vt:lpstr>Bitwise operations take one or more bit-patterns or binary numerals and manipulate them at the bit level.   They’re essentially our tool to manipulate bits to achieve our operations.   While arithmetic operations perform operations on human-readable values (1+2), bitwise operators manipulate the low-level data directly.      Advantages   ➢ They are fast and simple actions.  ➢ They are directly supported by the processor.  ➢ They are used to manipulate values for comparisons and calculations.  ➢ Bitwise operations are incredibly simple and faster than arithmetic operations.</vt:lpstr>
      <vt:lpstr>PowerPoint Presentation</vt:lpstr>
      <vt:lpstr>PowerPoint Presentation</vt:lpstr>
      <vt:lpstr>PowerPoint Presentation</vt:lpstr>
      <vt:lpstr>1. Check if a Number is Even or Odd using  Bitwise AND  CLUE -  A number is even if the least significant bit (LSB) is 0 and odd if it is 1.  You can use n &amp; 1 to check this.  Refer – BitwiseEvenOdd.java</vt:lpstr>
      <vt:lpstr>2. Swap Two Numbers Without Using a Temporary Variable   Hint: XOR swapping:  Refer BitwiseSwap.java</vt:lpstr>
      <vt:lpstr>   3. Given an array where every element appears twice except for one,  find that single element.  Use XOR of two same numbers is 0 (i.e., x ^ x = 0).  XOR all elements;  the duplicate numbers cancel out, leaving the unique number.  Refer – SingleNumber.java  </vt:lpstr>
      <vt:lpstr>       4. Multiply a Number by 2 Without Using *  Question: Write a Java program to multiply a number by 2 using a bitwise operator.  Hint: Left shift &lt;&lt; moves bits left, effectively multiplying by 2.  Refer- MultiplybyTwo.java        Refer - MultiplyByTwo.java</vt:lpstr>
      <vt:lpstr>   5. Count the Number of Set Bits (1s) in an Integer  Question: Write a Java program to count the number of 1s in the binary representation of a number.  Hint: Use n &amp; (n - 1), which turns off the rightmost set bit.  Refer – CountSetBits.java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B</dc:creator>
  <cp:lastModifiedBy>Satyam B</cp:lastModifiedBy>
  <cp:revision>20</cp:revision>
  <dcterms:created xsi:type="dcterms:W3CDTF">2025-02-24T06:27:51Z</dcterms:created>
  <dcterms:modified xsi:type="dcterms:W3CDTF">2025-02-24T06:50:27Z</dcterms:modified>
</cp:coreProperties>
</file>