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304" r:id="rId3"/>
    <p:sldId id="308" r:id="rId4"/>
    <p:sldId id="305" r:id="rId5"/>
    <p:sldId id="309" r:id="rId6"/>
    <p:sldId id="306" r:id="rId7"/>
    <p:sldId id="310" r:id="rId8"/>
    <p:sldId id="311" r:id="rId9"/>
    <p:sldId id="30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210"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EC9769-8002-4D32-8F1B-F47044DDB88D}" type="datetimeFigureOut">
              <a:rPr lang="en-US" smtClean="0"/>
              <a:pPr/>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DE11F1-B25C-45DF-8286-EAAE44DF811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EC9769-8002-4D32-8F1B-F47044DDB88D}" type="datetimeFigureOut">
              <a:rPr lang="en-US" smtClean="0"/>
              <a:pPr/>
              <a:t>6/4/2025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DE11F1-B25C-45DF-8286-EAAE44DF811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685800" y="0"/>
            <a:ext cx="8154988" cy="6477000"/>
          </a:xfrm>
          <a:noFill/>
        </p:spPr>
        <p:txBody>
          <a:bodyPr>
            <a:normAutofit/>
          </a:bodyPr>
          <a:lstStyle/>
          <a:p>
            <a:pPr algn="ctr">
              <a:buFont typeface="Monotype Sorts" pitchFamily="2" charset="2"/>
              <a:buNone/>
            </a:pPr>
            <a:r>
              <a:rPr lang="en-US" sz="4400" b="1" dirty="0">
                <a:solidFill>
                  <a:schemeClr val="accent2"/>
                </a:solidFill>
              </a:rPr>
              <a:t>ACID properties</a:t>
            </a:r>
          </a:p>
          <a:p>
            <a:pPr algn="ctr">
              <a:buFont typeface="Monotype Sorts" pitchFamily="2" charset="2"/>
              <a:buNone/>
            </a:pPr>
            <a:endParaRPr lang="en-US" sz="4000" b="1" dirty="0">
              <a:solidFill>
                <a:schemeClr val="accent2"/>
              </a:solidFill>
            </a:endParaRPr>
          </a:p>
          <a:p>
            <a:pPr marL="0" indent="0" algn="just">
              <a:buFont typeface="Monotype Sorts" pitchFamily="2" charset="2"/>
              <a:buNone/>
            </a:pPr>
            <a:r>
              <a:rPr lang="en-US" b="1" dirty="0"/>
              <a:t>Set of properties that guarantee that database transactions are processed reliably, referred to as ACID </a:t>
            </a:r>
          </a:p>
          <a:p>
            <a:pPr algn="ctr">
              <a:buFont typeface="Monotype Sorts" pitchFamily="2" charset="2"/>
              <a:buNone/>
            </a:pPr>
            <a:r>
              <a:rPr lang="en-US" b="1" dirty="0"/>
              <a:t>Atomicity</a:t>
            </a:r>
          </a:p>
          <a:p>
            <a:pPr algn="ctr">
              <a:buFont typeface="Monotype Sorts" pitchFamily="2" charset="2"/>
              <a:buNone/>
            </a:pPr>
            <a:r>
              <a:rPr lang="en-US" b="1" dirty="0"/>
              <a:t>Consistency</a:t>
            </a:r>
          </a:p>
          <a:p>
            <a:pPr algn="ctr">
              <a:buFont typeface="Monotype Sorts" pitchFamily="2" charset="2"/>
              <a:buNone/>
            </a:pPr>
            <a:r>
              <a:rPr lang="en-US" b="1" dirty="0"/>
              <a:t>Isolation</a:t>
            </a:r>
          </a:p>
          <a:p>
            <a:pPr algn="ctr">
              <a:buFont typeface="Monotype Sorts" pitchFamily="2" charset="2"/>
              <a:buNone/>
            </a:pPr>
            <a:r>
              <a:rPr lang="en-US" b="1" dirty="0"/>
              <a:t>Durability</a:t>
            </a:r>
            <a:endParaRPr lang="en-US" sz="4000" b="1"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What is transaction</a:t>
            </a:r>
          </a:p>
        </p:txBody>
      </p:sp>
      <p:sp>
        <p:nvSpPr>
          <p:cNvPr id="3" name="Content Placeholder 2"/>
          <p:cNvSpPr>
            <a:spLocks noGrp="1"/>
          </p:cNvSpPr>
          <p:nvPr>
            <p:ph idx="1"/>
          </p:nvPr>
        </p:nvSpPr>
        <p:spPr>
          <a:xfrm>
            <a:off x="152400" y="1143000"/>
            <a:ext cx="8991600" cy="5486400"/>
          </a:xfrm>
        </p:spPr>
        <p:txBody>
          <a:bodyPr>
            <a:normAutofit/>
          </a:bodyPr>
          <a:lstStyle/>
          <a:p>
            <a:pPr>
              <a:buNone/>
            </a:pPr>
            <a:endParaRPr lang="en-US" dirty="0"/>
          </a:p>
          <a:p>
            <a:pPr>
              <a:buNone/>
            </a:pPr>
            <a:r>
              <a:rPr lang="en-US" dirty="0"/>
              <a:t> In the context of databases, a single logical operation on the data is called a transaction. For example, a transfer of funds from one bank account to another, involving multiple changes such as debiting one account and crediting another, is a single transaction.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Atomicity</a:t>
            </a:r>
          </a:p>
        </p:txBody>
      </p:sp>
      <p:sp>
        <p:nvSpPr>
          <p:cNvPr id="3" name="Content Placeholder 2"/>
          <p:cNvSpPr>
            <a:spLocks noGrp="1"/>
          </p:cNvSpPr>
          <p:nvPr>
            <p:ph idx="1"/>
          </p:nvPr>
        </p:nvSpPr>
        <p:spPr>
          <a:xfrm>
            <a:off x="152400" y="1143000"/>
            <a:ext cx="8991600" cy="5486400"/>
          </a:xfrm>
        </p:spPr>
        <p:txBody>
          <a:bodyPr>
            <a:normAutofit/>
          </a:bodyPr>
          <a:lstStyle/>
          <a:p>
            <a:pPr>
              <a:buNone/>
            </a:pPr>
            <a:r>
              <a:rPr lang="en-US" dirty="0"/>
              <a:t>Atomicity refers to the ability of the database to guarantee that either all of the tasks of a transaction are performed or none of them are. </a:t>
            </a:r>
            <a:br>
              <a:rPr lang="en-US" dirty="0"/>
            </a:br>
            <a:endParaRPr lang="en-US" dirty="0"/>
          </a:p>
          <a:p>
            <a:pPr>
              <a:buNone/>
            </a:pPr>
            <a:r>
              <a:rPr lang="en-US" dirty="0"/>
              <a:t>Database modifications must follow an all or nothing rule. </a:t>
            </a:r>
          </a:p>
          <a:p>
            <a:pPr>
              <a:buNone/>
            </a:pPr>
            <a:endParaRPr lang="en-US" dirty="0"/>
          </a:p>
          <a:p>
            <a:pPr>
              <a:buNone/>
            </a:pPr>
            <a:r>
              <a:rPr lang="en-US" dirty="0"/>
              <a:t>Each transaction is said to be atomic if when one part of the transaction fails, the entire transaction fails.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Consistency</a:t>
            </a:r>
          </a:p>
        </p:txBody>
      </p:sp>
      <p:sp>
        <p:nvSpPr>
          <p:cNvPr id="3" name="Content Placeholder 2"/>
          <p:cNvSpPr>
            <a:spLocks noGrp="1"/>
          </p:cNvSpPr>
          <p:nvPr>
            <p:ph idx="1"/>
          </p:nvPr>
        </p:nvSpPr>
        <p:spPr>
          <a:xfrm>
            <a:off x="152400" y="1143000"/>
            <a:ext cx="8991600" cy="5486400"/>
          </a:xfrm>
        </p:spPr>
        <p:txBody>
          <a:bodyPr>
            <a:normAutofit/>
          </a:bodyPr>
          <a:lstStyle/>
          <a:p>
            <a:pPr>
              <a:buNone/>
            </a:pPr>
            <a:r>
              <a:rPr lang="en-US" dirty="0"/>
              <a:t>Consistency means that database systems have to enforce business rules defined for their databases.</a:t>
            </a:r>
          </a:p>
          <a:p>
            <a:pPr>
              <a:buNone/>
            </a:pPr>
            <a:endParaRPr lang="en-US" dirty="0"/>
          </a:p>
          <a:p>
            <a:pPr>
              <a:buNone/>
            </a:pPr>
            <a:r>
              <a:rPr lang="en-US" dirty="0"/>
              <a:t>The consistency property ensures that the database remains in a consistent state before the start of the transaction and after the transaction is over (whether successful or not). </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152400" y="1143000"/>
            <a:ext cx="8991600" cy="5486400"/>
          </a:xfrm>
        </p:spPr>
        <p:txBody>
          <a:bodyPr>
            <a:normAutofit/>
          </a:bodyPr>
          <a:lstStyle/>
          <a:p>
            <a:pPr>
              <a:buNone/>
            </a:pPr>
            <a:r>
              <a:rPr lang="en-US" dirty="0"/>
              <a:t>Consistency means that any defined checks and constraints are satisfied after any transaction:</a:t>
            </a:r>
          </a:p>
          <a:p>
            <a:pPr>
              <a:buNone/>
            </a:pPr>
            <a:endParaRPr lang="en-US" dirty="0"/>
          </a:p>
          <a:p>
            <a:pPr>
              <a:buNone/>
            </a:pPr>
            <a:r>
              <a:rPr lang="en-US" dirty="0"/>
              <a:t>Columns only store values of a particular type (</a:t>
            </a:r>
            <a:r>
              <a:rPr lang="en-US" dirty="0" err="1"/>
              <a:t>int</a:t>
            </a:r>
            <a:r>
              <a:rPr lang="en-US" dirty="0"/>
              <a:t> columns store only </a:t>
            </a:r>
            <a:r>
              <a:rPr lang="en-US" dirty="0" err="1"/>
              <a:t>ints</a:t>
            </a:r>
            <a:r>
              <a:rPr lang="en-US" dirty="0"/>
              <a:t>, etc)</a:t>
            </a:r>
          </a:p>
          <a:p>
            <a:pPr>
              <a:buNone/>
            </a:pPr>
            <a:r>
              <a:rPr lang="en-US" dirty="0"/>
              <a:t>Primary keys and unique keys are unique</a:t>
            </a:r>
          </a:p>
          <a:p>
            <a:pPr>
              <a:buNone/>
            </a:pPr>
            <a:r>
              <a:rPr lang="en-US" dirty="0"/>
              <a:t>Check constraints are satisfied</a:t>
            </a:r>
          </a:p>
          <a:p>
            <a:pPr>
              <a:buNone/>
            </a:pPr>
            <a:r>
              <a:rPr lang="en-US" dirty="0"/>
              <a:t>Foreign key constraints are satisfied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Isolation</a:t>
            </a:r>
          </a:p>
        </p:txBody>
      </p:sp>
      <p:sp>
        <p:nvSpPr>
          <p:cNvPr id="3" name="Content Placeholder 2"/>
          <p:cNvSpPr>
            <a:spLocks noGrp="1"/>
          </p:cNvSpPr>
          <p:nvPr>
            <p:ph idx="1"/>
          </p:nvPr>
        </p:nvSpPr>
        <p:spPr>
          <a:xfrm>
            <a:off x="152400" y="1143000"/>
            <a:ext cx="8991600" cy="5486400"/>
          </a:xfrm>
        </p:spPr>
        <p:txBody>
          <a:bodyPr>
            <a:normAutofit fontScale="92500"/>
          </a:bodyPr>
          <a:lstStyle/>
          <a:p>
            <a:pPr>
              <a:buNone/>
            </a:pPr>
            <a:r>
              <a:rPr lang="en-US" dirty="0"/>
              <a:t>Isolation refers to the requirement that other operations cannot access or see the data in an intermediate state during a transaction. This constraint is required to maintain the performance as well as the consistency between transactions in a database. Thus, each transaction is unaware of another transactions executing concurrently in the system.</a:t>
            </a:r>
          </a:p>
          <a:p>
            <a:pPr>
              <a:buNone/>
            </a:pPr>
            <a:endParaRPr lang="en-US" dirty="0"/>
          </a:p>
          <a:p>
            <a:pPr>
              <a:buNone/>
            </a:pPr>
            <a:r>
              <a:rPr lang="en-US" dirty="0"/>
              <a:t>Events within a transaction must be hidden from other transactions running concurrently. Providing isolation is the main goal of concurrency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0" y="1024818"/>
            <a:ext cx="9146705" cy="583318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rmAutofit fontScale="77500" lnSpcReduction="20000"/>
          </a:bodyPr>
          <a:lstStyle/>
          <a:p>
            <a:pPr>
              <a:buNone/>
            </a:pPr>
            <a:r>
              <a:rPr lang="en-US" sz="3600" dirty="0"/>
              <a:t>An important concept to understanding isolation through transactions is </a:t>
            </a:r>
            <a:r>
              <a:rPr lang="en-US" sz="3600" dirty="0" err="1"/>
              <a:t>serializability</a:t>
            </a:r>
            <a:r>
              <a:rPr lang="en-US" sz="3600" dirty="0"/>
              <a:t>. Transactions are </a:t>
            </a:r>
            <a:r>
              <a:rPr lang="en-US" sz="3600" dirty="0" err="1"/>
              <a:t>serializable</a:t>
            </a:r>
            <a:r>
              <a:rPr lang="en-US" sz="3600" dirty="0"/>
              <a:t> when the effect on the database is the same whether the transactions are executed in serial order or in an interleaved fashion. The effect on the RDBMS is that the transactions may execute in serial order based on consistency and isolation requirements. </a:t>
            </a:r>
          </a:p>
          <a:p>
            <a:pPr>
              <a:buNone/>
            </a:pPr>
            <a:endParaRPr lang="en-US" dirty="0"/>
          </a:p>
          <a:p>
            <a:pPr>
              <a:buNone/>
            </a:pPr>
            <a:r>
              <a:rPr lang="en-US" dirty="0"/>
              <a:t>Degrees of isolation1:</a:t>
            </a:r>
          </a:p>
          <a:p>
            <a:pPr>
              <a:buNone/>
            </a:pPr>
            <a:endParaRPr lang="en-US" dirty="0"/>
          </a:p>
          <a:p>
            <a:pPr>
              <a:buNone/>
            </a:pPr>
            <a:r>
              <a:rPr lang="en-US" dirty="0"/>
              <a:t>degree 0 - a transaction does not overwrite data updated by another user or process ("dirty data") of other transactions</a:t>
            </a:r>
          </a:p>
          <a:p>
            <a:pPr>
              <a:buNone/>
            </a:pPr>
            <a:r>
              <a:rPr lang="en-US" dirty="0"/>
              <a:t>degree 1 - degree 0 plus a transaction does not commit any writes until it completes all its writes (until the end of transaction)</a:t>
            </a:r>
          </a:p>
          <a:p>
            <a:pPr>
              <a:buNone/>
            </a:pPr>
            <a:r>
              <a:rPr lang="en-US" dirty="0"/>
              <a:t>degree 2 - degree 1 plus a transaction does not read dirty data from other transactions</a:t>
            </a:r>
          </a:p>
          <a:p>
            <a:pPr>
              <a:buNone/>
            </a:pPr>
            <a:r>
              <a:rPr lang="en-US" dirty="0"/>
              <a:t>degree 3 - degree 2 plus other transactions do not dirty data read by a transaction before the transaction commits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Durability</a:t>
            </a:r>
          </a:p>
        </p:txBody>
      </p:sp>
      <p:sp>
        <p:nvSpPr>
          <p:cNvPr id="3" name="Content Placeholder 2"/>
          <p:cNvSpPr>
            <a:spLocks noGrp="1"/>
          </p:cNvSpPr>
          <p:nvPr>
            <p:ph idx="1"/>
          </p:nvPr>
        </p:nvSpPr>
        <p:spPr>
          <a:xfrm>
            <a:off x="152400" y="762000"/>
            <a:ext cx="8991600" cy="6096000"/>
          </a:xfrm>
        </p:spPr>
        <p:txBody>
          <a:bodyPr>
            <a:noAutofit/>
          </a:bodyPr>
          <a:lstStyle/>
          <a:p>
            <a:pPr>
              <a:buNone/>
            </a:pPr>
            <a:r>
              <a:rPr lang="en-US" sz="2800" dirty="0"/>
              <a:t>Durability refers to the guarantee that once the user has been notified of success, the transaction will persist, and not be undone. It refers to the ability of the system to recover committed transaction updates if either the system or the storage media fails. Features to consider for durability:</a:t>
            </a:r>
          </a:p>
          <a:p>
            <a:r>
              <a:rPr lang="en-US" sz="2400" dirty="0"/>
              <a:t>recovery to the most recent successful commit after a database software failure</a:t>
            </a:r>
          </a:p>
          <a:p>
            <a:r>
              <a:rPr lang="en-US" sz="2400" dirty="0"/>
              <a:t>recovery to the most recent successful commit after an application software failure</a:t>
            </a:r>
          </a:p>
          <a:p>
            <a:r>
              <a:rPr lang="en-US" sz="2400" dirty="0"/>
              <a:t>recovery to the most recent successful commit after a CPU failure</a:t>
            </a:r>
          </a:p>
          <a:p>
            <a:r>
              <a:rPr lang="en-US" sz="2400" dirty="0"/>
              <a:t>recovery to the most recent successful backup after a disk failure</a:t>
            </a:r>
          </a:p>
          <a:p>
            <a:r>
              <a:rPr lang="en-US" sz="2400" dirty="0"/>
              <a:t>recovery to the most recent successful commit after a data disk failur</a:t>
            </a:r>
            <a:r>
              <a:rPr lang="en-US" sz="2800" dirty="0"/>
              <a:t>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568</Words>
  <Application>Microsoft Office PowerPoint</Application>
  <PresentationFormat>On-screen Show (4:3)</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Monotype Sorts</vt:lpstr>
      <vt:lpstr>Office Theme</vt:lpstr>
      <vt:lpstr>PowerPoint Presentation</vt:lpstr>
      <vt:lpstr>What is transaction</vt:lpstr>
      <vt:lpstr>Atomicity</vt:lpstr>
      <vt:lpstr>Consistency</vt:lpstr>
      <vt:lpstr>PowerPoint Presentation</vt:lpstr>
      <vt:lpstr>Isolation</vt:lpstr>
      <vt:lpstr>PowerPoint Presentation</vt:lpstr>
      <vt:lpstr>PowerPoint Presentation</vt:lpstr>
      <vt:lpstr>Durability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kmit</dc:creator>
  <cp:lastModifiedBy>Satyam B</cp:lastModifiedBy>
  <cp:revision>63</cp:revision>
  <dcterms:created xsi:type="dcterms:W3CDTF">2012-06-17T09:54:29Z</dcterms:created>
  <dcterms:modified xsi:type="dcterms:W3CDTF">2025-06-04T07:10:30Z</dcterms:modified>
</cp:coreProperties>
</file>