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8" r:id="rId4"/>
    <p:sldId id="257"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3" r:id="rId19"/>
    <p:sldId id="300"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720"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6" name="PlaceHolder 2"/>
          <p:cNvSpPr>
            <a:spLocks noGrp="1"/>
          </p:cNvSpPr>
          <p:nvPr>
            <p:ph type="body"/>
          </p:nvPr>
        </p:nvSpPr>
        <p:spPr>
          <a:xfrm>
            <a:off x="869040" y="1562040"/>
            <a:ext cx="10515240" cy="21610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7" name="PlaceHolder 3"/>
          <p:cNvSpPr>
            <a:spLocks noGrp="1"/>
          </p:cNvSpPr>
          <p:nvPr>
            <p:ph type="body"/>
          </p:nvPr>
        </p:nvSpPr>
        <p:spPr>
          <a:xfrm>
            <a:off x="869040" y="3928680"/>
            <a:ext cx="10515240" cy="21610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9" name="PlaceHolder 2"/>
          <p:cNvSpPr>
            <a:spLocks noGrp="1"/>
          </p:cNvSpPr>
          <p:nvPr>
            <p:ph type="body"/>
          </p:nvPr>
        </p:nvSpPr>
        <p:spPr>
          <a:xfrm>
            <a:off x="869040" y="1562040"/>
            <a:ext cx="5131080" cy="21610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0" name="PlaceHolder 3"/>
          <p:cNvSpPr>
            <a:spLocks noGrp="1"/>
          </p:cNvSpPr>
          <p:nvPr>
            <p:ph type="body"/>
          </p:nvPr>
        </p:nvSpPr>
        <p:spPr>
          <a:xfrm>
            <a:off x="6257160" y="1562040"/>
            <a:ext cx="5131080" cy="21610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1" name="PlaceHolder 4"/>
          <p:cNvSpPr>
            <a:spLocks noGrp="1"/>
          </p:cNvSpPr>
          <p:nvPr>
            <p:ph type="body"/>
          </p:nvPr>
        </p:nvSpPr>
        <p:spPr>
          <a:xfrm>
            <a:off x="869040" y="3928680"/>
            <a:ext cx="5131080" cy="21610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2" name="PlaceHolder 5"/>
          <p:cNvSpPr>
            <a:spLocks noGrp="1"/>
          </p:cNvSpPr>
          <p:nvPr>
            <p:ph type="body"/>
          </p:nvPr>
        </p:nvSpPr>
        <p:spPr>
          <a:xfrm>
            <a:off x="6257160" y="3928680"/>
            <a:ext cx="5131080" cy="21610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4" name="PlaceHolder 2"/>
          <p:cNvSpPr>
            <a:spLocks noGrp="1"/>
          </p:cNvSpPr>
          <p:nvPr>
            <p:ph type="body"/>
          </p:nvPr>
        </p:nvSpPr>
        <p:spPr>
          <a:xfrm>
            <a:off x="869040" y="1562040"/>
            <a:ext cx="3385800" cy="21610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5" name="PlaceHolder 3"/>
          <p:cNvSpPr>
            <a:spLocks noGrp="1"/>
          </p:cNvSpPr>
          <p:nvPr>
            <p:ph type="body"/>
          </p:nvPr>
        </p:nvSpPr>
        <p:spPr>
          <a:xfrm>
            <a:off x="4424400" y="1562040"/>
            <a:ext cx="3385800" cy="21610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6" name="PlaceHolder 4"/>
          <p:cNvSpPr>
            <a:spLocks noGrp="1"/>
          </p:cNvSpPr>
          <p:nvPr>
            <p:ph type="body"/>
          </p:nvPr>
        </p:nvSpPr>
        <p:spPr>
          <a:xfrm>
            <a:off x="7980120" y="1562040"/>
            <a:ext cx="3385800" cy="21610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7" name="PlaceHolder 5"/>
          <p:cNvSpPr>
            <a:spLocks noGrp="1"/>
          </p:cNvSpPr>
          <p:nvPr>
            <p:ph type="body"/>
          </p:nvPr>
        </p:nvSpPr>
        <p:spPr>
          <a:xfrm>
            <a:off x="869040" y="3928680"/>
            <a:ext cx="3385800" cy="21610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8" name="PlaceHolder 6"/>
          <p:cNvSpPr>
            <a:spLocks noGrp="1"/>
          </p:cNvSpPr>
          <p:nvPr>
            <p:ph type="body"/>
          </p:nvPr>
        </p:nvSpPr>
        <p:spPr>
          <a:xfrm>
            <a:off x="4424400" y="3928680"/>
            <a:ext cx="3385800" cy="21610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9" name="PlaceHolder 7"/>
          <p:cNvSpPr>
            <a:spLocks noGrp="1"/>
          </p:cNvSpPr>
          <p:nvPr>
            <p:ph type="body"/>
          </p:nvPr>
        </p:nvSpPr>
        <p:spPr>
          <a:xfrm>
            <a:off x="7980120" y="3928680"/>
            <a:ext cx="3385800" cy="21610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p>
            <a:r>
              <a:rPr lang="en-US" sz="1200" b="1" spc="-1" dirty="0" smtClean="0">
                <a:solidFill>
                  <a:srgbClr val="808080"/>
                </a:solidFill>
                <a:latin typeface="Calibri"/>
              </a:rPr>
              <a:t>Unit 1</a:t>
            </a:r>
            <a:endParaRPr lang="en-US" sz="1200" spc="-1" dirty="0">
              <a:latin typeface="Times New Roman"/>
            </a:endParaRPr>
          </a:p>
        </p:txBody>
      </p:sp>
      <p:sp>
        <p:nvSpPr>
          <p:cNvPr id="3" name="Footer Placeholder 2"/>
          <p:cNvSpPr>
            <a:spLocks noGrp="1"/>
          </p:cNvSpPr>
          <p:nvPr>
            <p:ph type="ftr" idx="11"/>
          </p:nvPr>
        </p:nvSpPr>
        <p:spPr>
          <a:xfrm>
            <a:off x="4125860" y="6286680"/>
            <a:ext cx="2742840" cy="364680"/>
          </a:xfrm>
        </p:spPr>
        <p:txBody>
          <a:bodyPr/>
          <a:lstStyle/>
          <a:p>
            <a:pPr algn="ctr"/>
            <a:r>
              <a:rPr lang="sv-SE" sz="1200" b="1" spc="-1" dirty="0" smtClean="0">
                <a:solidFill>
                  <a:srgbClr val="808080"/>
                </a:solidFill>
                <a:latin typeface="Calibri"/>
              </a:rPr>
              <a:t>Dr. Vivek Rajpoot</a:t>
            </a:r>
            <a:endParaRPr lang="en-US" sz="1200" spc="-1" dirty="0">
              <a:latin typeface="Times New Roman"/>
            </a:endParaRPr>
          </a:p>
        </p:txBody>
      </p:sp>
      <p:sp>
        <p:nvSpPr>
          <p:cNvPr id="7" name="Picture Placeholder 6"/>
          <p:cNvSpPr>
            <a:spLocks noGrp="1"/>
          </p:cNvSpPr>
          <p:nvPr>
            <p:ph type="pic" sz="quarter" idx="12"/>
          </p:nvPr>
        </p:nvSpPr>
        <p:spPr>
          <a:xfrm>
            <a:off x="838200" y="6096000"/>
            <a:ext cx="1524000" cy="609600"/>
          </a:xfrm>
        </p:spPr>
        <p:txBody>
          <a:bodyPr/>
          <a:lstStyle/>
          <a:p>
            <a:endParaRPr lang="en-US"/>
          </a:p>
        </p:txBody>
      </p:sp>
      <p:pic>
        <p:nvPicPr>
          <p:cNvPr id="1026" name="Picture 2" descr="C:\Users\vivek\Desktop\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000" y="6096000"/>
            <a:ext cx="2047875" cy="685800"/>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2"/>
          <p:cNvSpPr txBox="1">
            <a:spLocks/>
          </p:cNvSpPr>
          <p:nvPr userDrawn="1"/>
        </p:nvSpPr>
        <p:spPr>
          <a:xfrm>
            <a:off x="609600" y="6256560"/>
            <a:ext cx="2742840" cy="364680"/>
          </a:xfrm>
          <a:prstGeom prst="rect">
            <a:avLst/>
          </a:prstGeom>
        </p:spPr>
        <p:txBody>
          <a:bodyPr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sv-SE" sz="1200" b="1" spc="-1" dirty="0" smtClean="0">
                <a:solidFill>
                  <a:srgbClr val="808080"/>
                </a:solidFill>
                <a:latin typeface="Calibri"/>
              </a:rPr>
              <a:t>Computer</a:t>
            </a:r>
            <a:r>
              <a:rPr lang="sv-SE" sz="1200" b="1" spc="-1" baseline="0" dirty="0" smtClean="0">
                <a:solidFill>
                  <a:srgbClr val="808080"/>
                </a:solidFill>
                <a:latin typeface="Calibri"/>
              </a:rPr>
              <a:t> Network</a:t>
            </a:r>
            <a:endParaRPr lang="en-US" sz="1200" spc="-1" dirty="0">
              <a:latin typeface="Times New Roman"/>
            </a:endParaRPr>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dirty="0">
              <a:solidFill>
                <a:srgbClr val="000000"/>
              </a:solidFill>
              <a:latin typeface="Calibri"/>
            </a:endParaRPr>
          </a:p>
        </p:txBody>
      </p:sp>
      <p:sp>
        <p:nvSpPr>
          <p:cNvPr id="48" name="PlaceHolder 2"/>
          <p:cNvSpPr>
            <a:spLocks noGrp="1"/>
          </p:cNvSpPr>
          <p:nvPr>
            <p:ph type="subTitle"/>
          </p:nvPr>
        </p:nvSpPr>
        <p:spPr>
          <a:xfrm>
            <a:off x="869040" y="1562040"/>
            <a:ext cx="10515240" cy="4530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0" name="PlaceHolder 2"/>
          <p:cNvSpPr>
            <a:spLocks noGrp="1"/>
          </p:cNvSpPr>
          <p:nvPr>
            <p:ph type="body"/>
          </p:nvPr>
        </p:nvSpPr>
        <p:spPr>
          <a:xfrm>
            <a:off x="869040" y="1562040"/>
            <a:ext cx="10515240" cy="453096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2" name="PlaceHolder 2"/>
          <p:cNvSpPr>
            <a:spLocks noGrp="1"/>
          </p:cNvSpPr>
          <p:nvPr>
            <p:ph type="body"/>
          </p:nvPr>
        </p:nvSpPr>
        <p:spPr>
          <a:xfrm>
            <a:off x="869040" y="1562040"/>
            <a:ext cx="5131080" cy="453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3" name="PlaceHolder 3"/>
          <p:cNvSpPr>
            <a:spLocks noGrp="1"/>
          </p:cNvSpPr>
          <p:nvPr>
            <p:ph type="body"/>
          </p:nvPr>
        </p:nvSpPr>
        <p:spPr>
          <a:xfrm>
            <a:off x="6257160" y="1562040"/>
            <a:ext cx="5131080" cy="453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 name="Date Placeholder 1"/>
          <p:cNvSpPr>
            <a:spLocks noGrp="1"/>
          </p:cNvSpPr>
          <p:nvPr>
            <p:ph type="dt" idx="10"/>
          </p:nvPr>
        </p:nvSpPr>
        <p:spPr/>
        <p:txBody>
          <a:bodyPr/>
          <a:lstStyle/>
          <a:p>
            <a:pPr>
              <a:lnSpc>
                <a:spcPct val="100000"/>
              </a:lnSpc>
            </a:pPr>
            <a:r>
              <a:rPr lang="en-US" sz="1200" b="1" strike="noStrike" spc="-1" smtClean="0">
                <a:solidFill>
                  <a:srgbClr val="808080"/>
                </a:solidFill>
                <a:latin typeface="Calibri"/>
              </a:rPr>
              <a:t>Unit 2</a:t>
            </a:r>
            <a:endParaRPr lang="en-US" sz="1200" b="0" strike="noStrike" spc="-1">
              <a:latin typeface="Times New Roman"/>
            </a:endParaRPr>
          </a:p>
        </p:txBody>
      </p:sp>
      <p:sp>
        <p:nvSpPr>
          <p:cNvPr id="3" name="Footer Placeholder 2"/>
          <p:cNvSpPr>
            <a:spLocks noGrp="1"/>
          </p:cNvSpPr>
          <p:nvPr>
            <p:ph type="ftr" idx="11"/>
          </p:nvPr>
        </p:nvSpPr>
        <p:spPr/>
        <p:txBody>
          <a:bodyPr/>
          <a:lstStyle/>
          <a:p>
            <a:pPr algn="ctr">
              <a:lnSpc>
                <a:spcPct val="100000"/>
              </a:lnSpc>
            </a:pPr>
            <a:r>
              <a:rPr lang="sv-SE" sz="1200" b="1" strike="noStrike" spc="-1" smtClean="0">
                <a:solidFill>
                  <a:srgbClr val="808080"/>
                </a:solidFill>
                <a:latin typeface="Calibri"/>
              </a:rPr>
              <a:t>Vivek Rajpoot</a:t>
            </a:r>
            <a:endParaRPr lang="en-US" sz="1200" b="0" strike="noStrike" spc="-1">
              <a:latin typeface="Times New Roman"/>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idx="10"/>
          </p:nvPr>
        </p:nvSpPr>
        <p:spPr/>
        <p:txBody>
          <a:bodyPr/>
          <a:lstStyle/>
          <a:p>
            <a:r>
              <a:rPr lang="en-US" sz="1200" b="1" spc="-1" dirty="0" smtClean="0">
                <a:solidFill>
                  <a:srgbClr val="808080"/>
                </a:solidFill>
                <a:latin typeface="Calibri"/>
              </a:rPr>
              <a:t>Unit 1</a:t>
            </a:r>
            <a:endParaRPr lang="en-US" sz="1200" spc="-1" dirty="0">
              <a:latin typeface="Times New Roman"/>
            </a:endParaRPr>
          </a:p>
        </p:txBody>
      </p:sp>
      <p:sp>
        <p:nvSpPr>
          <p:cNvPr id="4" name="Footer Placeholder 3"/>
          <p:cNvSpPr>
            <a:spLocks noGrp="1"/>
          </p:cNvSpPr>
          <p:nvPr>
            <p:ph type="ftr" idx="11"/>
          </p:nvPr>
        </p:nvSpPr>
        <p:spPr/>
        <p:txBody>
          <a:bodyPr/>
          <a:lstStyle/>
          <a:p>
            <a:pPr algn="ctr"/>
            <a:r>
              <a:rPr lang="sv-SE" sz="1200" b="1" spc="-1" dirty="0" smtClean="0">
                <a:solidFill>
                  <a:srgbClr val="808080"/>
                </a:solidFill>
                <a:latin typeface="Calibri"/>
              </a:rPr>
              <a:t>Dr. Vivek Rajpoot</a:t>
            </a:r>
            <a:endParaRPr lang="en-US" sz="1200" spc="-1" dirty="0">
              <a:latin typeface="Times New Roman"/>
            </a:endParaRPr>
          </a:p>
        </p:txBody>
      </p:sp>
    </p:spTree>
    <p:extLst>
      <p:ext uri="{BB962C8B-B14F-4D97-AF65-F5344CB8AC3E}">
        <p14:creationId xmlns:p14="http://schemas.microsoft.com/office/powerpoint/2010/main" val="225861669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 name="PlaceHolder 2"/>
          <p:cNvSpPr>
            <a:spLocks noGrp="1"/>
          </p:cNvSpPr>
          <p:nvPr>
            <p:ph type="subTitle"/>
          </p:nvPr>
        </p:nvSpPr>
        <p:spPr>
          <a:xfrm>
            <a:off x="869040" y="1562040"/>
            <a:ext cx="10515240" cy="4530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idx="10"/>
          </p:nvPr>
        </p:nvSpPr>
        <p:spPr/>
        <p:txBody>
          <a:bodyPr/>
          <a:lstStyle/>
          <a:p>
            <a:pPr>
              <a:lnSpc>
                <a:spcPct val="100000"/>
              </a:lnSpc>
            </a:pPr>
            <a:r>
              <a:rPr lang="en-US" sz="1200" b="1" strike="noStrike" spc="-1" smtClean="0">
                <a:solidFill>
                  <a:srgbClr val="808080"/>
                </a:solidFill>
                <a:latin typeface="Calibri"/>
              </a:rPr>
              <a:t>Unit 2</a:t>
            </a:r>
            <a:endParaRPr lang="en-US" sz="1200" b="0" strike="noStrike" spc="-1">
              <a:latin typeface="Times New Roman"/>
            </a:endParaRPr>
          </a:p>
        </p:txBody>
      </p:sp>
      <p:sp>
        <p:nvSpPr>
          <p:cNvPr id="4" name="Footer Placeholder 3"/>
          <p:cNvSpPr>
            <a:spLocks noGrp="1"/>
          </p:cNvSpPr>
          <p:nvPr>
            <p:ph type="ftr" idx="11"/>
          </p:nvPr>
        </p:nvSpPr>
        <p:spPr/>
        <p:txBody>
          <a:bodyPr/>
          <a:lstStyle/>
          <a:p>
            <a:pPr algn="ctr">
              <a:lnSpc>
                <a:spcPct val="100000"/>
              </a:lnSpc>
            </a:pPr>
            <a:r>
              <a:rPr lang="sv-SE" sz="1200" b="1" strike="noStrike" spc="-1" smtClean="0">
                <a:solidFill>
                  <a:srgbClr val="808080"/>
                </a:solidFill>
                <a:latin typeface="Calibri"/>
              </a:rPr>
              <a:t>Vivek Rajpoot</a:t>
            </a:r>
            <a:endParaRPr lang="en-US" sz="1200" b="0" strike="noStrike" spc="-1">
              <a:latin typeface="Times New Roman"/>
            </a:endParaRPr>
          </a:p>
        </p:txBody>
      </p:sp>
    </p:spTree>
    <p:extLst>
      <p:ext uri="{BB962C8B-B14F-4D97-AF65-F5344CB8AC3E}">
        <p14:creationId xmlns:p14="http://schemas.microsoft.com/office/powerpoint/2010/main" val="3339557136"/>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idx="10"/>
          </p:nvPr>
        </p:nvSpPr>
        <p:spPr/>
        <p:txBody>
          <a:bodyPr/>
          <a:lstStyle/>
          <a:p>
            <a:pPr>
              <a:lnSpc>
                <a:spcPct val="100000"/>
              </a:lnSpc>
            </a:pPr>
            <a:r>
              <a:rPr lang="en-US" sz="1200" b="1" strike="noStrike" spc="-1" smtClean="0">
                <a:solidFill>
                  <a:srgbClr val="808080"/>
                </a:solidFill>
                <a:latin typeface="Calibri"/>
              </a:rPr>
              <a:t>Unit 2</a:t>
            </a:r>
            <a:endParaRPr lang="en-US" sz="1200" b="0" strike="noStrike" spc="-1">
              <a:latin typeface="Times New Roman"/>
            </a:endParaRPr>
          </a:p>
        </p:txBody>
      </p:sp>
      <p:sp>
        <p:nvSpPr>
          <p:cNvPr id="4" name="Footer Placeholder 3"/>
          <p:cNvSpPr>
            <a:spLocks noGrp="1"/>
          </p:cNvSpPr>
          <p:nvPr>
            <p:ph type="ftr" idx="11"/>
          </p:nvPr>
        </p:nvSpPr>
        <p:spPr/>
        <p:txBody>
          <a:bodyPr/>
          <a:lstStyle/>
          <a:p>
            <a:pPr algn="ctr">
              <a:lnSpc>
                <a:spcPct val="100000"/>
              </a:lnSpc>
            </a:pPr>
            <a:r>
              <a:rPr lang="sv-SE" sz="1200" b="1" strike="noStrike" spc="-1" smtClean="0">
                <a:solidFill>
                  <a:srgbClr val="808080"/>
                </a:solidFill>
                <a:latin typeface="Calibri"/>
              </a:rPr>
              <a:t>Vivek Rajpoot</a:t>
            </a:r>
            <a:endParaRPr lang="en-US" sz="1200" b="0" strike="noStrike" spc="-1">
              <a:latin typeface="Times New Roman"/>
            </a:endParaRPr>
          </a:p>
        </p:txBody>
      </p:sp>
    </p:spTree>
    <p:extLst>
      <p:ext uri="{BB962C8B-B14F-4D97-AF65-F5344CB8AC3E}">
        <p14:creationId xmlns:p14="http://schemas.microsoft.com/office/powerpoint/2010/main" val="3659149263"/>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7" name="PlaceHolder 2"/>
          <p:cNvSpPr>
            <a:spLocks noGrp="1"/>
          </p:cNvSpPr>
          <p:nvPr>
            <p:ph type="body"/>
          </p:nvPr>
        </p:nvSpPr>
        <p:spPr>
          <a:xfrm>
            <a:off x="869040" y="1562040"/>
            <a:ext cx="5131080" cy="21610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8" name="PlaceHolder 3"/>
          <p:cNvSpPr>
            <a:spLocks noGrp="1"/>
          </p:cNvSpPr>
          <p:nvPr>
            <p:ph type="body"/>
          </p:nvPr>
        </p:nvSpPr>
        <p:spPr>
          <a:xfrm>
            <a:off x="6257160" y="1562040"/>
            <a:ext cx="5131080" cy="453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9" name="PlaceHolder 4"/>
          <p:cNvSpPr>
            <a:spLocks noGrp="1"/>
          </p:cNvSpPr>
          <p:nvPr>
            <p:ph type="body"/>
          </p:nvPr>
        </p:nvSpPr>
        <p:spPr>
          <a:xfrm>
            <a:off x="869040" y="3928680"/>
            <a:ext cx="5131080" cy="21610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1" name="PlaceHolder 2"/>
          <p:cNvSpPr>
            <a:spLocks noGrp="1"/>
          </p:cNvSpPr>
          <p:nvPr>
            <p:ph type="body"/>
          </p:nvPr>
        </p:nvSpPr>
        <p:spPr>
          <a:xfrm>
            <a:off x="869040" y="1562040"/>
            <a:ext cx="5131080" cy="453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2" name="PlaceHolder 3"/>
          <p:cNvSpPr>
            <a:spLocks noGrp="1"/>
          </p:cNvSpPr>
          <p:nvPr>
            <p:ph type="body"/>
          </p:nvPr>
        </p:nvSpPr>
        <p:spPr>
          <a:xfrm>
            <a:off x="6257160" y="1562040"/>
            <a:ext cx="5131080" cy="21610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3" name="PlaceHolder 4"/>
          <p:cNvSpPr>
            <a:spLocks noGrp="1"/>
          </p:cNvSpPr>
          <p:nvPr>
            <p:ph type="body"/>
          </p:nvPr>
        </p:nvSpPr>
        <p:spPr>
          <a:xfrm>
            <a:off x="6257160" y="3928680"/>
            <a:ext cx="5131080" cy="21610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5" name="PlaceHolder 2"/>
          <p:cNvSpPr>
            <a:spLocks noGrp="1"/>
          </p:cNvSpPr>
          <p:nvPr>
            <p:ph type="body"/>
          </p:nvPr>
        </p:nvSpPr>
        <p:spPr>
          <a:xfrm>
            <a:off x="869040" y="1562040"/>
            <a:ext cx="5131080" cy="21610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6" name="PlaceHolder 3"/>
          <p:cNvSpPr>
            <a:spLocks noGrp="1"/>
          </p:cNvSpPr>
          <p:nvPr>
            <p:ph type="body"/>
          </p:nvPr>
        </p:nvSpPr>
        <p:spPr>
          <a:xfrm>
            <a:off x="6257160" y="1562040"/>
            <a:ext cx="5131080" cy="21610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7" name="PlaceHolder 4"/>
          <p:cNvSpPr>
            <a:spLocks noGrp="1"/>
          </p:cNvSpPr>
          <p:nvPr>
            <p:ph type="body"/>
          </p:nvPr>
        </p:nvSpPr>
        <p:spPr>
          <a:xfrm>
            <a:off x="869040" y="3928680"/>
            <a:ext cx="10515240" cy="21610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9" name="PlaceHolder 2"/>
          <p:cNvSpPr>
            <a:spLocks noGrp="1"/>
          </p:cNvSpPr>
          <p:nvPr>
            <p:ph type="body"/>
          </p:nvPr>
        </p:nvSpPr>
        <p:spPr>
          <a:xfrm>
            <a:off x="869040" y="1562040"/>
            <a:ext cx="10515240" cy="21610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0" name="PlaceHolder 3"/>
          <p:cNvSpPr>
            <a:spLocks noGrp="1"/>
          </p:cNvSpPr>
          <p:nvPr>
            <p:ph type="body"/>
          </p:nvPr>
        </p:nvSpPr>
        <p:spPr>
          <a:xfrm>
            <a:off x="869040" y="3928680"/>
            <a:ext cx="10515240" cy="21610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2" name="PlaceHolder 2"/>
          <p:cNvSpPr>
            <a:spLocks noGrp="1"/>
          </p:cNvSpPr>
          <p:nvPr>
            <p:ph type="body"/>
          </p:nvPr>
        </p:nvSpPr>
        <p:spPr>
          <a:xfrm>
            <a:off x="869040" y="1562040"/>
            <a:ext cx="5131080" cy="21610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3" name="PlaceHolder 3"/>
          <p:cNvSpPr>
            <a:spLocks noGrp="1"/>
          </p:cNvSpPr>
          <p:nvPr>
            <p:ph type="body"/>
          </p:nvPr>
        </p:nvSpPr>
        <p:spPr>
          <a:xfrm>
            <a:off x="6257160" y="1562040"/>
            <a:ext cx="5131080" cy="21610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4" name="PlaceHolder 4"/>
          <p:cNvSpPr>
            <a:spLocks noGrp="1"/>
          </p:cNvSpPr>
          <p:nvPr>
            <p:ph type="body"/>
          </p:nvPr>
        </p:nvSpPr>
        <p:spPr>
          <a:xfrm>
            <a:off x="869040" y="3928680"/>
            <a:ext cx="5131080" cy="21610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5" name="PlaceHolder 5"/>
          <p:cNvSpPr>
            <a:spLocks noGrp="1"/>
          </p:cNvSpPr>
          <p:nvPr>
            <p:ph type="body"/>
          </p:nvPr>
        </p:nvSpPr>
        <p:spPr>
          <a:xfrm>
            <a:off x="6257160" y="3928680"/>
            <a:ext cx="5131080" cy="21610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7" name="PlaceHolder 2"/>
          <p:cNvSpPr>
            <a:spLocks noGrp="1"/>
          </p:cNvSpPr>
          <p:nvPr>
            <p:ph type="body"/>
          </p:nvPr>
        </p:nvSpPr>
        <p:spPr>
          <a:xfrm>
            <a:off x="869040" y="1562040"/>
            <a:ext cx="3385800" cy="21610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8" name="PlaceHolder 3"/>
          <p:cNvSpPr>
            <a:spLocks noGrp="1"/>
          </p:cNvSpPr>
          <p:nvPr>
            <p:ph type="body"/>
          </p:nvPr>
        </p:nvSpPr>
        <p:spPr>
          <a:xfrm>
            <a:off x="4424400" y="1562040"/>
            <a:ext cx="3385800" cy="21610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9" name="PlaceHolder 4"/>
          <p:cNvSpPr>
            <a:spLocks noGrp="1"/>
          </p:cNvSpPr>
          <p:nvPr>
            <p:ph type="body"/>
          </p:nvPr>
        </p:nvSpPr>
        <p:spPr>
          <a:xfrm>
            <a:off x="7980120" y="1562040"/>
            <a:ext cx="3385800" cy="21610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80" name="PlaceHolder 5"/>
          <p:cNvSpPr>
            <a:spLocks noGrp="1"/>
          </p:cNvSpPr>
          <p:nvPr>
            <p:ph type="body"/>
          </p:nvPr>
        </p:nvSpPr>
        <p:spPr>
          <a:xfrm>
            <a:off x="869040" y="3928680"/>
            <a:ext cx="3385800" cy="21610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81" name="PlaceHolder 6"/>
          <p:cNvSpPr>
            <a:spLocks noGrp="1"/>
          </p:cNvSpPr>
          <p:nvPr>
            <p:ph type="body"/>
          </p:nvPr>
        </p:nvSpPr>
        <p:spPr>
          <a:xfrm>
            <a:off x="4424400" y="3928680"/>
            <a:ext cx="3385800" cy="21610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82" name="PlaceHolder 7"/>
          <p:cNvSpPr>
            <a:spLocks noGrp="1"/>
          </p:cNvSpPr>
          <p:nvPr>
            <p:ph type="body"/>
          </p:nvPr>
        </p:nvSpPr>
        <p:spPr>
          <a:xfrm>
            <a:off x="7980120" y="3928680"/>
            <a:ext cx="3385800" cy="21610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 name="PlaceHolder 2"/>
          <p:cNvSpPr>
            <a:spLocks noGrp="1"/>
          </p:cNvSpPr>
          <p:nvPr>
            <p:ph type="body"/>
          </p:nvPr>
        </p:nvSpPr>
        <p:spPr>
          <a:xfrm>
            <a:off x="869040" y="1562040"/>
            <a:ext cx="10515240" cy="453096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9" name="PlaceHolder 2"/>
          <p:cNvSpPr>
            <a:spLocks noGrp="1"/>
          </p:cNvSpPr>
          <p:nvPr>
            <p:ph type="body"/>
          </p:nvPr>
        </p:nvSpPr>
        <p:spPr>
          <a:xfrm>
            <a:off x="869040" y="1562040"/>
            <a:ext cx="5131080" cy="453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0" name="PlaceHolder 3"/>
          <p:cNvSpPr>
            <a:spLocks noGrp="1"/>
          </p:cNvSpPr>
          <p:nvPr>
            <p:ph type="body"/>
          </p:nvPr>
        </p:nvSpPr>
        <p:spPr>
          <a:xfrm>
            <a:off x="6257160" y="1562040"/>
            <a:ext cx="5131080" cy="453096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4" name="PlaceHolder 2"/>
          <p:cNvSpPr>
            <a:spLocks noGrp="1"/>
          </p:cNvSpPr>
          <p:nvPr>
            <p:ph type="body"/>
          </p:nvPr>
        </p:nvSpPr>
        <p:spPr>
          <a:xfrm>
            <a:off x="869040" y="1562040"/>
            <a:ext cx="5131080" cy="21610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5" name="PlaceHolder 3"/>
          <p:cNvSpPr>
            <a:spLocks noGrp="1"/>
          </p:cNvSpPr>
          <p:nvPr>
            <p:ph type="body"/>
          </p:nvPr>
        </p:nvSpPr>
        <p:spPr>
          <a:xfrm>
            <a:off x="6257160" y="1562040"/>
            <a:ext cx="5131080" cy="453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6" name="PlaceHolder 4"/>
          <p:cNvSpPr>
            <a:spLocks noGrp="1"/>
          </p:cNvSpPr>
          <p:nvPr>
            <p:ph type="body"/>
          </p:nvPr>
        </p:nvSpPr>
        <p:spPr>
          <a:xfrm>
            <a:off x="869040" y="3928680"/>
            <a:ext cx="5131080" cy="21610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8" name="PlaceHolder 2"/>
          <p:cNvSpPr>
            <a:spLocks noGrp="1"/>
          </p:cNvSpPr>
          <p:nvPr>
            <p:ph type="body"/>
          </p:nvPr>
        </p:nvSpPr>
        <p:spPr>
          <a:xfrm>
            <a:off x="869040" y="1562040"/>
            <a:ext cx="5131080" cy="453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9" name="PlaceHolder 3"/>
          <p:cNvSpPr>
            <a:spLocks noGrp="1"/>
          </p:cNvSpPr>
          <p:nvPr>
            <p:ph type="body"/>
          </p:nvPr>
        </p:nvSpPr>
        <p:spPr>
          <a:xfrm>
            <a:off x="6257160" y="1562040"/>
            <a:ext cx="5131080" cy="21610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0" name="PlaceHolder 4"/>
          <p:cNvSpPr>
            <a:spLocks noGrp="1"/>
          </p:cNvSpPr>
          <p:nvPr>
            <p:ph type="body"/>
          </p:nvPr>
        </p:nvSpPr>
        <p:spPr>
          <a:xfrm>
            <a:off x="6257160" y="3928680"/>
            <a:ext cx="5131080" cy="21610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2" name="PlaceHolder 2"/>
          <p:cNvSpPr>
            <a:spLocks noGrp="1"/>
          </p:cNvSpPr>
          <p:nvPr>
            <p:ph type="body"/>
          </p:nvPr>
        </p:nvSpPr>
        <p:spPr>
          <a:xfrm>
            <a:off x="869040" y="1562040"/>
            <a:ext cx="5131080" cy="21610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3" name="PlaceHolder 3"/>
          <p:cNvSpPr>
            <a:spLocks noGrp="1"/>
          </p:cNvSpPr>
          <p:nvPr>
            <p:ph type="body"/>
          </p:nvPr>
        </p:nvSpPr>
        <p:spPr>
          <a:xfrm>
            <a:off x="6257160" y="1562040"/>
            <a:ext cx="5131080" cy="21610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4" name="PlaceHolder 4"/>
          <p:cNvSpPr>
            <a:spLocks noGrp="1"/>
          </p:cNvSpPr>
          <p:nvPr>
            <p:ph type="body"/>
          </p:nvPr>
        </p:nvSpPr>
        <p:spPr>
          <a:xfrm>
            <a:off x="869040" y="3928680"/>
            <a:ext cx="10515240" cy="21610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image" Target="../media/image2.jpeg"/><Relationship Id="rId2" Type="http://schemas.openxmlformats.org/officeDocument/2006/relationships/slideLayout" Target="../slideLayouts/slideLayout14.xml"/><Relationship Id="rId16" Type="http://schemas.openxmlformats.org/officeDocument/2006/relationships/theme" Target="../theme/theme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PlaceHolder 1"/>
          <p:cNvSpPr>
            <a:spLocks noGrp="1"/>
          </p:cNvSpPr>
          <p:nvPr>
            <p:ph type="title"/>
          </p:nvPr>
        </p:nvSpPr>
        <p:spPr>
          <a:xfrm>
            <a:off x="1523880" y="1122480"/>
            <a:ext cx="9143640" cy="2387160"/>
          </a:xfrm>
          <a:prstGeom prst="rect">
            <a:avLst/>
          </a:prstGeom>
        </p:spPr>
        <p:txBody>
          <a:bodyPr anchor="b">
            <a:noAutofit/>
          </a:bodyPr>
          <a:lstStyle/>
          <a:p>
            <a:pPr algn="ctr">
              <a:lnSpc>
                <a:spcPct val="90000"/>
              </a:lnSpc>
            </a:pPr>
            <a:r>
              <a:rPr lang="en-US" sz="6000" b="0" strike="noStrike" spc="-1">
                <a:solidFill>
                  <a:srgbClr val="000000"/>
                </a:solidFill>
                <a:latin typeface="Calibri Light"/>
              </a:rPr>
              <a:t>Click to edit Master title style</a:t>
            </a:r>
            <a:endParaRPr lang="en-US" sz="6000" b="0" strike="noStrike" spc="-1">
              <a:solidFill>
                <a:srgbClr val="000000"/>
              </a:solidFill>
              <a:latin typeface="Calibri"/>
            </a:endParaRPr>
          </a:p>
        </p:txBody>
      </p:sp>
      <p:sp>
        <p:nvSpPr>
          <p:cNvPr id="5" name="CustomShape 2"/>
          <p:cNvSpPr/>
          <p:nvPr/>
        </p:nvSpPr>
        <p:spPr>
          <a:xfrm>
            <a:off x="1809720" y="428760"/>
            <a:ext cx="10072440" cy="499680"/>
          </a:xfrm>
          <a:prstGeom prst="rect">
            <a:avLst/>
          </a:prstGeom>
          <a:noFill/>
          <a:ln>
            <a:noFill/>
          </a:ln>
        </p:spPr>
        <p:style>
          <a:lnRef idx="0">
            <a:scrgbClr r="0" g="0" b="0"/>
          </a:lnRef>
          <a:fillRef idx="0">
            <a:scrgbClr r="0" g="0" b="0"/>
          </a:fillRef>
          <a:effectRef idx="0">
            <a:scrgbClr r="0" g="0" b="0"/>
          </a:effectRef>
          <a:fontRef idx="minor"/>
        </p:style>
        <p:txBody>
          <a:bodyPr anchor="b">
            <a:noAutofit/>
          </a:bodyPr>
          <a:lstStyle/>
          <a:p>
            <a:pPr algn="ctr">
              <a:lnSpc>
                <a:spcPct val="90000"/>
              </a:lnSpc>
            </a:pPr>
            <a:r>
              <a:rPr lang="en-IN" sz="3200" b="0" strike="noStrike" spc="-1">
                <a:solidFill>
                  <a:srgbClr val="002060"/>
                </a:solidFill>
                <a:latin typeface="Britannic Bold"/>
              </a:rPr>
              <a:t>ADITYA COLLEGE OF ENGINEERING &amp; TECHNOLOGY</a:t>
            </a:r>
            <a:endParaRPr lang="en-US" sz="3200" b="0" strike="noStrike" spc="-1">
              <a:latin typeface="Arial"/>
            </a:endParaRPr>
          </a:p>
        </p:txBody>
      </p:sp>
      <p:pic>
        <p:nvPicPr>
          <p:cNvPr id="2" name="Picture 7"/>
          <p:cNvPicPr/>
          <p:nvPr/>
        </p:nvPicPr>
        <p:blipFill>
          <a:blip r:embed="rId14"/>
          <a:stretch/>
        </p:blipFill>
        <p:spPr>
          <a:xfrm>
            <a:off x="309600" y="116640"/>
            <a:ext cx="1577880" cy="935640"/>
          </a:xfrm>
          <a:prstGeom prst="rect">
            <a:avLst/>
          </a:prstGeom>
          <a:ln>
            <a:noFill/>
          </a:ln>
        </p:spPr>
      </p:pic>
      <p:sp>
        <p:nvSpPr>
          <p:cNvPr id="3" name="PlaceHolder 3"/>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 name="PlaceHolder 1"/>
          <p:cNvSpPr>
            <a:spLocks noGrp="1"/>
          </p:cNvSpPr>
          <p:nvPr>
            <p:ph type="body"/>
          </p:nvPr>
        </p:nvSpPr>
        <p:spPr>
          <a:xfrm>
            <a:off x="869040" y="1562040"/>
            <a:ext cx="10515240" cy="4530960"/>
          </a:xfrm>
          <a:prstGeom prst="rect">
            <a:avLst/>
          </a:prstGeom>
        </p:spPr>
        <p:txBody>
          <a:bodyPr>
            <a:noAutofit/>
          </a:bodyPr>
          <a:lstStyle/>
          <a:p>
            <a:pPr marL="228600" indent="-228240">
              <a:lnSpc>
                <a:spcPct val="90000"/>
              </a:lnSpc>
              <a:spcBef>
                <a:spcPts val="1001"/>
              </a:spcBef>
              <a:buClr>
                <a:srgbClr val="000000"/>
              </a:buClr>
              <a:buFont typeface="Arial"/>
              <a:buChar char="•"/>
            </a:pPr>
            <a:r>
              <a:rPr lang="en-US" sz="2800" b="0" strike="noStrike" spc="-1">
                <a:solidFill>
                  <a:srgbClr val="000000"/>
                </a:solidFill>
                <a:latin typeface="Calibri"/>
              </a:rPr>
              <a:t>Click to edit Master text styles</a:t>
            </a:r>
          </a:p>
        </p:txBody>
      </p:sp>
      <p:pic>
        <p:nvPicPr>
          <p:cNvPr id="41" name="Picture 6"/>
          <p:cNvPicPr/>
          <p:nvPr/>
        </p:nvPicPr>
        <p:blipFill>
          <a:blip r:embed="rId17"/>
          <a:stretch/>
        </p:blipFill>
        <p:spPr>
          <a:xfrm>
            <a:off x="239400" y="136440"/>
            <a:ext cx="784080" cy="465120"/>
          </a:xfrm>
          <a:prstGeom prst="rect">
            <a:avLst/>
          </a:prstGeom>
          <a:ln>
            <a:noFill/>
          </a:ln>
        </p:spPr>
      </p:pic>
      <p:sp>
        <p:nvSpPr>
          <p:cNvPr id="42" name="CustomShape 2"/>
          <p:cNvSpPr/>
          <p:nvPr/>
        </p:nvSpPr>
        <p:spPr>
          <a:xfrm>
            <a:off x="8310600" y="132480"/>
            <a:ext cx="3503880" cy="515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1" strike="noStrike" spc="-1">
                <a:solidFill>
                  <a:srgbClr val="00B0F0"/>
                </a:solidFill>
                <a:latin typeface="Calibri"/>
              </a:rPr>
              <a:t>Aditya College of Engineering &amp; Technology</a:t>
            </a:r>
            <a:endParaRPr lang="en-US" sz="1400" b="0" strike="noStrike" spc="-1">
              <a:latin typeface="Arial"/>
            </a:endParaRPr>
          </a:p>
        </p:txBody>
      </p:sp>
      <p:sp>
        <p:nvSpPr>
          <p:cNvPr id="43" name="PlaceHolder 3"/>
          <p:cNvSpPr>
            <a:spLocks noGrp="1"/>
          </p:cNvSpPr>
          <p:nvPr>
            <p:ph type="dt"/>
          </p:nvPr>
        </p:nvSpPr>
        <p:spPr>
          <a:xfrm>
            <a:off x="10631520" y="6286680"/>
            <a:ext cx="711720" cy="364680"/>
          </a:xfrm>
          <a:prstGeom prst="rect">
            <a:avLst/>
          </a:prstGeom>
        </p:spPr>
        <p:txBody>
          <a:bodyPr anchor="ctr">
            <a:noAutofit/>
          </a:bodyPr>
          <a:lstStyle/>
          <a:p>
            <a:pPr>
              <a:lnSpc>
                <a:spcPct val="100000"/>
              </a:lnSpc>
            </a:pPr>
            <a:r>
              <a:rPr lang="en-US" sz="1200" b="1" strike="noStrike" spc="-1">
                <a:solidFill>
                  <a:srgbClr val="808080"/>
                </a:solidFill>
                <a:latin typeface="Calibri"/>
              </a:rPr>
              <a:t>Unit 2</a:t>
            </a:r>
            <a:endParaRPr lang="en-US" sz="1200" b="0" strike="noStrike" spc="-1">
              <a:latin typeface="Times New Roman"/>
            </a:endParaRPr>
          </a:p>
        </p:txBody>
      </p:sp>
      <p:sp>
        <p:nvSpPr>
          <p:cNvPr id="44" name="PlaceHolder 4"/>
          <p:cNvSpPr>
            <a:spLocks noGrp="1"/>
          </p:cNvSpPr>
          <p:nvPr>
            <p:ph type="ftr"/>
          </p:nvPr>
        </p:nvSpPr>
        <p:spPr>
          <a:xfrm>
            <a:off x="4138560" y="6286680"/>
            <a:ext cx="2742840" cy="364680"/>
          </a:xfrm>
          <a:prstGeom prst="rect">
            <a:avLst/>
          </a:prstGeom>
        </p:spPr>
        <p:txBody>
          <a:bodyPr anchor="ctr">
            <a:noAutofit/>
          </a:bodyPr>
          <a:lstStyle/>
          <a:p>
            <a:pPr algn="ctr">
              <a:lnSpc>
                <a:spcPct val="100000"/>
              </a:lnSpc>
            </a:pPr>
            <a:r>
              <a:rPr lang="sv-SE" sz="1200" b="1" strike="noStrike" spc="-1">
                <a:solidFill>
                  <a:srgbClr val="808080"/>
                </a:solidFill>
                <a:latin typeface="Calibri"/>
              </a:rPr>
              <a:t>Vivek Rajpoot</a:t>
            </a:r>
            <a:endParaRPr lang="en-US" sz="1200" b="0" strike="noStrike" spc="-1">
              <a:latin typeface="Times New Roman"/>
            </a:endParaRPr>
          </a:p>
        </p:txBody>
      </p:sp>
      <p:sp>
        <p:nvSpPr>
          <p:cNvPr id="45" name="CustomShape 5"/>
          <p:cNvSpPr/>
          <p:nvPr/>
        </p:nvSpPr>
        <p:spPr>
          <a:xfrm>
            <a:off x="738000" y="6278760"/>
            <a:ext cx="1928520" cy="364680"/>
          </a:xfrm>
          <a:prstGeom prst="rect">
            <a:avLst/>
          </a:prstGeom>
          <a:noFill/>
          <a:ln>
            <a:noFill/>
          </a:ln>
        </p:spPr>
        <p:style>
          <a:lnRef idx="0">
            <a:scrgbClr r="0" g="0" b="0"/>
          </a:lnRef>
          <a:fillRef idx="0">
            <a:scrgbClr r="0" g="0" b="0"/>
          </a:fillRef>
          <a:effectRef idx="0">
            <a:scrgbClr r="0" g="0" b="0"/>
          </a:effectRef>
          <a:fontRef idx="minor"/>
        </p:style>
        <p:txBody>
          <a:bodyPr anchor="ctr">
            <a:noAutofit/>
          </a:bodyPr>
          <a:lstStyle/>
          <a:p>
            <a:pPr algn="just">
              <a:lnSpc>
                <a:spcPct val="100000"/>
              </a:lnSpc>
            </a:pPr>
            <a:r>
              <a:rPr lang="sv-SE" sz="1200" b="1" strike="noStrike" spc="-1">
                <a:solidFill>
                  <a:srgbClr val="808080"/>
                </a:solidFill>
                <a:latin typeface="Calibri"/>
              </a:rPr>
              <a:t>Analog Communication</a:t>
            </a:r>
            <a:endParaRPr lang="en-US" sz="1200" b="0" strike="noStrike" spc="-1">
              <a:latin typeface="Arial"/>
            </a:endParaRPr>
          </a:p>
        </p:txBody>
      </p:sp>
      <p:sp>
        <p:nvSpPr>
          <p:cNvPr id="46" name="PlaceHolder 6"/>
          <p:cNvSpPr>
            <a:spLocks noGrp="1"/>
          </p:cNvSpPr>
          <p:nvPr>
            <p:ph type="title"/>
          </p:nvPr>
        </p:nvSpPr>
        <p:spPr>
          <a:xfrm>
            <a:off x="609480" y="273600"/>
            <a:ext cx="10972440" cy="1144800"/>
          </a:xfrm>
          <a:prstGeom prst="rect">
            <a:avLst/>
          </a:prstGeom>
        </p:spPr>
        <p:txBody>
          <a:bodyPr lIns="0" tIns="0" rIns="0" bIns="0" anchor="ctr">
            <a:noAutofit/>
          </a:bodyPr>
          <a:lstStyle/>
          <a:p>
            <a:r>
              <a:rPr lang="en-US" sz="1800" b="0" strike="noStrike" spc="-1">
                <a:solidFill>
                  <a:srgbClr val="000000"/>
                </a:solidFill>
                <a:latin typeface="Calibri"/>
              </a:rPr>
              <a:t>Click to edit the title text format</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74" r:id="rId7"/>
    <p:sldLayoutId id="2147483675" r:id="rId8"/>
    <p:sldLayoutId id="2147483676" r:id="rId9"/>
    <p:sldLayoutId id="2147483668" r:id="rId10"/>
    <p:sldLayoutId id="2147483669" r:id="rId11"/>
    <p:sldLayoutId id="2147483670" r:id="rId12"/>
    <p:sldLayoutId id="2147483671" r:id="rId13"/>
    <p:sldLayoutId id="2147483672" r:id="rId14"/>
    <p:sldLayoutId id="2147483673" r:id="rId15"/>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TextShape 1"/>
          <p:cNvSpPr txBox="1"/>
          <p:nvPr/>
        </p:nvSpPr>
        <p:spPr>
          <a:xfrm>
            <a:off x="866520" y="1433160"/>
            <a:ext cx="10362960" cy="1014120"/>
          </a:xfrm>
          <a:prstGeom prst="rect">
            <a:avLst/>
          </a:prstGeom>
          <a:noFill/>
          <a:ln>
            <a:noFill/>
          </a:ln>
        </p:spPr>
        <p:txBody>
          <a:bodyPr anchor="b">
            <a:noAutofit/>
          </a:bodyPr>
          <a:lstStyle/>
          <a:p>
            <a:pPr algn="ctr">
              <a:lnSpc>
                <a:spcPct val="90000"/>
              </a:lnSpc>
            </a:pPr>
            <a:r>
              <a:rPr lang="en-US" sz="5400" b="1" strike="noStrike" spc="-1" dirty="0" smtClean="0">
                <a:solidFill>
                  <a:srgbClr val="000000"/>
                </a:solidFill>
                <a:latin typeface="Times New Roman"/>
              </a:rPr>
              <a:t>Computer Networks</a:t>
            </a:r>
            <a:endParaRPr lang="en-US" sz="5400" b="0" strike="noStrike" spc="-1" dirty="0">
              <a:solidFill>
                <a:srgbClr val="000000"/>
              </a:solidFill>
              <a:latin typeface="Calibri"/>
            </a:endParaRPr>
          </a:p>
        </p:txBody>
      </p:sp>
      <p:sp>
        <p:nvSpPr>
          <p:cNvPr id="84" name="TextShape 2"/>
          <p:cNvSpPr txBox="1"/>
          <p:nvPr/>
        </p:nvSpPr>
        <p:spPr>
          <a:xfrm>
            <a:off x="911520" y="3029760"/>
            <a:ext cx="10423080" cy="3639240"/>
          </a:xfrm>
          <a:prstGeom prst="rect">
            <a:avLst/>
          </a:prstGeom>
          <a:noFill/>
          <a:ln>
            <a:noFill/>
          </a:ln>
        </p:spPr>
        <p:txBody>
          <a:bodyPr>
            <a:normAutofit/>
          </a:bodyPr>
          <a:lstStyle/>
          <a:p>
            <a:pPr algn="ctr">
              <a:lnSpc>
                <a:spcPct val="90000"/>
              </a:lnSpc>
              <a:spcBef>
                <a:spcPts val="1001"/>
              </a:spcBef>
            </a:pPr>
            <a:r>
              <a:rPr lang="en-US" sz="2000" b="0" strike="noStrike" spc="-1" dirty="0">
                <a:solidFill>
                  <a:srgbClr val="000000"/>
                </a:solidFill>
                <a:latin typeface="Calibri Light"/>
              </a:rPr>
              <a:t>By</a:t>
            </a:r>
            <a:endParaRPr lang="en-US" sz="2000" b="0" strike="noStrike" spc="-1" dirty="0">
              <a:latin typeface="Arial"/>
            </a:endParaRPr>
          </a:p>
          <a:p>
            <a:pPr algn="ctr">
              <a:lnSpc>
                <a:spcPct val="90000"/>
              </a:lnSpc>
              <a:spcBef>
                <a:spcPts val="1001"/>
              </a:spcBef>
            </a:pPr>
            <a:r>
              <a:rPr lang="en-US" sz="2800" b="1" strike="noStrike" spc="-1" dirty="0" smtClean="0">
                <a:solidFill>
                  <a:srgbClr val="000000"/>
                </a:solidFill>
                <a:latin typeface="Calibri Light"/>
              </a:rPr>
              <a:t>Dr. </a:t>
            </a:r>
            <a:r>
              <a:rPr lang="en-US" sz="2800" b="1" strike="noStrike" spc="-1" dirty="0" err="1" smtClean="0">
                <a:solidFill>
                  <a:srgbClr val="000000"/>
                </a:solidFill>
                <a:latin typeface="Calibri Light"/>
              </a:rPr>
              <a:t>Vivek</a:t>
            </a:r>
            <a:r>
              <a:rPr lang="en-US" sz="2800" b="1" strike="noStrike" spc="-1" dirty="0" smtClean="0">
                <a:solidFill>
                  <a:srgbClr val="000000"/>
                </a:solidFill>
                <a:latin typeface="Calibri Light"/>
              </a:rPr>
              <a:t> </a:t>
            </a:r>
            <a:r>
              <a:rPr lang="en-US" sz="2800" b="1" strike="noStrike" spc="-1" dirty="0" err="1">
                <a:solidFill>
                  <a:srgbClr val="000000"/>
                </a:solidFill>
                <a:latin typeface="Calibri Light"/>
              </a:rPr>
              <a:t>Rajpoot</a:t>
            </a:r>
            <a:endParaRPr lang="en-US" sz="2800" b="0" strike="noStrike" spc="-1" dirty="0">
              <a:latin typeface="Arial"/>
            </a:endParaRPr>
          </a:p>
          <a:p>
            <a:pPr algn="ctr">
              <a:lnSpc>
                <a:spcPct val="90000"/>
              </a:lnSpc>
              <a:spcBef>
                <a:spcPts val="1001"/>
              </a:spcBef>
            </a:pPr>
            <a:r>
              <a:rPr lang="en-US" sz="2000" b="1" strike="noStrike" spc="-1" dirty="0">
                <a:solidFill>
                  <a:srgbClr val="000000"/>
                </a:solidFill>
                <a:latin typeface="Calibri Light"/>
              </a:rPr>
              <a:t>Assistant Professor</a:t>
            </a:r>
            <a:endParaRPr lang="en-US" sz="2000" b="0" strike="noStrike" spc="-1" dirty="0">
              <a:latin typeface="Arial"/>
            </a:endParaRPr>
          </a:p>
          <a:p>
            <a:pPr algn="ctr">
              <a:lnSpc>
                <a:spcPct val="90000"/>
              </a:lnSpc>
              <a:spcBef>
                <a:spcPts val="1001"/>
              </a:spcBef>
            </a:pPr>
            <a:endParaRPr lang="en-US" sz="2000" b="0" strike="noStrike" spc="-1" dirty="0">
              <a:latin typeface="Arial"/>
            </a:endParaRPr>
          </a:p>
          <a:p>
            <a:pPr algn="ctr">
              <a:lnSpc>
                <a:spcPct val="90000"/>
              </a:lnSpc>
              <a:spcBef>
                <a:spcPts val="1001"/>
              </a:spcBef>
            </a:pPr>
            <a:r>
              <a:rPr lang="en-IN" sz="2800" b="0" strike="noStrike" spc="-1" dirty="0">
                <a:solidFill>
                  <a:srgbClr val="000000"/>
                </a:solidFill>
                <a:latin typeface="Calibri Light"/>
              </a:rPr>
              <a:t>Dept. of </a:t>
            </a:r>
            <a:r>
              <a:rPr lang="en-US" sz="2800" b="0" strike="noStrike" spc="-1" dirty="0">
                <a:solidFill>
                  <a:srgbClr val="000000"/>
                </a:solidFill>
                <a:latin typeface="Calibri Light"/>
              </a:rPr>
              <a:t>Electronics and Communication Engineering </a:t>
            </a:r>
            <a:endParaRPr lang="en-US" sz="2800" b="0" strike="noStrike" spc="-1" dirty="0">
              <a:latin typeface="Arial"/>
            </a:endParaRPr>
          </a:p>
          <a:p>
            <a:pPr algn="ctr">
              <a:lnSpc>
                <a:spcPct val="90000"/>
              </a:lnSpc>
              <a:spcBef>
                <a:spcPts val="1001"/>
              </a:spcBef>
            </a:pPr>
            <a:r>
              <a:rPr lang="en-IN" sz="2800" b="0" strike="noStrike" spc="-1" dirty="0" err="1">
                <a:solidFill>
                  <a:srgbClr val="000000"/>
                </a:solidFill>
                <a:latin typeface="Calibri Light"/>
              </a:rPr>
              <a:t>Aditya</a:t>
            </a:r>
            <a:r>
              <a:rPr lang="en-IN" sz="2800" b="0" strike="noStrike" spc="-1" dirty="0">
                <a:solidFill>
                  <a:srgbClr val="000000"/>
                </a:solidFill>
                <a:latin typeface="Calibri Light"/>
              </a:rPr>
              <a:t> College of Engineering &amp; Technology</a:t>
            </a:r>
            <a:endParaRPr lang="en-US" sz="2800" b="0" strike="noStrike" spc="-1" dirty="0">
              <a:latin typeface="Arial"/>
            </a:endParaRPr>
          </a:p>
          <a:p>
            <a:pPr algn="ctr">
              <a:lnSpc>
                <a:spcPct val="90000"/>
              </a:lnSpc>
              <a:spcBef>
                <a:spcPts val="1001"/>
              </a:spcBef>
            </a:pPr>
            <a:r>
              <a:rPr lang="en-IN" sz="2800" b="0" strike="noStrike" spc="-1" dirty="0" err="1">
                <a:solidFill>
                  <a:srgbClr val="000000"/>
                </a:solidFill>
                <a:latin typeface="Calibri Light"/>
              </a:rPr>
              <a:t>Surampalem</a:t>
            </a:r>
            <a:endParaRPr lang="en-US" sz="2800" b="0" strike="noStrike" spc="-1" dirty="0">
              <a:latin typeface="Arial"/>
            </a:endParaRPr>
          </a:p>
          <a:p>
            <a:pPr algn="ctr">
              <a:lnSpc>
                <a:spcPct val="90000"/>
              </a:lnSpc>
              <a:spcBef>
                <a:spcPts val="1001"/>
              </a:spcBef>
            </a:pPr>
            <a:endParaRPr lang="en-US" sz="2800" b="0" strike="noStrike" spc="-1" dirty="0">
              <a:latin typeface="Arial"/>
            </a:endParaRPr>
          </a:p>
        </p:txBody>
      </p:sp>
      <p:sp>
        <p:nvSpPr>
          <p:cNvPr id="85" name="CustomShape 3"/>
          <p:cNvSpPr/>
          <p:nvPr/>
        </p:nvSpPr>
        <p:spPr>
          <a:xfrm>
            <a:off x="1391400" y="2447280"/>
            <a:ext cx="931284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GB" sz="2400" b="1" strike="noStrike" spc="-1" dirty="0" smtClean="0">
                <a:solidFill>
                  <a:srgbClr val="000000"/>
                </a:solidFill>
                <a:latin typeface="Calibri Light"/>
              </a:rPr>
              <a:t>   Unit </a:t>
            </a:r>
            <a:r>
              <a:rPr lang="en-GB" sz="2400" b="1" spc="-1" dirty="0">
                <a:solidFill>
                  <a:srgbClr val="000000"/>
                </a:solidFill>
                <a:latin typeface="Calibri Light"/>
              </a:rPr>
              <a:t>1</a:t>
            </a:r>
            <a:endParaRPr lang="en-US" sz="24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533400" y="1403640"/>
            <a:ext cx="10850880" cy="4879756"/>
          </a:xfrm>
          <a:prstGeom prst="rect">
            <a:avLst/>
          </a:prstGeom>
          <a:noFill/>
          <a:ln>
            <a:noFill/>
          </a:ln>
        </p:spPr>
        <p:txBody>
          <a:bodyPr>
            <a:normAutofit fontScale="90000"/>
          </a:bodyPr>
          <a:lstStyle/>
          <a:p>
            <a:r>
              <a:rPr lang="en-US" sz="2800" b="1" spc="-1" dirty="0" smtClean="0">
                <a:solidFill>
                  <a:srgbClr val="000000"/>
                </a:solidFill>
                <a:latin typeface="Times New Roman"/>
              </a:rPr>
              <a:t>Star Topology: </a:t>
            </a:r>
            <a:r>
              <a:rPr lang="en-US" sz="2800" dirty="0" smtClean="0">
                <a:latin typeface="Times New Roman"/>
              </a:rPr>
              <a:t>Each </a:t>
            </a:r>
            <a:r>
              <a:rPr lang="en-US" sz="2800" dirty="0">
                <a:latin typeface="Times New Roman"/>
              </a:rPr>
              <a:t>device has a dedicated point-to-point link only to a central</a:t>
            </a:r>
          </a:p>
          <a:p>
            <a:r>
              <a:rPr lang="en-US" sz="2800" dirty="0">
                <a:latin typeface="Times New Roman"/>
              </a:rPr>
              <a:t>controller, usually called a hub.</a:t>
            </a:r>
          </a:p>
          <a:p>
            <a:pPr marL="457200" indent="-457200">
              <a:buFont typeface="Arial" pitchFamily="34" charset="0"/>
              <a:buChar char="•"/>
            </a:pPr>
            <a:r>
              <a:rPr lang="en-US" sz="2800" spc="-1" dirty="0">
                <a:solidFill>
                  <a:srgbClr val="000000"/>
                </a:solidFill>
                <a:latin typeface="Times New Roman"/>
              </a:rPr>
              <a:t>The devices are not directly linked to </a:t>
            </a:r>
            <a:r>
              <a:rPr lang="en-US" sz="2800" spc="-1" dirty="0" smtClean="0">
                <a:solidFill>
                  <a:srgbClr val="000000"/>
                </a:solidFill>
                <a:latin typeface="Times New Roman"/>
              </a:rPr>
              <a:t>one</a:t>
            </a:r>
            <a:endParaRPr lang="en-US" sz="2800" spc="-1" dirty="0">
              <a:solidFill>
                <a:srgbClr val="000000"/>
              </a:solidFill>
              <a:latin typeface="Times New Roman"/>
            </a:endParaRPr>
          </a:p>
          <a:p>
            <a:pPr marL="457200" indent="-457200">
              <a:buFont typeface="Arial" pitchFamily="34" charset="0"/>
              <a:buChar char="•"/>
            </a:pPr>
            <a:r>
              <a:rPr lang="en-US" sz="2800" spc="-1" dirty="0">
                <a:solidFill>
                  <a:srgbClr val="000000"/>
                </a:solidFill>
                <a:latin typeface="Times New Roman"/>
              </a:rPr>
              <a:t>The </a:t>
            </a:r>
            <a:r>
              <a:rPr lang="en-US" sz="2800" spc="-1" dirty="0" smtClean="0">
                <a:solidFill>
                  <a:srgbClr val="000000"/>
                </a:solidFill>
                <a:latin typeface="Times New Roman"/>
              </a:rPr>
              <a:t>Hub </a:t>
            </a:r>
            <a:r>
              <a:rPr lang="en-US" sz="2800" spc="-1" dirty="0">
                <a:solidFill>
                  <a:srgbClr val="000000"/>
                </a:solidFill>
                <a:latin typeface="Times New Roman"/>
              </a:rPr>
              <a:t>acts as </a:t>
            </a:r>
            <a:r>
              <a:rPr lang="en-US" sz="2800" spc="-1" dirty="0" smtClean="0">
                <a:solidFill>
                  <a:srgbClr val="000000"/>
                </a:solidFill>
                <a:latin typeface="Times New Roman"/>
              </a:rPr>
              <a:t>an Exchange</a:t>
            </a:r>
          </a:p>
          <a:p>
            <a:r>
              <a:rPr lang="en-US" sz="2800" b="1" spc="-1" dirty="0" smtClean="0">
                <a:solidFill>
                  <a:srgbClr val="000000"/>
                </a:solidFill>
                <a:latin typeface="Times New Roman"/>
              </a:rPr>
              <a:t>Advantages</a:t>
            </a:r>
          </a:p>
          <a:p>
            <a:pPr marL="228600" indent="-228240">
              <a:lnSpc>
                <a:spcPct val="90000"/>
              </a:lnSpc>
              <a:spcBef>
                <a:spcPts val="1001"/>
              </a:spcBef>
              <a:buClr>
                <a:srgbClr val="000000"/>
              </a:buClr>
              <a:buFont typeface="Arial"/>
              <a:buChar char="•"/>
            </a:pPr>
            <a:r>
              <a:rPr lang="en-US" sz="2800" spc="-1" dirty="0" smtClean="0">
                <a:solidFill>
                  <a:srgbClr val="000000"/>
                </a:solidFill>
                <a:latin typeface="Times New Roman"/>
              </a:rPr>
              <a:t>Less </a:t>
            </a:r>
            <a:r>
              <a:rPr lang="en-US" sz="2800" spc="-1" dirty="0">
                <a:solidFill>
                  <a:srgbClr val="000000"/>
                </a:solidFill>
                <a:latin typeface="Times New Roman"/>
              </a:rPr>
              <a:t>expensive than a mesh </a:t>
            </a:r>
            <a:r>
              <a:rPr lang="en-US" sz="2800" spc="-1" dirty="0" smtClean="0">
                <a:solidFill>
                  <a:srgbClr val="000000"/>
                </a:solidFill>
                <a:latin typeface="Times New Roman"/>
              </a:rPr>
              <a:t>topology</a:t>
            </a:r>
          </a:p>
          <a:p>
            <a:pPr marL="228600" indent="-228240">
              <a:lnSpc>
                <a:spcPct val="90000"/>
              </a:lnSpc>
              <a:spcBef>
                <a:spcPts val="1001"/>
              </a:spcBef>
              <a:buClr>
                <a:srgbClr val="000000"/>
              </a:buClr>
              <a:buFont typeface="Arial"/>
              <a:buChar char="•"/>
            </a:pPr>
            <a:r>
              <a:rPr lang="en-US" sz="2800" spc="-1" dirty="0">
                <a:solidFill>
                  <a:srgbClr val="000000"/>
                </a:solidFill>
                <a:latin typeface="Times New Roman"/>
              </a:rPr>
              <a:t>easy to </a:t>
            </a:r>
            <a:r>
              <a:rPr lang="en-US" sz="2800" spc="-1" dirty="0" smtClean="0">
                <a:solidFill>
                  <a:srgbClr val="000000"/>
                </a:solidFill>
                <a:latin typeface="Times New Roman"/>
              </a:rPr>
              <a:t>install and </a:t>
            </a:r>
            <a:r>
              <a:rPr lang="en-US" sz="2800" spc="-1" dirty="0">
                <a:solidFill>
                  <a:srgbClr val="000000"/>
                </a:solidFill>
                <a:latin typeface="Times New Roman"/>
              </a:rPr>
              <a:t>reconfigure</a:t>
            </a:r>
            <a:r>
              <a:rPr lang="en-US" sz="2800" spc="-1" dirty="0" smtClean="0">
                <a:solidFill>
                  <a:srgbClr val="000000"/>
                </a:solidFill>
                <a:latin typeface="Times New Roman"/>
              </a:rPr>
              <a:t>.</a:t>
            </a:r>
          </a:p>
          <a:p>
            <a:pPr marL="228600" indent="-228240">
              <a:lnSpc>
                <a:spcPct val="90000"/>
              </a:lnSpc>
              <a:spcBef>
                <a:spcPts val="1001"/>
              </a:spcBef>
              <a:buClr>
                <a:srgbClr val="000000"/>
              </a:buClr>
              <a:buFont typeface="Arial"/>
              <a:buChar char="•"/>
            </a:pPr>
            <a:r>
              <a:rPr lang="en-US" sz="2800" spc="-1" dirty="0" smtClean="0">
                <a:solidFill>
                  <a:srgbClr val="000000"/>
                </a:solidFill>
                <a:latin typeface="Times New Roman"/>
              </a:rPr>
              <a:t>Adding Deletion of link is easy</a:t>
            </a:r>
            <a:endParaRPr lang="en-US" sz="2800" spc="-1" dirty="0">
              <a:solidFill>
                <a:srgbClr val="000000"/>
              </a:solidFill>
              <a:latin typeface="Times New Roman"/>
            </a:endParaRPr>
          </a:p>
          <a:p>
            <a:pPr marL="228600" indent="-228240">
              <a:lnSpc>
                <a:spcPct val="90000"/>
              </a:lnSpc>
              <a:spcBef>
                <a:spcPts val="1001"/>
              </a:spcBef>
              <a:buClr>
                <a:srgbClr val="000000"/>
              </a:buClr>
              <a:buFont typeface="Arial"/>
              <a:buChar char="•"/>
            </a:pPr>
            <a:r>
              <a:rPr lang="en-US" sz="2800" spc="-1" dirty="0" smtClean="0">
                <a:solidFill>
                  <a:srgbClr val="000000"/>
                </a:solidFill>
                <a:latin typeface="Times New Roman"/>
              </a:rPr>
              <a:t>Robustness: </a:t>
            </a:r>
            <a:r>
              <a:rPr lang="en-US" sz="2800" spc="-1" dirty="0">
                <a:solidFill>
                  <a:srgbClr val="000000"/>
                </a:solidFill>
                <a:latin typeface="Times New Roman"/>
              </a:rPr>
              <a:t>If one link fails, only that link is </a:t>
            </a:r>
            <a:r>
              <a:rPr lang="en-US" sz="2800" spc="-1" dirty="0" smtClean="0">
                <a:solidFill>
                  <a:srgbClr val="000000"/>
                </a:solidFill>
                <a:latin typeface="Times New Roman"/>
              </a:rPr>
              <a:t>affected</a:t>
            </a:r>
          </a:p>
          <a:p>
            <a:pPr marL="228600" indent="-228240">
              <a:lnSpc>
                <a:spcPct val="90000"/>
              </a:lnSpc>
              <a:spcBef>
                <a:spcPts val="1001"/>
              </a:spcBef>
              <a:buClr>
                <a:srgbClr val="000000"/>
              </a:buClr>
              <a:buFont typeface="Arial"/>
              <a:buChar char="•"/>
            </a:pPr>
            <a:r>
              <a:rPr lang="en-US" sz="2800" b="1" spc="-1" dirty="0" smtClean="0">
                <a:solidFill>
                  <a:srgbClr val="000000"/>
                </a:solidFill>
                <a:latin typeface="Times New Roman"/>
              </a:rPr>
              <a:t>Disadvantages: </a:t>
            </a:r>
            <a:r>
              <a:rPr lang="en-US" sz="2800" spc="-1" dirty="0" smtClean="0">
                <a:solidFill>
                  <a:srgbClr val="000000"/>
                </a:solidFill>
                <a:latin typeface="Times New Roman"/>
              </a:rPr>
              <a:t>If hub goes down complete failure.</a:t>
            </a:r>
          </a:p>
          <a:p>
            <a:pPr marL="360">
              <a:lnSpc>
                <a:spcPct val="90000"/>
              </a:lnSpc>
              <a:spcBef>
                <a:spcPts val="1001"/>
              </a:spcBef>
              <a:buClr>
                <a:srgbClr val="000000"/>
              </a:buClr>
            </a:pPr>
            <a:r>
              <a:rPr lang="en-US" sz="2800" spc="-1" dirty="0" smtClean="0">
                <a:solidFill>
                  <a:srgbClr val="000000"/>
                </a:solidFill>
                <a:latin typeface="Times New Roman"/>
              </a:rPr>
              <a:t>Hub should be very powerful in processing.</a:t>
            </a:r>
          </a:p>
          <a:p>
            <a:pPr marL="228600" indent="-228240">
              <a:lnSpc>
                <a:spcPct val="90000"/>
              </a:lnSpc>
              <a:spcBef>
                <a:spcPts val="1001"/>
              </a:spcBef>
              <a:buClr>
                <a:srgbClr val="000000"/>
              </a:buClr>
              <a:buFont typeface="Arial"/>
              <a:buChar char="•"/>
            </a:pPr>
            <a:endParaRPr lang="en-US" sz="2800" b="1" spc="-1" dirty="0">
              <a:solidFill>
                <a:srgbClr val="000000"/>
              </a:solidFill>
              <a:latin typeface="Times New Roman"/>
            </a:endParaRPr>
          </a:p>
          <a:p>
            <a:pPr marL="228600" indent="-228240">
              <a:lnSpc>
                <a:spcPct val="90000"/>
              </a:lnSpc>
              <a:spcBef>
                <a:spcPts val="1001"/>
              </a:spcBef>
              <a:buClr>
                <a:srgbClr val="000000"/>
              </a:buClr>
              <a:buFont typeface="Arial"/>
              <a:buChar char="•"/>
            </a:pPr>
            <a:endParaRPr lang="en-US" sz="2800" b="1" spc="-1" dirty="0" smtClean="0">
              <a:solidFill>
                <a:srgbClr val="000000"/>
              </a:solidFill>
              <a:latin typeface="Times New Roman"/>
            </a:endParaRPr>
          </a:p>
        </p:txBody>
      </p:sp>
      <p:sp>
        <p:nvSpPr>
          <p:cNvPr id="87" name="TextShape 2"/>
          <p:cNvSpPr txBox="1"/>
          <p:nvPr/>
        </p:nvSpPr>
        <p:spPr>
          <a:xfrm>
            <a:off x="10631520" y="6286680"/>
            <a:ext cx="711720" cy="364680"/>
          </a:xfrm>
          <a:prstGeom prst="rect">
            <a:avLst/>
          </a:prstGeom>
          <a:noFill/>
          <a:ln>
            <a:noFill/>
          </a:ln>
        </p:spPr>
        <p:txBody>
          <a:bodyPr anchor="ctr">
            <a:noAutofit/>
          </a:bodyPr>
          <a:lstStyle/>
          <a:p>
            <a:pPr>
              <a:lnSpc>
                <a:spcPct val="100000"/>
              </a:lnSpc>
            </a:pPr>
            <a:r>
              <a:rPr lang="en-US" sz="1200" b="1" strike="noStrike" spc="-1" dirty="0" smtClean="0">
                <a:solidFill>
                  <a:srgbClr val="808080"/>
                </a:solidFill>
                <a:latin typeface="Calibri"/>
              </a:rPr>
              <a:t>Unit-1</a:t>
            </a:r>
            <a:endParaRPr lang="en-US" sz="1200" b="0" strike="noStrike" spc="-1" dirty="0">
              <a:latin typeface="Times New Roman"/>
            </a:endParaRPr>
          </a:p>
        </p:txBody>
      </p:sp>
      <p:sp>
        <p:nvSpPr>
          <p:cNvPr id="88" name="TextShape 3"/>
          <p:cNvSpPr txBox="1"/>
          <p:nvPr/>
        </p:nvSpPr>
        <p:spPr>
          <a:xfrm>
            <a:off x="4876800" y="6283396"/>
            <a:ext cx="2742840" cy="364680"/>
          </a:xfrm>
          <a:prstGeom prst="rect">
            <a:avLst/>
          </a:prstGeom>
          <a:noFill/>
          <a:ln>
            <a:noFill/>
          </a:ln>
        </p:spPr>
        <p:txBody>
          <a:bodyPr anchor="ctr">
            <a:noAutofit/>
          </a:bodyPr>
          <a:lstStyle/>
          <a:p>
            <a:pPr algn="ctr">
              <a:lnSpc>
                <a:spcPct val="100000"/>
              </a:lnSpc>
            </a:pPr>
            <a:r>
              <a:rPr lang="sv-SE" sz="1200" b="1" strike="noStrike" spc="-1" dirty="0" smtClean="0">
                <a:solidFill>
                  <a:srgbClr val="808080"/>
                </a:solidFill>
                <a:latin typeface="Calibri"/>
              </a:rPr>
              <a:t>Dr. Vivek </a:t>
            </a:r>
            <a:r>
              <a:rPr lang="sv-SE" sz="1200" b="1" strike="noStrike" spc="-1" dirty="0">
                <a:solidFill>
                  <a:srgbClr val="808080"/>
                </a:solidFill>
                <a:latin typeface="Calibri"/>
              </a:rPr>
              <a:t>Rajpoot</a:t>
            </a:r>
            <a:endParaRPr lang="en-US" sz="1200" b="0" strike="noStrike" spc="-1" dirty="0">
              <a:latin typeface="Times New Roman"/>
            </a:endParaRPr>
          </a:p>
        </p:txBody>
      </p:sp>
      <p:sp>
        <p:nvSpPr>
          <p:cNvPr id="89" name="CustomShape 4"/>
          <p:cNvSpPr/>
          <p:nvPr/>
        </p:nvSpPr>
        <p:spPr>
          <a:xfrm>
            <a:off x="809640" y="642960"/>
            <a:ext cx="10561320" cy="76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b="0" strike="noStrike" spc="-1" dirty="0" smtClean="0">
                <a:solidFill>
                  <a:srgbClr val="000000"/>
                </a:solidFill>
                <a:latin typeface="Times New Roman"/>
              </a:rPr>
              <a:t>Network Topology</a:t>
            </a:r>
            <a:endParaRPr lang="en-US" sz="4400" b="0" strike="noStrike" spc="-1" dirty="0">
              <a:latin typeface="Aria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9400" y="1905000"/>
            <a:ext cx="4944165" cy="2676846"/>
          </a:xfrm>
          <a:prstGeom prst="rect">
            <a:avLst/>
          </a:prstGeom>
        </p:spPr>
      </p:pic>
    </p:spTree>
    <p:extLst>
      <p:ext uri="{BB962C8B-B14F-4D97-AF65-F5344CB8AC3E}">
        <p14:creationId xmlns:p14="http://schemas.microsoft.com/office/powerpoint/2010/main" val="250163614"/>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533400" y="1403640"/>
            <a:ext cx="10850880" cy="4879756"/>
          </a:xfrm>
          <a:prstGeom prst="rect">
            <a:avLst/>
          </a:prstGeom>
          <a:noFill/>
          <a:ln>
            <a:noFill/>
          </a:ln>
        </p:spPr>
        <p:txBody>
          <a:bodyPr>
            <a:normAutofit fontScale="97500" lnSpcReduction="10000"/>
          </a:bodyPr>
          <a:lstStyle/>
          <a:p>
            <a:r>
              <a:rPr lang="en-US" sz="2800" b="1" spc="-1" dirty="0" smtClean="0">
                <a:solidFill>
                  <a:srgbClr val="000000"/>
                </a:solidFill>
                <a:latin typeface="Times New Roman"/>
              </a:rPr>
              <a:t>Bus Topology: </a:t>
            </a:r>
            <a:r>
              <a:rPr lang="en-US" sz="2800" dirty="0">
                <a:latin typeface="Times New Roman"/>
              </a:rPr>
              <a:t>A bus </a:t>
            </a:r>
            <a:r>
              <a:rPr lang="en-US" sz="2800" dirty="0" smtClean="0">
                <a:latin typeface="Times New Roman"/>
              </a:rPr>
              <a:t>topology has multipoint connection where one </a:t>
            </a:r>
            <a:r>
              <a:rPr lang="en-US" sz="2800" dirty="0">
                <a:latin typeface="Times New Roman"/>
              </a:rPr>
              <a:t>long cable acts as a backbone to link all the devices in a </a:t>
            </a:r>
            <a:r>
              <a:rPr lang="en-US" sz="2800" dirty="0" smtClean="0">
                <a:latin typeface="Times New Roman"/>
              </a:rPr>
              <a:t>network.</a:t>
            </a:r>
          </a:p>
          <a:p>
            <a:pPr marL="457200" indent="-457200">
              <a:buFont typeface="Arial" pitchFamily="34" charset="0"/>
              <a:buChar char="•"/>
            </a:pPr>
            <a:r>
              <a:rPr lang="en-US" sz="2800" spc="-1" dirty="0">
                <a:solidFill>
                  <a:srgbClr val="000000"/>
                </a:solidFill>
                <a:latin typeface="Times New Roman"/>
              </a:rPr>
              <a:t>The Nodes are connected to the bus cable by drop </a:t>
            </a:r>
            <a:r>
              <a:rPr lang="en-US" sz="2800" spc="-1" dirty="0" smtClean="0">
                <a:solidFill>
                  <a:srgbClr val="000000"/>
                </a:solidFill>
                <a:latin typeface="Times New Roman"/>
              </a:rPr>
              <a:t>lines. </a:t>
            </a:r>
          </a:p>
          <a:p>
            <a:pPr marL="457200" indent="-457200">
              <a:buFont typeface="Arial" pitchFamily="34" charset="0"/>
              <a:buChar char="•"/>
            </a:pPr>
            <a:r>
              <a:rPr lang="en-US" sz="2800" spc="-1" dirty="0" smtClean="0">
                <a:solidFill>
                  <a:srgbClr val="000000"/>
                </a:solidFill>
                <a:latin typeface="Times New Roman"/>
              </a:rPr>
              <a:t>First technology of LAN.</a:t>
            </a:r>
          </a:p>
          <a:p>
            <a:r>
              <a:rPr lang="en-US" sz="2800" b="1" spc="-1" dirty="0" smtClean="0">
                <a:solidFill>
                  <a:srgbClr val="000000"/>
                </a:solidFill>
                <a:latin typeface="Times New Roman"/>
              </a:rPr>
              <a:t>Advantages</a:t>
            </a:r>
          </a:p>
          <a:p>
            <a:pPr marL="228600" indent="-228240">
              <a:lnSpc>
                <a:spcPct val="90000"/>
              </a:lnSpc>
              <a:spcBef>
                <a:spcPts val="1001"/>
              </a:spcBef>
              <a:buClr>
                <a:srgbClr val="000000"/>
              </a:buClr>
              <a:buFont typeface="Arial"/>
              <a:buChar char="•"/>
            </a:pPr>
            <a:r>
              <a:rPr lang="en-US" sz="2800" spc="-1" dirty="0" smtClean="0">
                <a:solidFill>
                  <a:srgbClr val="000000"/>
                </a:solidFill>
                <a:latin typeface="Times New Roman"/>
              </a:rPr>
              <a:t>Easy to install, easy to expand.</a:t>
            </a:r>
          </a:p>
          <a:p>
            <a:pPr marL="228600" indent="-228240">
              <a:lnSpc>
                <a:spcPct val="90000"/>
              </a:lnSpc>
              <a:spcBef>
                <a:spcPts val="1001"/>
              </a:spcBef>
              <a:buClr>
                <a:srgbClr val="000000"/>
              </a:buClr>
              <a:buFont typeface="Arial"/>
              <a:buChar char="•"/>
            </a:pPr>
            <a:r>
              <a:rPr lang="en-US" sz="2800" spc="-1" dirty="0" smtClean="0">
                <a:solidFill>
                  <a:srgbClr val="000000"/>
                </a:solidFill>
                <a:latin typeface="Times New Roman"/>
              </a:rPr>
              <a:t>Least cable required. </a:t>
            </a:r>
          </a:p>
          <a:p>
            <a:pPr marL="228600" indent="-228240">
              <a:lnSpc>
                <a:spcPct val="90000"/>
              </a:lnSpc>
              <a:spcBef>
                <a:spcPts val="1001"/>
              </a:spcBef>
              <a:buClr>
                <a:srgbClr val="000000"/>
              </a:buClr>
              <a:buFont typeface="Arial"/>
              <a:buChar char="•"/>
            </a:pPr>
            <a:r>
              <a:rPr lang="en-US" sz="2800" spc="-1" dirty="0" smtClean="0">
                <a:solidFill>
                  <a:srgbClr val="000000"/>
                </a:solidFill>
                <a:latin typeface="Times New Roman"/>
              </a:rPr>
              <a:t>Used in small networks.</a:t>
            </a:r>
            <a:endParaRPr lang="en-US" sz="2800" spc="-1" dirty="0">
              <a:solidFill>
                <a:srgbClr val="000000"/>
              </a:solidFill>
              <a:latin typeface="Times New Roman"/>
            </a:endParaRPr>
          </a:p>
          <a:p>
            <a:pPr marL="228600" indent="-228240">
              <a:lnSpc>
                <a:spcPct val="90000"/>
              </a:lnSpc>
              <a:spcBef>
                <a:spcPts val="1001"/>
              </a:spcBef>
              <a:buClr>
                <a:srgbClr val="000000"/>
              </a:buClr>
              <a:buFont typeface="Arial"/>
              <a:buChar char="•"/>
            </a:pPr>
            <a:r>
              <a:rPr lang="en-US" sz="2800" b="1" spc="-1" dirty="0" smtClean="0">
                <a:solidFill>
                  <a:srgbClr val="000000"/>
                </a:solidFill>
                <a:latin typeface="Times New Roman"/>
              </a:rPr>
              <a:t>Disadvantages: </a:t>
            </a:r>
            <a:r>
              <a:rPr lang="en-US" sz="2800" spc="-1" dirty="0" smtClean="0">
                <a:solidFill>
                  <a:srgbClr val="000000"/>
                </a:solidFill>
                <a:latin typeface="Times New Roman"/>
              </a:rPr>
              <a:t>If cable blocks or congested whole network fails.</a:t>
            </a:r>
          </a:p>
          <a:p>
            <a:pPr marL="228600" indent="-228240">
              <a:lnSpc>
                <a:spcPct val="90000"/>
              </a:lnSpc>
              <a:spcBef>
                <a:spcPts val="1001"/>
              </a:spcBef>
              <a:buClr>
                <a:srgbClr val="000000"/>
              </a:buClr>
              <a:buFont typeface="Arial"/>
              <a:buChar char="•"/>
            </a:pPr>
            <a:r>
              <a:rPr lang="en-US" sz="2800" spc="-1" dirty="0" smtClean="0">
                <a:solidFill>
                  <a:srgbClr val="000000"/>
                </a:solidFill>
                <a:latin typeface="Times New Roman"/>
              </a:rPr>
              <a:t>Limited no. of nodes can be connected otherwise congestion.  </a:t>
            </a:r>
          </a:p>
          <a:p>
            <a:pPr marL="228600" indent="-228240">
              <a:lnSpc>
                <a:spcPct val="90000"/>
              </a:lnSpc>
              <a:spcBef>
                <a:spcPts val="1001"/>
              </a:spcBef>
              <a:buClr>
                <a:srgbClr val="000000"/>
              </a:buClr>
              <a:buFont typeface="Arial"/>
              <a:buChar char="•"/>
            </a:pPr>
            <a:r>
              <a:rPr lang="en-US" sz="2800" spc="-1" dirty="0" smtClean="0">
                <a:solidFill>
                  <a:srgbClr val="000000"/>
                </a:solidFill>
                <a:latin typeface="Times New Roman"/>
              </a:rPr>
              <a:t>Slow and performance is limited by bandwidth of cable.</a:t>
            </a:r>
            <a:endParaRPr lang="en-US" sz="2800" spc="-1" dirty="0">
              <a:solidFill>
                <a:srgbClr val="000000"/>
              </a:solidFill>
              <a:latin typeface="Times New Roman"/>
            </a:endParaRPr>
          </a:p>
          <a:p>
            <a:pPr marL="228600" indent="-228240">
              <a:lnSpc>
                <a:spcPct val="90000"/>
              </a:lnSpc>
              <a:spcBef>
                <a:spcPts val="1001"/>
              </a:spcBef>
              <a:buClr>
                <a:srgbClr val="000000"/>
              </a:buClr>
              <a:buFont typeface="Arial"/>
              <a:buChar char="•"/>
            </a:pPr>
            <a:endParaRPr lang="en-US" sz="2800" b="1" spc="-1" dirty="0" smtClean="0">
              <a:solidFill>
                <a:srgbClr val="000000"/>
              </a:solidFill>
              <a:latin typeface="Times New Roman"/>
            </a:endParaRPr>
          </a:p>
        </p:txBody>
      </p:sp>
      <p:sp>
        <p:nvSpPr>
          <p:cNvPr id="87" name="TextShape 2"/>
          <p:cNvSpPr txBox="1"/>
          <p:nvPr/>
        </p:nvSpPr>
        <p:spPr>
          <a:xfrm>
            <a:off x="10631520" y="6286680"/>
            <a:ext cx="711720" cy="364680"/>
          </a:xfrm>
          <a:prstGeom prst="rect">
            <a:avLst/>
          </a:prstGeom>
          <a:noFill/>
          <a:ln>
            <a:noFill/>
          </a:ln>
        </p:spPr>
        <p:txBody>
          <a:bodyPr anchor="ctr">
            <a:noAutofit/>
          </a:bodyPr>
          <a:lstStyle/>
          <a:p>
            <a:pPr>
              <a:lnSpc>
                <a:spcPct val="100000"/>
              </a:lnSpc>
            </a:pPr>
            <a:r>
              <a:rPr lang="en-US" sz="1200" b="1" strike="noStrike" spc="-1" dirty="0" smtClean="0">
                <a:solidFill>
                  <a:srgbClr val="808080"/>
                </a:solidFill>
                <a:latin typeface="Calibri"/>
              </a:rPr>
              <a:t>Unit-1</a:t>
            </a:r>
            <a:endParaRPr lang="en-US" sz="1200" b="0" strike="noStrike" spc="-1" dirty="0">
              <a:latin typeface="Times New Roman"/>
            </a:endParaRPr>
          </a:p>
        </p:txBody>
      </p:sp>
      <p:sp>
        <p:nvSpPr>
          <p:cNvPr id="88" name="TextShape 3"/>
          <p:cNvSpPr txBox="1"/>
          <p:nvPr/>
        </p:nvSpPr>
        <p:spPr>
          <a:xfrm>
            <a:off x="4876800" y="6283396"/>
            <a:ext cx="2742840" cy="364680"/>
          </a:xfrm>
          <a:prstGeom prst="rect">
            <a:avLst/>
          </a:prstGeom>
          <a:noFill/>
          <a:ln>
            <a:noFill/>
          </a:ln>
        </p:spPr>
        <p:txBody>
          <a:bodyPr anchor="ctr">
            <a:noAutofit/>
          </a:bodyPr>
          <a:lstStyle/>
          <a:p>
            <a:pPr algn="ctr">
              <a:lnSpc>
                <a:spcPct val="100000"/>
              </a:lnSpc>
            </a:pPr>
            <a:r>
              <a:rPr lang="sv-SE" sz="1200" b="1" strike="noStrike" spc="-1" dirty="0" smtClean="0">
                <a:solidFill>
                  <a:srgbClr val="808080"/>
                </a:solidFill>
                <a:latin typeface="Calibri"/>
              </a:rPr>
              <a:t>Dr. Vivek </a:t>
            </a:r>
            <a:r>
              <a:rPr lang="sv-SE" sz="1200" b="1" strike="noStrike" spc="-1" dirty="0">
                <a:solidFill>
                  <a:srgbClr val="808080"/>
                </a:solidFill>
                <a:latin typeface="Calibri"/>
              </a:rPr>
              <a:t>Rajpoot</a:t>
            </a:r>
            <a:endParaRPr lang="en-US" sz="1200" b="0" strike="noStrike" spc="-1" dirty="0">
              <a:latin typeface="Times New Roman"/>
            </a:endParaRPr>
          </a:p>
        </p:txBody>
      </p:sp>
      <p:sp>
        <p:nvSpPr>
          <p:cNvPr id="89" name="CustomShape 4"/>
          <p:cNvSpPr/>
          <p:nvPr/>
        </p:nvSpPr>
        <p:spPr>
          <a:xfrm>
            <a:off x="809640" y="642960"/>
            <a:ext cx="10561320" cy="76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b="0" strike="noStrike" spc="-1" dirty="0" smtClean="0">
                <a:solidFill>
                  <a:srgbClr val="000000"/>
                </a:solidFill>
                <a:latin typeface="Times New Roman"/>
              </a:rPr>
              <a:t>Network Topology</a:t>
            </a:r>
            <a:endParaRPr lang="en-US" sz="4400" b="0" strike="noStrike" spc="-1" dirty="0">
              <a:latin typeface="Aria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400" y="2819400"/>
            <a:ext cx="6096851" cy="1743318"/>
          </a:xfrm>
          <a:prstGeom prst="rect">
            <a:avLst/>
          </a:prstGeom>
        </p:spPr>
      </p:pic>
    </p:spTree>
    <p:extLst>
      <p:ext uri="{BB962C8B-B14F-4D97-AF65-F5344CB8AC3E}">
        <p14:creationId xmlns:p14="http://schemas.microsoft.com/office/powerpoint/2010/main" val="2314747360"/>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533400" y="1403640"/>
            <a:ext cx="10850880" cy="4879756"/>
          </a:xfrm>
          <a:prstGeom prst="rect">
            <a:avLst/>
          </a:prstGeom>
          <a:noFill/>
          <a:ln>
            <a:noFill/>
          </a:ln>
        </p:spPr>
        <p:txBody>
          <a:bodyPr>
            <a:normAutofit fontScale="97500" lnSpcReduction="10000"/>
          </a:bodyPr>
          <a:lstStyle/>
          <a:p>
            <a:r>
              <a:rPr lang="en-US" sz="2800" b="1" spc="-1" dirty="0" smtClean="0">
                <a:solidFill>
                  <a:srgbClr val="000000"/>
                </a:solidFill>
                <a:latin typeface="Times New Roman"/>
              </a:rPr>
              <a:t>Ring Topology: </a:t>
            </a:r>
            <a:r>
              <a:rPr lang="en-US" sz="2800" dirty="0">
                <a:latin typeface="Times New Roman"/>
              </a:rPr>
              <a:t>each device has a dedicated point-to-point connection with</a:t>
            </a:r>
          </a:p>
          <a:p>
            <a:r>
              <a:rPr lang="en-US" sz="2800" dirty="0">
                <a:latin typeface="Times New Roman"/>
              </a:rPr>
              <a:t>only the two devices on either side of it</a:t>
            </a:r>
            <a:r>
              <a:rPr lang="en-US" sz="2800" dirty="0" smtClean="0">
                <a:latin typeface="Times New Roman"/>
              </a:rPr>
              <a:t>.</a:t>
            </a:r>
          </a:p>
          <a:p>
            <a:pPr marL="457200" indent="-457200">
              <a:buFont typeface="Arial" pitchFamily="34" charset="0"/>
              <a:buChar char="•"/>
            </a:pPr>
            <a:r>
              <a:rPr lang="en-US" sz="2800" spc="-1" dirty="0" smtClean="0">
                <a:solidFill>
                  <a:srgbClr val="000000"/>
                </a:solidFill>
                <a:latin typeface="Times New Roman"/>
              </a:rPr>
              <a:t>One direction flow until data </a:t>
            </a:r>
            <a:r>
              <a:rPr lang="en-US" sz="2800" spc="-1" dirty="0">
                <a:solidFill>
                  <a:srgbClr val="000000"/>
                </a:solidFill>
                <a:latin typeface="Times New Roman"/>
              </a:rPr>
              <a:t>reaches its destination</a:t>
            </a:r>
            <a:r>
              <a:rPr lang="en-US" sz="2800" spc="-1" dirty="0" smtClean="0">
                <a:solidFill>
                  <a:srgbClr val="000000"/>
                </a:solidFill>
                <a:latin typeface="Times New Roman"/>
              </a:rPr>
              <a:t>.</a:t>
            </a:r>
          </a:p>
          <a:p>
            <a:pPr marL="457200" indent="-457200">
              <a:buFont typeface="Arial" pitchFamily="34" charset="0"/>
              <a:buChar char="•"/>
            </a:pPr>
            <a:r>
              <a:rPr lang="en-US" sz="2800" spc="-1" dirty="0" smtClean="0">
                <a:solidFill>
                  <a:srgbClr val="000000"/>
                </a:solidFill>
                <a:latin typeface="Times New Roman"/>
              </a:rPr>
              <a:t>Device are connected through repeater.</a:t>
            </a:r>
          </a:p>
          <a:p>
            <a:r>
              <a:rPr lang="en-US" sz="2800" b="1" spc="-1" dirty="0" smtClean="0">
                <a:solidFill>
                  <a:srgbClr val="000000"/>
                </a:solidFill>
                <a:latin typeface="Times New Roman"/>
              </a:rPr>
              <a:t>Advantages</a:t>
            </a:r>
          </a:p>
          <a:p>
            <a:pPr marL="228600" indent="-228240">
              <a:lnSpc>
                <a:spcPct val="90000"/>
              </a:lnSpc>
              <a:spcBef>
                <a:spcPts val="1001"/>
              </a:spcBef>
              <a:buClr>
                <a:srgbClr val="000000"/>
              </a:buClr>
              <a:buFont typeface="Arial"/>
              <a:buChar char="•"/>
            </a:pPr>
            <a:r>
              <a:rPr lang="en-US" sz="2800" spc="-1" dirty="0">
                <a:solidFill>
                  <a:srgbClr val="000000"/>
                </a:solidFill>
                <a:latin typeface="Times New Roman"/>
              </a:rPr>
              <a:t>easy to install and reconfigure</a:t>
            </a:r>
          </a:p>
          <a:p>
            <a:pPr marL="228600" indent="-228240">
              <a:lnSpc>
                <a:spcPct val="90000"/>
              </a:lnSpc>
              <a:spcBef>
                <a:spcPts val="1001"/>
              </a:spcBef>
              <a:buClr>
                <a:srgbClr val="000000"/>
              </a:buClr>
              <a:buFont typeface="Arial"/>
              <a:buChar char="•"/>
            </a:pPr>
            <a:r>
              <a:rPr lang="en-US" sz="2800" spc="-1" dirty="0" smtClean="0">
                <a:solidFill>
                  <a:srgbClr val="000000"/>
                </a:solidFill>
                <a:latin typeface="Times New Roman"/>
              </a:rPr>
              <a:t>Fault detection is easy (Message)</a:t>
            </a:r>
            <a:endParaRPr lang="en-US" sz="2800" spc="-1" dirty="0">
              <a:solidFill>
                <a:srgbClr val="000000"/>
              </a:solidFill>
              <a:latin typeface="Times New Roman"/>
            </a:endParaRPr>
          </a:p>
          <a:p>
            <a:pPr marL="228600" indent="-228240">
              <a:lnSpc>
                <a:spcPct val="90000"/>
              </a:lnSpc>
              <a:spcBef>
                <a:spcPts val="1001"/>
              </a:spcBef>
              <a:buClr>
                <a:srgbClr val="000000"/>
              </a:buClr>
              <a:buFont typeface="Arial"/>
              <a:buChar char="•"/>
            </a:pPr>
            <a:r>
              <a:rPr lang="en-US" sz="2800" spc="-1" dirty="0" smtClean="0">
                <a:solidFill>
                  <a:srgbClr val="000000"/>
                </a:solidFill>
                <a:latin typeface="Times New Roman"/>
              </a:rPr>
              <a:t>Add </a:t>
            </a:r>
            <a:r>
              <a:rPr lang="en-US" sz="2800" spc="-1" dirty="0">
                <a:solidFill>
                  <a:srgbClr val="000000"/>
                </a:solidFill>
                <a:latin typeface="Times New Roman"/>
              </a:rPr>
              <a:t>or </a:t>
            </a:r>
            <a:r>
              <a:rPr lang="en-US" sz="2800" spc="-1" dirty="0" smtClean="0">
                <a:solidFill>
                  <a:srgbClr val="000000"/>
                </a:solidFill>
                <a:latin typeface="Times New Roman"/>
              </a:rPr>
              <a:t>deletion needs two links to change</a:t>
            </a:r>
            <a:endParaRPr lang="en-US" sz="2800" spc="-1" dirty="0">
              <a:solidFill>
                <a:srgbClr val="000000"/>
              </a:solidFill>
              <a:latin typeface="Times New Roman"/>
            </a:endParaRPr>
          </a:p>
          <a:p>
            <a:pPr marL="228600" indent="-228240">
              <a:lnSpc>
                <a:spcPct val="90000"/>
              </a:lnSpc>
              <a:spcBef>
                <a:spcPts val="1001"/>
              </a:spcBef>
              <a:buClr>
                <a:srgbClr val="000000"/>
              </a:buClr>
              <a:buFont typeface="Arial"/>
              <a:buChar char="•"/>
            </a:pPr>
            <a:r>
              <a:rPr lang="en-US" sz="2800" b="1" spc="-1" dirty="0" smtClean="0">
                <a:solidFill>
                  <a:srgbClr val="000000"/>
                </a:solidFill>
                <a:latin typeface="Times New Roman"/>
              </a:rPr>
              <a:t>Disadvantages: </a:t>
            </a:r>
            <a:r>
              <a:rPr lang="en-US" sz="2800" spc="-1" dirty="0">
                <a:solidFill>
                  <a:srgbClr val="000000"/>
                </a:solidFill>
                <a:latin typeface="Times New Roman"/>
              </a:rPr>
              <a:t>unidirectional </a:t>
            </a:r>
            <a:r>
              <a:rPr lang="en-US" sz="2800" spc="-1" dirty="0" smtClean="0">
                <a:solidFill>
                  <a:srgbClr val="000000"/>
                </a:solidFill>
                <a:latin typeface="Times New Roman"/>
              </a:rPr>
              <a:t>traffic</a:t>
            </a:r>
          </a:p>
          <a:p>
            <a:pPr marL="228600" indent="-228240">
              <a:lnSpc>
                <a:spcPct val="90000"/>
              </a:lnSpc>
              <a:spcBef>
                <a:spcPts val="1001"/>
              </a:spcBef>
              <a:buClr>
                <a:srgbClr val="000000"/>
              </a:buClr>
              <a:buFont typeface="Arial"/>
              <a:buChar char="•"/>
            </a:pPr>
            <a:r>
              <a:rPr lang="en-US" sz="2800" spc="-1" dirty="0" smtClean="0">
                <a:solidFill>
                  <a:srgbClr val="000000"/>
                </a:solidFill>
                <a:latin typeface="Times New Roman"/>
              </a:rPr>
              <a:t>A ring break can </a:t>
            </a:r>
            <a:r>
              <a:rPr lang="en-US" sz="2800" spc="-1" dirty="0">
                <a:solidFill>
                  <a:srgbClr val="000000"/>
                </a:solidFill>
                <a:latin typeface="Times New Roman"/>
              </a:rPr>
              <a:t>disable the entire network</a:t>
            </a:r>
            <a:r>
              <a:rPr lang="en-US" sz="2800" spc="-1" dirty="0" smtClean="0">
                <a:solidFill>
                  <a:srgbClr val="000000"/>
                </a:solidFill>
                <a:latin typeface="Times New Roman"/>
              </a:rPr>
              <a:t>.</a:t>
            </a:r>
          </a:p>
          <a:p>
            <a:pPr marL="457560" indent="-457200">
              <a:lnSpc>
                <a:spcPct val="90000"/>
              </a:lnSpc>
              <a:spcBef>
                <a:spcPts val="1001"/>
              </a:spcBef>
              <a:buClr>
                <a:srgbClr val="000000"/>
              </a:buClr>
              <a:buFont typeface="Wingdings" pitchFamily="2" charset="2"/>
              <a:buChar char="q"/>
            </a:pPr>
            <a:r>
              <a:rPr lang="en-US" sz="2800" spc="-1" dirty="0" smtClean="0">
                <a:solidFill>
                  <a:srgbClr val="000000"/>
                </a:solidFill>
                <a:latin typeface="Times New Roman"/>
              </a:rPr>
              <a:t>Dual Ring is used to overcome the issue, Token ring is advance form.</a:t>
            </a:r>
          </a:p>
        </p:txBody>
      </p:sp>
      <p:sp>
        <p:nvSpPr>
          <p:cNvPr id="87" name="TextShape 2"/>
          <p:cNvSpPr txBox="1"/>
          <p:nvPr/>
        </p:nvSpPr>
        <p:spPr>
          <a:xfrm>
            <a:off x="10631520" y="6286680"/>
            <a:ext cx="711720" cy="364680"/>
          </a:xfrm>
          <a:prstGeom prst="rect">
            <a:avLst/>
          </a:prstGeom>
          <a:noFill/>
          <a:ln>
            <a:noFill/>
          </a:ln>
        </p:spPr>
        <p:txBody>
          <a:bodyPr anchor="ctr">
            <a:noAutofit/>
          </a:bodyPr>
          <a:lstStyle/>
          <a:p>
            <a:pPr>
              <a:lnSpc>
                <a:spcPct val="100000"/>
              </a:lnSpc>
            </a:pPr>
            <a:r>
              <a:rPr lang="en-US" sz="1200" b="1" strike="noStrike" spc="-1" dirty="0" smtClean="0">
                <a:solidFill>
                  <a:srgbClr val="808080"/>
                </a:solidFill>
                <a:latin typeface="Calibri"/>
              </a:rPr>
              <a:t>Unit-1</a:t>
            </a:r>
            <a:endParaRPr lang="en-US" sz="1200" b="0" strike="noStrike" spc="-1" dirty="0">
              <a:latin typeface="Times New Roman"/>
            </a:endParaRPr>
          </a:p>
        </p:txBody>
      </p:sp>
      <p:sp>
        <p:nvSpPr>
          <p:cNvPr id="88" name="TextShape 3"/>
          <p:cNvSpPr txBox="1"/>
          <p:nvPr/>
        </p:nvSpPr>
        <p:spPr>
          <a:xfrm>
            <a:off x="4876800" y="6283396"/>
            <a:ext cx="2742840" cy="364680"/>
          </a:xfrm>
          <a:prstGeom prst="rect">
            <a:avLst/>
          </a:prstGeom>
          <a:noFill/>
          <a:ln>
            <a:noFill/>
          </a:ln>
        </p:spPr>
        <p:txBody>
          <a:bodyPr anchor="ctr">
            <a:noAutofit/>
          </a:bodyPr>
          <a:lstStyle/>
          <a:p>
            <a:pPr algn="ctr">
              <a:lnSpc>
                <a:spcPct val="100000"/>
              </a:lnSpc>
            </a:pPr>
            <a:r>
              <a:rPr lang="sv-SE" sz="1200" b="1" strike="noStrike" spc="-1" dirty="0" smtClean="0">
                <a:solidFill>
                  <a:srgbClr val="808080"/>
                </a:solidFill>
                <a:latin typeface="Calibri"/>
              </a:rPr>
              <a:t>Dr. Vivek </a:t>
            </a:r>
            <a:r>
              <a:rPr lang="sv-SE" sz="1200" b="1" strike="noStrike" spc="-1" dirty="0">
                <a:solidFill>
                  <a:srgbClr val="808080"/>
                </a:solidFill>
                <a:latin typeface="Calibri"/>
              </a:rPr>
              <a:t>Rajpoot</a:t>
            </a:r>
            <a:endParaRPr lang="en-US" sz="1200" b="0" strike="noStrike" spc="-1" dirty="0">
              <a:latin typeface="Times New Roman"/>
            </a:endParaRPr>
          </a:p>
        </p:txBody>
      </p:sp>
      <p:sp>
        <p:nvSpPr>
          <p:cNvPr id="89" name="CustomShape 4"/>
          <p:cNvSpPr/>
          <p:nvPr/>
        </p:nvSpPr>
        <p:spPr>
          <a:xfrm>
            <a:off x="809640" y="642960"/>
            <a:ext cx="10561320" cy="76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b="0" strike="noStrike" spc="-1" dirty="0" smtClean="0">
                <a:solidFill>
                  <a:srgbClr val="000000"/>
                </a:solidFill>
                <a:latin typeface="Times New Roman"/>
              </a:rPr>
              <a:t>Network Topology</a:t>
            </a:r>
            <a:endParaRPr lang="en-US" sz="4400" b="0" strike="noStrike" spc="-1" dirty="0">
              <a:latin typeface="Aria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0" y="2757516"/>
            <a:ext cx="5201376" cy="2172003"/>
          </a:xfrm>
          <a:prstGeom prst="rect">
            <a:avLst/>
          </a:prstGeom>
        </p:spPr>
      </p:pic>
    </p:spTree>
    <p:extLst>
      <p:ext uri="{BB962C8B-B14F-4D97-AF65-F5344CB8AC3E}">
        <p14:creationId xmlns:p14="http://schemas.microsoft.com/office/powerpoint/2010/main" val="605473610"/>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533400" y="1403640"/>
            <a:ext cx="10850880" cy="4879756"/>
          </a:xfrm>
          <a:prstGeom prst="rect">
            <a:avLst/>
          </a:prstGeom>
          <a:noFill/>
          <a:ln>
            <a:noFill/>
          </a:ln>
        </p:spPr>
        <p:txBody>
          <a:bodyPr>
            <a:normAutofit fontScale="97500"/>
          </a:bodyPr>
          <a:lstStyle/>
          <a:p>
            <a:r>
              <a:rPr lang="en-US" sz="2800" b="1" spc="-1" dirty="0" smtClean="0">
                <a:solidFill>
                  <a:srgbClr val="000000"/>
                </a:solidFill>
                <a:latin typeface="Times New Roman"/>
              </a:rPr>
              <a:t>Hybrid Topology: </a:t>
            </a:r>
            <a:r>
              <a:rPr lang="en-US" sz="2800" spc="-1" dirty="0">
                <a:solidFill>
                  <a:srgbClr val="000000"/>
                </a:solidFill>
                <a:latin typeface="Times New Roman"/>
              </a:rPr>
              <a:t>Hybrid Topology A network can be </a:t>
            </a:r>
            <a:r>
              <a:rPr lang="en-US" sz="2800" spc="-1" dirty="0" smtClean="0">
                <a:solidFill>
                  <a:srgbClr val="000000"/>
                </a:solidFill>
                <a:latin typeface="Times New Roman"/>
              </a:rPr>
              <a:t>hybrid.</a:t>
            </a:r>
          </a:p>
          <a:p>
            <a:pPr marL="457200" indent="-457200">
              <a:buFont typeface="Arial" pitchFamily="34" charset="0"/>
              <a:buChar char="•"/>
            </a:pPr>
            <a:r>
              <a:rPr lang="en-US" sz="2800" spc="-1" dirty="0" smtClean="0">
                <a:solidFill>
                  <a:srgbClr val="000000"/>
                </a:solidFill>
                <a:latin typeface="Times New Roman"/>
              </a:rPr>
              <a:t>Hybrid means use of multiple technology simultaneously.</a:t>
            </a:r>
          </a:p>
          <a:p>
            <a:pPr marL="457200" indent="-457200">
              <a:buFont typeface="Arial" pitchFamily="34" charset="0"/>
              <a:buChar char="•"/>
            </a:pPr>
            <a:r>
              <a:rPr lang="en-US" sz="2800" spc="-1" dirty="0" smtClean="0">
                <a:solidFill>
                  <a:srgbClr val="000000"/>
                </a:solidFill>
                <a:latin typeface="Times New Roman"/>
              </a:rPr>
              <a:t>Example hybrid of star and bus topology.</a:t>
            </a:r>
          </a:p>
          <a:p>
            <a:endParaRPr lang="en-US" sz="2800" spc="-1" dirty="0" smtClean="0">
              <a:solidFill>
                <a:srgbClr val="000000"/>
              </a:solidFill>
              <a:latin typeface="Times New Roman"/>
            </a:endParaRPr>
          </a:p>
        </p:txBody>
      </p:sp>
      <p:sp>
        <p:nvSpPr>
          <p:cNvPr id="87" name="TextShape 2"/>
          <p:cNvSpPr txBox="1"/>
          <p:nvPr/>
        </p:nvSpPr>
        <p:spPr>
          <a:xfrm>
            <a:off x="10631520" y="6286680"/>
            <a:ext cx="711720" cy="364680"/>
          </a:xfrm>
          <a:prstGeom prst="rect">
            <a:avLst/>
          </a:prstGeom>
          <a:noFill/>
          <a:ln>
            <a:noFill/>
          </a:ln>
        </p:spPr>
        <p:txBody>
          <a:bodyPr anchor="ctr">
            <a:noAutofit/>
          </a:bodyPr>
          <a:lstStyle/>
          <a:p>
            <a:pPr>
              <a:lnSpc>
                <a:spcPct val="100000"/>
              </a:lnSpc>
            </a:pPr>
            <a:r>
              <a:rPr lang="en-US" sz="1200" b="1" strike="noStrike" spc="-1" dirty="0" smtClean="0">
                <a:solidFill>
                  <a:srgbClr val="808080"/>
                </a:solidFill>
                <a:latin typeface="Calibri"/>
              </a:rPr>
              <a:t>Unit-1</a:t>
            </a:r>
            <a:endParaRPr lang="en-US" sz="1200" b="0" strike="noStrike" spc="-1" dirty="0">
              <a:latin typeface="Times New Roman"/>
            </a:endParaRPr>
          </a:p>
        </p:txBody>
      </p:sp>
      <p:sp>
        <p:nvSpPr>
          <p:cNvPr id="88" name="TextShape 3"/>
          <p:cNvSpPr txBox="1"/>
          <p:nvPr/>
        </p:nvSpPr>
        <p:spPr>
          <a:xfrm>
            <a:off x="4876800" y="6283396"/>
            <a:ext cx="2742840" cy="364680"/>
          </a:xfrm>
          <a:prstGeom prst="rect">
            <a:avLst/>
          </a:prstGeom>
          <a:noFill/>
          <a:ln>
            <a:noFill/>
          </a:ln>
        </p:spPr>
        <p:txBody>
          <a:bodyPr anchor="ctr">
            <a:noAutofit/>
          </a:bodyPr>
          <a:lstStyle/>
          <a:p>
            <a:pPr algn="ctr">
              <a:lnSpc>
                <a:spcPct val="100000"/>
              </a:lnSpc>
            </a:pPr>
            <a:r>
              <a:rPr lang="sv-SE" sz="1200" b="1" strike="noStrike" spc="-1" dirty="0" smtClean="0">
                <a:solidFill>
                  <a:srgbClr val="808080"/>
                </a:solidFill>
                <a:latin typeface="Calibri"/>
              </a:rPr>
              <a:t>Dr. Vivek </a:t>
            </a:r>
            <a:r>
              <a:rPr lang="sv-SE" sz="1200" b="1" strike="noStrike" spc="-1" dirty="0">
                <a:solidFill>
                  <a:srgbClr val="808080"/>
                </a:solidFill>
                <a:latin typeface="Calibri"/>
              </a:rPr>
              <a:t>Rajpoot</a:t>
            </a:r>
            <a:endParaRPr lang="en-US" sz="1200" b="0" strike="noStrike" spc="-1" dirty="0">
              <a:latin typeface="Times New Roman"/>
            </a:endParaRPr>
          </a:p>
        </p:txBody>
      </p:sp>
      <p:sp>
        <p:nvSpPr>
          <p:cNvPr id="89" name="CustomShape 4"/>
          <p:cNvSpPr/>
          <p:nvPr/>
        </p:nvSpPr>
        <p:spPr>
          <a:xfrm>
            <a:off x="809640" y="642960"/>
            <a:ext cx="10561320" cy="76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b="0" strike="noStrike" spc="-1" dirty="0" smtClean="0">
                <a:solidFill>
                  <a:srgbClr val="000000"/>
                </a:solidFill>
                <a:latin typeface="Times New Roman"/>
              </a:rPr>
              <a:t>Network Topology</a:t>
            </a:r>
            <a:endParaRPr lang="en-US" sz="4400" b="0" strike="noStrike" spc="-1" dirty="0">
              <a:latin typeface="Aria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2894188"/>
            <a:ext cx="9906000" cy="3602541"/>
          </a:xfrm>
          <a:prstGeom prst="rect">
            <a:avLst/>
          </a:prstGeom>
        </p:spPr>
      </p:pic>
    </p:spTree>
    <p:extLst>
      <p:ext uri="{BB962C8B-B14F-4D97-AF65-F5344CB8AC3E}">
        <p14:creationId xmlns:p14="http://schemas.microsoft.com/office/powerpoint/2010/main" val="1865729720"/>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492360" y="1403640"/>
            <a:ext cx="10850880" cy="4879756"/>
          </a:xfrm>
          <a:prstGeom prst="rect">
            <a:avLst/>
          </a:prstGeom>
          <a:noFill/>
          <a:ln>
            <a:noFill/>
          </a:ln>
        </p:spPr>
        <p:txBody>
          <a:bodyPr>
            <a:normAutofit fontScale="97500"/>
          </a:bodyPr>
          <a:lstStyle/>
          <a:p>
            <a:r>
              <a:rPr lang="en-US" sz="2800" spc="-1" dirty="0">
                <a:solidFill>
                  <a:srgbClr val="000000"/>
                </a:solidFill>
                <a:latin typeface="Times New Roman"/>
              </a:rPr>
              <a:t>Network Category depends on its size</a:t>
            </a:r>
          </a:p>
          <a:p>
            <a:r>
              <a:rPr lang="en-US" sz="2800" spc="-1" dirty="0" smtClean="0">
                <a:solidFill>
                  <a:srgbClr val="000000"/>
                </a:solidFill>
                <a:latin typeface="Times New Roman"/>
              </a:rPr>
              <a:t>Three </a:t>
            </a:r>
            <a:r>
              <a:rPr lang="en-US" sz="2800" spc="-1" dirty="0">
                <a:solidFill>
                  <a:srgbClr val="000000"/>
                </a:solidFill>
                <a:latin typeface="Times New Roman"/>
              </a:rPr>
              <a:t>primary categories</a:t>
            </a:r>
          </a:p>
          <a:p>
            <a:r>
              <a:rPr lang="en-US" sz="2800" spc="-1" dirty="0">
                <a:solidFill>
                  <a:srgbClr val="000000"/>
                </a:solidFill>
                <a:latin typeface="Times New Roman"/>
              </a:rPr>
              <a:t>LAN: Covers </a:t>
            </a:r>
            <a:r>
              <a:rPr lang="en-US" sz="2800" spc="-1" dirty="0" smtClean="0">
                <a:solidFill>
                  <a:srgbClr val="000000"/>
                </a:solidFill>
                <a:latin typeface="Times New Roman"/>
              </a:rPr>
              <a:t>area (up to 1km</a:t>
            </a:r>
          </a:p>
          <a:p>
            <a:r>
              <a:rPr lang="en-US" sz="2800" spc="-1" dirty="0">
                <a:solidFill>
                  <a:srgbClr val="000000"/>
                </a:solidFill>
                <a:latin typeface="Times New Roman"/>
              </a:rPr>
              <a:t>MAN: Between LAN &amp; WAN</a:t>
            </a:r>
            <a:r>
              <a:rPr lang="en-US" sz="2800" spc="-1" dirty="0" smtClean="0">
                <a:solidFill>
                  <a:srgbClr val="000000"/>
                </a:solidFill>
                <a:latin typeface="Times New Roman"/>
              </a:rPr>
              <a:t>. (covers on city 10 km)</a:t>
            </a:r>
          </a:p>
          <a:p>
            <a:r>
              <a:rPr lang="en-US" sz="2800" spc="-1" dirty="0" smtClean="0">
                <a:solidFill>
                  <a:srgbClr val="000000"/>
                </a:solidFill>
                <a:latin typeface="Times New Roman"/>
              </a:rPr>
              <a:t>WAN</a:t>
            </a:r>
            <a:r>
              <a:rPr lang="en-US" sz="2800" spc="-1" dirty="0">
                <a:solidFill>
                  <a:srgbClr val="000000"/>
                </a:solidFill>
                <a:latin typeface="Times New Roman"/>
              </a:rPr>
              <a:t>: Can be </a:t>
            </a:r>
            <a:r>
              <a:rPr lang="en-US" sz="2800" spc="-1" dirty="0" smtClean="0">
                <a:solidFill>
                  <a:srgbClr val="000000"/>
                </a:solidFill>
                <a:latin typeface="Times New Roman"/>
              </a:rPr>
              <a:t>worldwide</a:t>
            </a:r>
            <a:endParaRPr lang="en-US" sz="2800" spc="-1" dirty="0">
              <a:solidFill>
                <a:srgbClr val="000000"/>
              </a:solidFill>
              <a:latin typeface="Times New Roman"/>
            </a:endParaRPr>
          </a:p>
        </p:txBody>
      </p:sp>
      <p:sp>
        <p:nvSpPr>
          <p:cNvPr id="87" name="TextShape 2"/>
          <p:cNvSpPr txBox="1"/>
          <p:nvPr/>
        </p:nvSpPr>
        <p:spPr>
          <a:xfrm>
            <a:off x="10631520" y="6286680"/>
            <a:ext cx="711720" cy="364680"/>
          </a:xfrm>
          <a:prstGeom prst="rect">
            <a:avLst/>
          </a:prstGeom>
          <a:noFill/>
          <a:ln>
            <a:noFill/>
          </a:ln>
        </p:spPr>
        <p:txBody>
          <a:bodyPr anchor="ctr">
            <a:noAutofit/>
          </a:bodyPr>
          <a:lstStyle/>
          <a:p>
            <a:pPr>
              <a:lnSpc>
                <a:spcPct val="100000"/>
              </a:lnSpc>
            </a:pPr>
            <a:r>
              <a:rPr lang="en-US" sz="1200" b="1" strike="noStrike" spc="-1" dirty="0" smtClean="0">
                <a:solidFill>
                  <a:srgbClr val="808080"/>
                </a:solidFill>
                <a:latin typeface="Calibri"/>
              </a:rPr>
              <a:t>Unit-1</a:t>
            </a:r>
            <a:endParaRPr lang="en-US" sz="1200" b="0" strike="noStrike" spc="-1" dirty="0">
              <a:latin typeface="Times New Roman"/>
            </a:endParaRPr>
          </a:p>
        </p:txBody>
      </p:sp>
      <p:sp>
        <p:nvSpPr>
          <p:cNvPr id="88" name="TextShape 3"/>
          <p:cNvSpPr txBox="1"/>
          <p:nvPr/>
        </p:nvSpPr>
        <p:spPr>
          <a:xfrm>
            <a:off x="4876800" y="6283396"/>
            <a:ext cx="2742840" cy="364680"/>
          </a:xfrm>
          <a:prstGeom prst="rect">
            <a:avLst/>
          </a:prstGeom>
          <a:noFill/>
          <a:ln>
            <a:noFill/>
          </a:ln>
        </p:spPr>
        <p:txBody>
          <a:bodyPr anchor="ctr">
            <a:noAutofit/>
          </a:bodyPr>
          <a:lstStyle/>
          <a:p>
            <a:pPr algn="ctr">
              <a:lnSpc>
                <a:spcPct val="100000"/>
              </a:lnSpc>
            </a:pPr>
            <a:r>
              <a:rPr lang="sv-SE" sz="1200" b="1" strike="noStrike" spc="-1" dirty="0" smtClean="0">
                <a:solidFill>
                  <a:srgbClr val="808080"/>
                </a:solidFill>
                <a:latin typeface="Calibri"/>
              </a:rPr>
              <a:t>Dr. Vivek </a:t>
            </a:r>
            <a:r>
              <a:rPr lang="sv-SE" sz="1200" b="1" strike="noStrike" spc="-1" dirty="0">
                <a:solidFill>
                  <a:srgbClr val="808080"/>
                </a:solidFill>
                <a:latin typeface="Calibri"/>
              </a:rPr>
              <a:t>Rajpoot</a:t>
            </a:r>
            <a:endParaRPr lang="en-US" sz="1200" b="0" strike="noStrike" spc="-1" dirty="0">
              <a:latin typeface="Times New Roman"/>
            </a:endParaRPr>
          </a:p>
        </p:txBody>
      </p:sp>
      <p:sp>
        <p:nvSpPr>
          <p:cNvPr id="89" name="CustomShape 4"/>
          <p:cNvSpPr/>
          <p:nvPr/>
        </p:nvSpPr>
        <p:spPr>
          <a:xfrm>
            <a:off x="809640" y="642960"/>
            <a:ext cx="10561320" cy="76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b="0" strike="noStrike" spc="-1" dirty="0" smtClean="0">
                <a:solidFill>
                  <a:srgbClr val="000000"/>
                </a:solidFill>
                <a:latin typeface="Times New Roman"/>
              </a:rPr>
              <a:t>Network Types</a:t>
            </a:r>
            <a:endParaRPr lang="en-US" sz="4400" b="0" strike="noStrike" spc="-1" dirty="0">
              <a:latin typeface="Arial"/>
            </a:endParaRPr>
          </a:p>
        </p:txBody>
      </p:sp>
      <p:pic>
        <p:nvPicPr>
          <p:cNvPr id="7" name="Picture 6" descr="_1579075745_heyyJaWKjM.png"/>
          <p:cNvPicPr>
            <a:picLocks noChangeAspect="1"/>
          </p:cNvPicPr>
          <p:nvPr/>
        </p:nvPicPr>
        <p:blipFill>
          <a:blip r:embed="rId2"/>
          <a:stretch>
            <a:fillRect/>
          </a:stretch>
        </p:blipFill>
        <p:spPr>
          <a:xfrm>
            <a:off x="5309405" y="3124199"/>
            <a:ext cx="6019800" cy="3109587"/>
          </a:xfrm>
          <a:prstGeom prst="rect">
            <a:avLst/>
          </a:prstGeom>
        </p:spPr>
      </p:pic>
    </p:spTree>
    <p:extLst>
      <p:ext uri="{BB962C8B-B14F-4D97-AF65-F5344CB8AC3E}">
        <p14:creationId xmlns:p14="http://schemas.microsoft.com/office/powerpoint/2010/main" val="4175094197"/>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492360" y="1403640"/>
            <a:ext cx="10850880" cy="4879756"/>
          </a:xfrm>
          <a:prstGeom prst="rect">
            <a:avLst/>
          </a:prstGeom>
          <a:noFill/>
          <a:ln>
            <a:noFill/>
          </a:ln>
        </p:spPr>
        <p:txBody>
          <a:bodyPr>
            <a:normAutofit fontScale="82500" lnSpcReduction="10000"/>
          </a:bodyPr>
          <a:lstStyle/>
          <a:p>
            <a:pPr marL="457200" indent="-457200">
              <a:buFont typeface="Arial" pitchFamily="34" charset="0"/>
              <a:buChar char="•"/>
            </a:pPr>
            <a:r>
              <a:rPr lang="en-US" sz="2800" spc="-1" dirty="0">
                <a:solidFill>
                  <a:srgbClr val="000000"/>
                </a:solidFill>
                <a:latin typeface="Times New Roman"/>
              </a:rPr>
              <a:t>Privately owned</a:t>
            </a:r>
          </a:p>
          <a:p>
            <a:pPr marL="457200" indent="-457200">
              <a:buFont typeface="Arial" pitchFamily="34" charset="0"/>
              <a:buChar char="•"/>
            </a:pPr>
            <a:r>
              <a:rPr lang="en-US" sz="2800" spc="-1" dirty="0">
                <a:solidFill>
                  <a:srgbClr val="000000"/>
                </a:solidFill>
                <a:latin typeface="Times New Roman"/>
              </a:rPr>
              <a:t>Links devices in the same office, building, or campus</a:t>
            </a:r>
          </a:p>
          <a:p>
            <a:pPr marL="457200" indent="-457200">
              <a:buFont typeface="Arial" pitchFamily="34" charset="0"/>
              <a:buChar char="•"/>
            </a:pPr>
            <a:r>
              <a:rPr lang="en-US" sz="2800" spc="-1" dirty="0">
                <a:solidFill>
                  <a:srgbClr val="000000"/>
                </a:solidFill>
                <a:latin typeface="Times New Roman"/>
              </a:rPr>
              <a:t>Simple LAN: 2 PCs &amp; 1 printer in home or office</a:t>
            </a:r>
          </a:p>
          <a:p>
            <a:pPr marL="457200" indent="-457200">
              <a:buFont typeface="Arial" pitchFamily="34" charset="0"/>
              <a:buChar char="•"/>
            </a:pPr>
            <a:r>
              <a:rPr lang="en-US" sz="2800" spc="-1" dirty="0">
                <a:solidFill>
                  <a:srgbClr val="000000"/>
                </a:solidFill>
                <a:latin typeface="Times New Roman"/>
              </a:rPr>
              <a:t>Size is limited to a few kilometers</a:t>
            </a:r>
          </a:p>
          <a:p>
            <a:pPr marL="457200" indent="-457200">
              <a:buFont typeface="Arial" pitchFamily="34" charset="0"/>
              <a:buChar char="•"/>
            </a:pPr>
            <a:r>
              <a:rPr lang="en-US" sz="2800" spc="-1" dirty="0">
                <a:solidFill>
                  <a:srgbClr val="000000"/>
                </a:solidFill>
                <a:latin typeface="Times New Roman"/>
              </a:rPr>
              <a:t>Allow resources to be shared (hardware, software, or data</a:t>
            </a:r>
            <a:r>
              <a:rPr lang="en-US" sz="2800" spc="-1" dirty="0" smtClean="0">
                <a:solidFill>
                  <a:srgbClr val="000000"/>
                </a:solidFill>
                <a:latin typeface="Times New Roman"/>
              </a:rPr>
              <a:t>)</a:t>
            </a:r>
          </a:p>
          <a:p>
            <a:r>
              <a:rPr lang="en-US" sz="2800" b="1" spc="-1" dirty="0">
                <a:solidFill>
                  <a:srgbClr val="000000"/>
                </a:solidFill>
                <a:latin typeface="Times New Roman"/>
              </a:rPr>
              <a:t>LAN is distinguished by:</a:t>
            </a:r>
          </a:p>
          <a:p>
            <a:pPr marL="457200" indent="-457200">
              <a:buFont typeface="Arial" pitchFamily="34" charset="0"/>
              <a:buChar char="•"/>
            </a:pPr>
            <a:r>
              <a:rPr lang="en-US" sz="2800" spc="-1" dirty="0">
                <a:solidFill>
                  <a:srgbClr val="000000"/>
                </a:solidFill>
                <a:latin typeface="Times New Roman"/>
              </a:rPr>
              <a:t>Size (# users of OS, or licensing restrictions)</a:t>
            </a:r>
          </a:p>
          <a:p>
            <a:pPr marL="457200" indent="-457200">
              <a:buFont typeface="Arial" pitchFamily="34" charset="0"/>
              <a:buChar char="•"/>
            </a:pPr>
            <a:r>
              <a:rPr lang="en-US" sz="2800" spc="-1" dirty="0">
                <a:solidFill>
                  <a:srgbClr val="000000"/>
                </a:solidFill>
                <a:latin typeface="Times New Roman"/>
              </a:rPr>
              <a:t>Transmission medium (only one type)</a:t>
            </a:r>
          </a:p>
          <a:p>
            <a:pPr marL="457200" indent="-457200">
              <a:buFont typeface="Arial" pitchFamily="34" charset="0"/>
              <a:buChar char="•"/>
            </a:pPr>
            <a:r>
              <a:rPr lang="en-US" sz="2800" spc="-1" dirty="0">
                <a:solidFill>
                  <a:srgbClr val="000000"/>
                </a:solidFill>
                <a:latin typeface="Times New Roman"/>
              </a:rPr>
              <a:t>Topology (bus, ring, star</a:t>
            </a:r>
            <a:r>
              <a:rPr lang="en-US" sz="2800" spc="-1" dirty="0" smtClean="0">
                <a:solidFill>
                  <a:srgbClr val="000000"/>
                </a:solidFill>
                <a:latin typeface="Times New Roman"/>
              </a:rPr>
              <a:t>)</a:t>
            </a:r>
          </a:p>
          <a:p>
            <a:pPr marL="914400" lvl="1" indent="-457200">
              <a:buFont typeface="Arial" pitchFamily="34" charset="0"/>
              <a:buChar char="•"/>
            </a:pPr>
            <a:r>
              <a:rPr lang="en-US" sz="2800" spc="-1" dirty="0">
                <a:solidFill>
                  <a:srgbClr val="000000"/>
                </a:solidFill>
                <a:latin typeface="Times New Roman"/>
              </a:rPr>
              <a:t>Ethernet : IEEE 802.3, popularly called Ethernet, </a:t>
            </a:r>
            <a:r>
              <a:rPr lang="en-US" sz="2800" spc="-1" dirty="0" smtClean="0">
                <a:solidFill>
                  <a:srgbClr val="000000"/>
                </a:solidFill>
                <a:latin typeface="Times New Roman"/>
              </a:rPr>
              <a:t>it </a:t>
            </a:r>
            <a:r>
              <a:rPr lang="en-US" sz="2800" spc="-1" dirty="0">
                <a:solidFill>
                  <a:srgbClr val="000000"/>
                </a:solidFill>
                <a:latin typeface="Times New Roman"/>
              </a:rPr>
              <a:t>is a bus-based broadcast network </a:t>
            </a:r>
            <a:r>
              <a:rPr lang="en-US" sz="2800" spc="-1" dirty="0" smtClean="0">
                <a:solidFill>
                  <a:srgbClr val="000000"/>
                </a:solidFill>
                <a:latin typeface="Times New Roman"/>
              </a:rPr>
              <a:t>with decentralized </a:t>
            </a:r>
            <a:r>
              <a:rPr lang="en-US" sz="2800" spc="-1" dirty="0">
                <a:solidFill>
                  <a:srgbClr val="000000"/>
                </a:solidFill>
                <a:latin typeface="Times New Roman"/>
              </a:rPr>
              <a:t>control, usually operating at 10 Mbps to 10 </a:t>
            </a:r>
            <a:r>
              <a:rPr lang="en-US" sz="2800" spc="-1" dirty="0" err="1" smtClean="0">
                <a:solidFill>
                  <a:srgbClr val="000000"/>
                </a:solidFill>
                <a:latin typeface="Times New Roman"/>
              </a:rPr>
              <a:t>Gbps</a:t>
            </a:r>
            <a:endParaRPr lang="en-US" sz="2800" spc="-1" dirty="0" smtClean="0">
              <a:solidFill>
                <a:srgbClr val="000000"/>
              </a:solidFill>
              <a:latin typeface="Times New Roman"/>
            </a:endParaRPr>
          </a:p>
          <a:p>
            <a:pPr marL="914400" lvl="1" indent="-457200">
              <a:buFont typeface="Arial" pitchFamily="34" charset="0"/>
              <a:buChar char="•"/>
            </a:pPr>
            <a:r>
              <a:rPr lang="en-US" sz="2800" spc="-1" dirty="0">
                <a:solidFill>
                  <a:srgbClr val="000000"/>
                </a:solidFill>
                <a:latin typeface="Times New Roman"/>
              </a:rPr>
              <a:t>IEEE 802.5 (the IBM token ring), is a ring-based LAN operating at 4 and 16 Mbps</a:t>
            </a:r>
          </a:p>
          <a:p>
            <a:r>
              <a:rPr lang="en-US" sz="2800" b="1" spc="-1" dirty="0" smtClean="0">
                <a:solidFill>
                  <a:srgbClr val="000000"/>
                </a:solidFill>
                <a:latin typeface="Times New Roman"/>
              </a:rPr>
              <a:t>Data </a:t>
            </a:r>
            <a:r>
              <a:rPr lang="en-US" sz="2800" b="1" spc="-1" dirty="0">
                <a:solidFill>
                  <a:srgbClr val="000000"/>
                </a:solidFill>
                <a:latin typeface="Times New Roman"/>
              </a:rPr>
              <a:t>Rates (speed):</a:t>
            </a:r>
          </a:p>
          <a:p>
            <a:pPr marL="457200" indent="-457200">
              <a:buFont typeface="Arial" pitchFamily="34" charset="0"/>
              <a:buChar char="•"/>
            </a:pPr>
            <a:r>
              <a:rPr lang="en-US" sz="2800" spc="-1" dirty="0">
                <a:solidFill>
                  <a:srgbClr val="000000"/>
                </a:solidFill>
                <a:latin typeface="Times New Roman"/>
              </a:rPr>
              <a:t>Early: 4 to 16 Mbps</a:t>
            </a:r>
          </a:p>
          <a:p>
            <a:pPr marL="457200" indent="-457200">
              <a:buFont typeface="Arial" pitchFamily="34" charset="0"/>
              <a:buChar char="•"/>
            </a:pPr>
            <a:r>
              <a:rPr lang="en-US" sz="2800" spc="-1" dirty="0">
                <a:solidFill>
                  <a:srgbClr val="000000"/>
                </a:solidFill>
                <a:latin typeface="Times New Roman"/>
              </a:rPr>
              <a:t>Today: 100 Mbps to 1 </a:t>
            </a:r>
            <a:r>
              <a:rPr lang="en-US" sz="2800" spc="-1" dirty="0" err="1">
                <a:solidFill>
                  <a:srgbClr val="000000"/>
                </a:solidFill>
                <a:latin typeface="Times New Roman"/>
              </a:rPr>
              <a:t>Gbps</a:t>
            </a:r>
            <a:r>
              <a:rPr lang="en-US" sz="2800" spc="-1" dirty="0">
                <a:solidFill>
                  <a:srgbClr val="000000"/>
                </a:solidFill>
                <a:latin typeface="Times New Roman"/>
              </a:rPr>
              <a:t> or 10 </a:t>
            </a:r>
            <a:r>
              <a:rPr lang="en-US" sz="2800" spc="-1" dirty="0" err="1" smtClean="0">
                <a:solidFill>
                  <a:srgbClr val="000000"/>
                </a:solidFill>
                <a:latin typeface="Times New Roman"/>
              </a:rPr>
              <a:t>Gbps</a:t>
            </a:r>
            <a:endParaRPr lang="en-US" sz="2800" spc="-1" dirty="0">
              <a:solidFill>
                <a:srgbClr val="000000"/>
              </a:solidFill>
              <a:latin typeface="Times New Roman"/>
            </a:endParaRPr>
          </a:p>
        </p:txBody>
      </p:sp>
      <p:sp>
        <p:nvSpPr>
          <p:cNvPr id="87" name="TextShape 2"/>
          <p:cNvSpPr txBox="1"/>
          <p:nvPr/>
        </p:nvSpPr>
        <p:spPr>
          <a:xfrm>
            <a:off x="10631520" y="6286680"/>
            <a:ext cx="711720" cy="364680"/>
          </a:xfrm>
          <a:prstGeom prst="rect">
            <a:avLst/>
          </a:prstGeom>
          <a:noFill/>
          <a:ln>
            <a:noFill/>
          </a:ln>
        </p:spPr>
        <p:txBody>
          <a:bodyPr anchor="ctr">
            <a:noAutofit/>
          </a:bodyPr>
          <a:lstStyle/>
          <a:p>
            <a:pPr>
              <a:lnSpc>
                <a:spcPct val="100000"/>
              </a:lnSpc>
            </a:pPr>
            <a:r>
              <a:rPr lang="en-US" sz="1200" b="1" strike="noStrike" spc="-1" dirty="0" smtClean="0">
                <a:solidFill>
                  <a:srgbClr val="808080"/>
                </a:solidFill>
                <a:latin typeface="Calibri"/>
              </a:rPr>
              <a:t>Unit-1</a:t>
            </a:r>
            <a:endParaRPr lang="en-US" sz="1200" b="0" strike="noStrike" spc="-1" dirty="0">
              <a:latin typeface="Times New Roman"/>
            </a:endParaRPr>
          </a:p>
        </p:txBody>
      </p:sp>
      <p:sp>
        <p:nvSpPr>
          <p:cNvPr id="88" name="TextShape 3"/>
          <p:cNvSpPr txBox="1"/>
          <p:nvPr/>
        </p:nvSpPr>
        <p:spPr>
          <a:xfrm>
            <a:off x="4876800" y="6283396"/>
            <a:ext cx="2742840" cy="364680"/>
          </a:xfrm>
          <a:prstGeom prst="rect">
            <a:avLst/>
          </a:prstGeom>
          <a:noFill/>
          <a:ln>
            <a:noFill/>
          </a:ln>
        </p:spPr>
        <p:txBody>
          <a:bodyPr anchor="ctr">
            <a:noAutofit/>
          </a:bodyPr>
          <a:lstStyle/>
          <a:p>
            <a:pPr algn="ctr">
              <a:lnSpc>
                <a:spcPct val="100000"/>
              </a:lnSpc>
            </a:pPr>
            <a:r>
              <a:rPr lang="sv-SE" sz="1200" b="1" strike="noStrike" spc="-1" dirty="0" smtClean="0">
                <a:solidFill>
                  <a:srgbClr val="808080"/>
                </a:solidFill>
                <a:latin typeface="Calibri"/>
              </a:rPr>
              <a:t>Dr. Vivek </a:t>
            </a:r>
            <a:r>
              <a:rPr lang="sv-SE" sz="1200" b="1" strike="noStrike" spc="-1" dirty="0">
                <a:solidFill>
                  <a:srgbClr val="808080"/>
                </a:solidFill>
                <a:latin typeface="Calibri"/>
              </a:rPr>
              <a:t>Rajpoot</a:t>
            </a:r>
            <a:endParaRPr lang="en-US" sz="1200" b="0" strike="noStrike" spc="-1" dirty="0">
              <a:latin typeface="Times New Roman"/>
            </a:endParaRPr>
          </a:p>
        </p:txBody>
      </p:sp>
      <p:sp>
        <p:nvSpPr>
          <p:cNvPr id="89" name="CustomShape 4"/>
          <p:cNvSpPr/>
          <p:nvPr/>
        </p:nvSpPr>
        <p:spPr>
          <a:xfrm>
            <a:off x="809640" y="642960"/>
            <a:ext cx="10561320" cy="76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spc="-1" dirty="0">
                <a:solidFill>
                  <a:srgbClr val="000000"/>
                </a:solidFill>
                <a:latin typeface="Times New Roman"/>
              </a:rPr>
              <a:t>Local Area Network (LAN)</a:t>
            </a:r>
            <a:endParaRPr lang="en-US" sz="4400" b="0" strike="noStrike" spc="-1" dirty="0">
              <a:latin typeface="Arial"/>
            </a:endParaRPr>
          </a:p>
        </p:txBody>
      </p:sp>
    </p:spTree>
    <p:extLst>
      <p:ext uri="{BB962C8B-B14F-4D97-AF65-F5344CB8AC3E}">
        <p14:creationId xmlns:p14="http://schemas.microsoft.com/office/powerpoint/2010/main" val="518347096"/>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492360" y="1403640"/>
            <a:ext cx="10850880" cy="4879756"/>
          </a:xfrm>
          <a:prstGeom prst="rect">
            <a:avLst/>
          </a:prstGeom>
          <a:noFill/>
          <a:ln>
            <a:noFill/>
          </a:ln>
        </p:spPr>
        <p:txBody>
          <a:bodyPr>
            <a:normAutofit fontScale="97500"/>
          </a:bodyPr>
          <a:lstStyle/>
          <a:p>
            <a:endParaRPr lang="en-US" sz="2800" spc="-1" dirty="0">
              <a:solidFill>
                <a:srgbClr val="000000"/>
              </a:solidFill>
              <a:latin typeface="Times New Roman"/>
            </a:endParaRPr>
          </a:p>
        </p:txBody>
      </p:sp>
      <p:sp>
        <p:nvSpPr>
          <p:cNvPr id="87" name="TextShape 2"/>
          <p:cNvSpPr txBox="1"/>
          <p:nvPr/>
        </p:nvSpPr>
        <p:spPr>
          <a:xfrm>
            <a:off x="10631520" y="6286680"/>
            <a:ext cx="711720" cy="364680"/>
          </a:xfrm>
          <a:prstGeom prst="rect">
            <a:avLst/>
          </a:prstGeom>
          <a:noFill/>
          <a:ln>
            <a:noFill/>
          </a:ln>
        </p:spPr>
        <p:txBody>
          <a:bodyPr anchor="ctr">
            <a:noAutofit/>
          </a:bodyPr>
          <a:lstStyle/>
          <a:p>
            <a:pPr>
              <a:lnSpc>
                <a:spcPct val="100000"/>
              </a:lnSpc>
            </a:pPr>
            <a:r>
              <a:rPr lang="en-US" sz="1200" b="1" strike="noStrike" spc="-1" dirty="0" smtClean="0">
                <a:solidFill>
                  <a:srgbClr val="808080"/>
                </a:solidFill>
                <a:latin typeface="Calibri"/>
              </a:rPr>
              <a:t>Unit-1</a:t>
            </a:r>
            <a:endParaRPr lang="en-US" sz="1200" b="0" strike="noStrike" spc="-1" dirty="0">
              <a:latin typeface="Times New Roman"/>
            </a:endParaRPr>
          </a:p>
        </p:txBody>
      </p:sp>
      <p:sp>
        <p:nvSpPr>
          <p:cNvPr id="88" name="TextShape 3"/>
          <p:cNvSpPr txBox="1"/>
          <p:nvPr/>
        </p:nvSpPr>
        <p:spPr>
          <a:xfrm>
            <a:off x="4876800" y="6283396"/>
            <a:ext cx="2742840" cy="364680"/>
          </a:xfrm>
          <a:prstGeom prst="rect">
            <a:avLst/>
          </a:prstGeom>
          <a:noFill/>
          <a:ln>
            <a:noFill/>
          </a:ln>
        </p:spPr>
        <p:txBody>
          <a:bodyPr anchor="ctr">
            <a:noAutofit/>
          </a:bodyPr>
          <a:lstStyle/>
          <a:p>
            <a:pPr algn="ctr">
              <a:lnSpc>
                <a:spcPct val="100000"/>
              </a:lnSpc>
            </a:pPr>
            <a:r>
              <a:rPr lang="sv-SE" sz="1200" b="1" strike="noStrike" spc="-1" dirty="0" smtClean="0">
                <a:solidFill>
                  <a:srgbClr val="808080"/>
                </a:solidFill>
                <a:latin typeface="Calibri"/>
              </a:rPr>
              <a:t>Dr. Vivek </a:t>
            </a:r>
            <a:r>
              <a:rPr lang="sv-SE" sz="1200" b="1" strike="noStrike" spc="-1" dirty="0">
                <a:solidFill>
                  <a:srgbClr val="808080"/>
                </a:solidFill>
                <a:latin typeface="Calibri"/>
              </a:rPr>
              <a:t>Rajpoot</a:t>
            </a:r>
            <a:endParaRPr lang="en-US" sz="1200" b="0" strike="noStrike" spc="-1" dirty="0">
              <a:latin typeface="Times New Roman"/>
            </a:endParaRPr>
          </a:p>
        </p:txBody>
      </p:sp>
      <p:sp>
        <p:nvSpPr>
          <p:cNvPr id="89" name="CustomShape 4"/>
          <p:cNvSpPr/>
          <p:nvPr/>
        </p:nvSpPr>
        <p:spPr>
          <a:xfrm>
            <a:off x="809640" y="642960"/>
            <a:ext cx="10561320" cy="76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spc="-1" dirty="0">
                <a:solidFill>
                  <a:srgbClr val="000000"/>
                </a:solidFill>
                <a:latin typeface="Times New Roman"/>
              </a:rPr>
              <a:t>Local Area Network (LAN)</a:t>
            </a:r>
            <a:endParaRPr lang="en-US" sz="4400" b="0" strike="noStrike" spc="-1" dirty="0">
              <a:latin typeface="Arial"/>
            </a:endParaRPr>
          </a:p>
        </p:txBody>
      </p:sp>
      <p:pic>
        <p:nvPicPr>
          <p:cNvPr id="7" name="Picture 5"/>
          <p:cNvPicPr>
            <a:picLocks noChangeAspect="1" noChangeArrowheads="1"/>
          </p:cNvPicPr>
          <p:nvPr/>
        </p:nvPicPr>
        <p:blipFill>
          <a:blip r:embed="rId2"/>
          <a:srcRect/>
          <a:stretch>
            <a:fillRect/>
          </a:stretch>
        </p:blipFill>
        <p:spPr bwMode="auto">
          <a:xfrm>
            <a:off x="1635759" y="1677988"/>
            <a:ext cx="9255889" cy="4360862"/>
          </a:xfrm>
          <a:prstGeom prst="rect">
            <a:avLst/>
          </a:prstGeom>
          <a:noFill/>
          <a:ln w="9525">
            <a:noFill/>
            <a:miter lim="800000"/>
            <a:headEnd/>
            <a:tailEnd/>
          </a:ln>
        </p:spPr>
      </p:pic>
    </p:spTree>
    <p:extLst>
      <p:ext uri="{BB962C8B-B14F-4D97-AF65-F5344CB8AC3E}">
        <p14:creationId xmlns:p14="http://schemas.microsoft.com/office/powerpoint/2010/main" val="3686568216"/>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492360" y="1403640"/>
            <a:ext cx="10850880" cy="4879756"/>
          </a:xfrm>
          <a:prstGeom prst="rect">
            <a:avLst/>
          </a:prstGeom>
          <a:noFill/>
          <a:ln>
            <a:noFill/>
          </a:ln>
        </p:spPr>
        <p:txBody>
          <a:bodyPr>
            <a:normAutofit fontScale="97500"/>
          </a:bodyPr>
          <a:lstStyle/>
          <a:p>
            <a:r>
              <a:rPr lang="en-US" sz="2800" spc="-1" dirty="0">
                <a:solidFill>
                  <a:srgbClr val="000000"/>
                </a:solidFill>
                <a:latin typeface="Times New Roman"/>
              </a:rPr>
              <a:t>Size between LAN and WAN</a:t>
            </a:r>
          </a:p>
          <a:p>
            <a:r>
              <a:rPr lang="en-US" sz="2800" spc="-1" dirty="0">
                <a:solidFill>
                  <a:srgbClr val="000000"/>
                </a:solidFill>
                <a:latin typeface="Times New Roman"/>
              </a:rPr>
              <a:t>Inside a town or a city</a:t>
            </a:r>
          </a:p>
          <a:p>
            <a:r>
              <a:rPr lang="en-US" sz="2800" spc="-1" dirty="0">
                <a:solidFill>
                  <a:srgbClr val="000000"/>
                </a:solidFill>
                <a:latin typeface="Times New Roman"/>
              </a:rPr>
              <a:t>Example: </a:t>
            </a:r>
            <a:r>
              <a:rPr lang="en-US" sz="2800" spc="-1" dirty="0" smtClean="0">
                <a:solidFill>
                  <a:srgbClr val="000000"/>
                </a:solidFill>
                <a:latin typeface="Times New Roman"/>
              </a:rPr>
              <a:t>Cable TV network inside a city</a:t>
            </a:r>
            <a:endParaRPr lang="en-US" sz="2800" spc="-1" dirty="0">
              <a:solidFill>
                <a:srgbClr val="000000"/>
              </a:solidFill>
              <a:latin typeface="Times New Roman"/>
            </a:endParaRPr>
          </a:p>
        </p:txBody>
      </p:sp>
      <p:sp>
        <p:nvSpPr>
          <p:cNvPr id="87" name="TextShape 2"/>
          <p:cNvSpPr txBox="1"/>
          <p:nvPr/>
        </p:nvSpPr>
        <p:spPr>
          <a:xfrm>
            <a:off x="10631520" y="6286680"/>
            <a:ext cx="711720" cy="364680"/>
          </a:xfrm>
          <a:prstGeom prst="rect">
            <a:avLst/>
          </a:prstGeom>
          <a:noFill/>
          <a:ln>
            <a:noFill/>
          </a:ln>
        </p:spPr>
        <p:txBody>
          <a:bodyPr anchor="ctr">
            <a:noAutofit/>
          </a:bodyPr>
          <a:lstStyle/>
          <a:p>
            <a:pPr>
              <a:lnSpc>
                <a:spcPct val="100000"/>
              </a:lnSpc>
            </a:pPr>
            <a:r>
              <a:rPr lang="en-US" sz="1200" b="1" strike="noStrike" spc="-1" dirty="0" smtClean="0">
                <a:solidFill>
                  <a:srgbClr val="808080"/>
                </a:solidFill>
                <a:latin typeface="Calibri"/>
              </a:rPr>
              <a:t>Unit-1</a:t>
            </a:r>
            <a:endParaRPr lang="en-US" sz="1200" b="0" strike="noStrike" spc="-1" dirty="0">
              <a:latin typeface="Times New Roman"/>
            </a:endParaRPr>
          </a:p>
        </p:txBody>
      </p:sp>
      <p:sp>
        <p:nvSpPr>
          <p:cNvPr id="88" name="TextShape 3"/>
          <p:cNvSpPr txBox="1"/>
          <p:nvPr/>
        </p:nvSpPr>
        <p:spPr>
          <a:xfrm>
            <a:off x="4876800" y="6283396"/>
            <a:ext cx="2742840" cy="364680"/>
          </a:xfrm>
          <a:prstGeom prst="rect">
            <a:avLst/>
          </a:prstGeom>
          <a:noFill/>
          <a:ln>
            <a:noFill/>
          </a:ln>
        </p:spPr>
        <p:txBody>
          <a:bodyPr anchor="ctr">
            <a:noAutofit/>
          </a:bodyPr>
          <a:lstStyle/>
          <a:p>
            <a:pPr algn="ctr">
              <a:lnSpc>
                <a:spcPct val="100000"/>
              </a:lnSpc>
            </a:pPr>
            <a:r>
              <a:rPr lang="sv-SE" sz="1200" b="1" strike="noStrike" spc="-1" dirty="0" smtClean="0">
                <a:solidFill>
                  <a:srgbClr val="808080"/>
                </a:solidFill>
                <a:latin typeface="Calibri"/>
              </a:rPr>
              <a:t>Dr. Vivek </a:t>
            </a:r>
            <a:r>
              <a:rPr lang="sv-SE" sz="1200" b="1" strike="noStrike" spc="-1" dirty="0">
                <a:solidFill>
                  <a:srgbClr val="808080"/>
                </a:solidFill>
                <a:latin typeface="Calibri"/>
              </a:rPr>
              <a:t>Rajpoot</a:t>
            </a:r>
            <a:endParaRPr lang="en-US" sz="1200" b="0" strike="noStrike" spc="-1" dirty="0">
              <a:latin typeface="Times New Roman"/>
            </a:endParaRPr>
          </a:p>
        </p:txBody>
      </p:sp>
      <p:sp>
        <p:nvSpPr>
          <p:cNvPr id="89" name="CustomShape 4"/>
          <p:cNvSpPr/>
          <p:nvPr/>
        </p:nvSpPr>
        <p:spPr>
          <a:xfrm>
            <a:off x="809640" y="642960"/>
            <a:ext cx="10561320" cy="76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spc="-1" dirty="0">
                <a:solidFill>
                  <a:srgbClr val="000000"/>
                </a:solidFill>
                <a:latin typeface="Times New Roman"/>
              </a:rPr>
              <a:t>Metropolitan Area Networks (MAN)</a:t>
            </a:r>
            <a:endParaRPr lang="en-US" sz="4400" b="0" strike="noStrike" spc="-1" dirty="0">
              <a:latin typeface="Arial"/>
            </a:endParaRPr>
          </a:p>
        </p:txBody>
      </p:sp>
      <p:pic>
        <p:nvPicPr>
          <p:cNvPr id="6" name="Picture 5" descr="Wide-Area-Network-WAN.png"/>
          <p:cNvPicPr>
            <a:picLocks noChangeAspect="1"/>
          </p:cNvPicPr>
          <p:nvPr/>
        </p:nvPicPr>
        <p:blipFill>
          <a:blip r:embed="rId2"/>
          <a:stretch>
            <a:fillRect/>
          </a:stretch>
        </p:blipFill>
        <p:spPr>
          <a:xfrm>
            <a:off x="6477000" y="1403640"/>
            <a:ext cx="5715000" cy="2667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5926" y="4070640"/>
            <a:ext cx="6601747" cy="2181530"/>
          </a:xfrm>
          <a:prstGeom prst="rect">
            <a:avLst/>
          </a:prstGeom>
        </p:spPr>
      </p:pic>
    </p:spTree>
    <p:extLst>
      <p:ext uri="{BB962C8B-B14F-4D97-AF65-F5344CB8AC3E}">
        <p14:creationId xmlns:p14="http://schemas.microsoft.com/office/powerpoint/2010/main" val="565287693"/>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492360" y="1403640"/>
            <a:ext cx="10850880" cy="4879756"/>
          </a:xfrm>
          <a:prstGeom prst="rect">
            <a:avLst/>
          </a:prstGeom>
          <a:noFill/>
          <a:ln>
            <a:noFill/>
          </a:ln>
        </p:spPr>
        <p:txBody>
          <a:bodyPr>
            <a:normAutofit fontScale="97500"/>
          </a:bodyPr>
          <a:lstStyle/>
          <a:p>
            <a:pPr marL="457200" indent="-457200">
              <a:buFont typeface="Arial" pitchFamily="34" charset="0"/>
              <a:buChar char="•"/>
            </a:pPr>
            <a:r>
              <a:rPr lang="en-US" sz="2800" spc="-1" dirty="0">
                <a:solidFill>
                  <a:srgbClr val="000000"/>
                </a:solidFill>
                <a:latin typeface="Times New Roman"/>
              </a:rPr>
              <a:t>This system grew from </a:t>
            </a:r>
            <a:r>
              <a:rPr lang="en-US" sz="2800" spc="-1" dirty="0" smtClean="0">
                <a:solidFill>
                  <a:srgbClr val="000000"/>
                </a:solidFill>
                <a:latin typeface="Times New Roman"/>
              </a:rPr>
              <a:t>community antenna </a:t>
            </a:r>
            <a:r>
              <a:rPr lang="en-US" sz="2800" spc="-1" dirty="0">
                <a:solidFill>
                  <a:srgbClr val="000000"/>
                </a:solidFill>
                <a:latin typeface="Times New Roman"/>
              </a:rPr>
              <a:t>systems used in areas with poor over-the-air television reception. </a:t>
            </a:r>
            <a:endParaRPr lang="en-US" sz="2800" spc="-1" dirty="0" smtClean="0">
              <a:solidFill>
                <a:srgbClr val="000000"/>
              </a:solidFill>
              <a:latin typeface="Times New Roman"/>
            </a:endParaRPr>
          </a:p>
          <a:p>
            <a:pPr marL="457200" indent="-457200">
              <a:buFont typeface="Arial" pitchFamily="34" charset="0"/>
              <a:buChar char="•"/>
            </a:pPr>
            <a:r>
              <a:rPr lang="en-US" sz="2800" spc="-1" dirty="0" smtClean="0">
                <a:solidFill>
                  <a:srgbClr val="000000"/>
                </a:solidFill>
                <a:latin typeface="Times New Roman"/>
              </a:rPr>
              <a:t>A </a:t>
            </a:r>
            <a:r>
              <a:rPr lang="en-US" sz="2800" spc="-1" dirty="0">
                <a:solidFill>
                  <a:srgbClr val="000000"/>
                </a:solidFill>
                <a:latin typeface="Times New Roman"/>
              </a:rPr>
              <a:t>large antenna was placed on top of a nearby hill and signal was then piped to the </a:t>
            </a:r>
            <a:r>
              <a:rPr lang="en-US" sz="2800" spc="-1" dirty="0" smtClean="0">
                <a:solidFill>
                  <a:srgbClr val="000000"/>
                </a:solidFill>
                <a:latin typeface="Times New Roman"/>
              </a:rPr>
              <a:t>subscribers‘ houses or </a:t>
            </a:r>
            <a:r>
              <a:rPr lang="en-US" sz="2800" spc="-1" dirty="0">
                <a:solidFill>
                  <a:srgbClr val="000000"/>
                </a:solidFill>
                <a:latin typeface="Times New Roman"/>
              </a:rPr>
              <a:t>to wire up an entire city</a:t>
            </a:r>
            <a:r>
              <a:rPr lang="en-US" sz="2800" spc="-1" dirty="0" smtClean="0">
                <a:solidFill>
                  <a:srgbClr val="000000"/>
                </a:solidFill>
                <a:latin typeface="Times New Roman"/>
              </a:rPr>
              <a:t>.</a:t>
            </a:r>
          </a:p>
          <a:p>
            <a:pPr marL="457200" indent="-457200">
              <a:buFont typeface="Arial" pitchFamily="34" charset="0"/>
              <a:buChar char="•"/>
            </a:pPr>
            <a:r>
              <a:rPr lang="en-US" sz="2800" spc="-1" dirty="0" smtClean="0">
                <a:solidFill>
                  <a:srgbClr val="000000"/>
                </a:solidFill>
                <a:latin typeface="Times New Roman"/>
              </a:rPr>
              <a:t>Recent </a:t>
            </a:r>
            <a:r>
              <a:rPr lang="en-US" sz="2800" spc="-1" dirty="0">
                <a:solidFill>
                  <a:srgbClr val="000000"/>
                </a:solidFill>
                <a:latin typeface="Times New Roman"/>
              </a:rPr>
              <a:t>developments </a:t>
            </a:r>
            <a:r>
              <a:rPr lang="en-US" sz="2800" spc="-1" dirty="0" smtClean="0">
                <a:solidFill>
                  <a:srgbClr val="000000"/>
                </a:solidFill>
                <a:latin typeface="Times New Roman"/>
              </a:rPr>
              <a:t>in high-speed </a:t>
            </a:r>
            <a:r>
              <a:rPr lang="en-US" sz="2800" spc="-1" dirty="0">
                <a:solidFill>
                  <a:srgbClr val="000000"/>
                </a:solidFill>
                <a:latin typeface="Times New Roman"/>
              </a:rPr>
              <a:t>wireless Internet access resulted in another MAN, which has been standardized </a:t>
            </a:r>
            <a:r>
              <a:rPr lang="en-US" sz="2800" spc="-1" dirty="0" smtClean="0">
                <a:solidFill>
                  <a:srgbClr val="000000"/>
                </a:solidFill>
                <a:latin typeface="Times New Roman"/>
              </a:rPr>
              <a:t>as IEEE </a:t>
            </a:r>
            <a:r>
              <a:rPr lang="en-US" sz="2800" spc="-1" dirty="0">
                <a:solidFill>
                  <a:srgbClr val="000000"/>
                </a:solidFill>
                <a:latin typeface="Times New Roman"/>
              </a:rPr>
              <a:t>802.16. </a:t>
            </a:r>
          </a:p>
        </p:txBody>
      </p:sp>
      <p:sp>
        <p:nvSpPr>
          <p:cNvPr id="87" name="TextShape 2"/>
          <p:cNvSpPr txBox="1"/>
          <p:nvPr/>
        </p:nvSpPr>
        <p:spPr>
          <a:xfrm>
            <a:off x="10631520" y="6286680"/>
            <a:ext cx="711720" cy="364680"/>
          </a:xfrm>
          <a:prstGeom prst="rect">
            <a:avLst/>
          </a:prstGeom>
          <a:noFill/>
          <a:ln>
            <a:noFill/>
          </a:ln>
        </p:spPr>
        <p:txBody>
          <a:bodyPr anchor="ctr">
            <a:noAutofit/>
          </a:bodyPr>
          <a:lstStyle/>
          <a:p>
            <a:pPr>
              <a:lnSpc>
                <a:spcPct val="100000"/>
              </a:lnSpc>
            </a:pPr>
            <a:r>
              <a:rPr lang="en-US" sz="1200" b="1" strike="noStrike" spc="-1" dirty="0" smtClean="0">
                <a:solidFill>
                  <a:srgbClr val="808080"/>
                </a:solidFill>
                <a:latin typeface="Calibri"/>
              </a:rPr>
              <a:t>Unit-1</a:t>
            </a:r>
            <a:endParaRPr lang="en-US" sz="1200" b="0" strike="noStrike" spc="-1" dirty="0">
              <a:latin typeface="Times New Roman"/>
            </a:endParaRPr>
          </a:p>
        </p:txBody>
      </p:sp>
      <p:sp>
        <p:nvSpPr>
          <p:cNvPr id="88" name="TextShape 3"/>
          <p:cNvSpPr txBox="1"/>
          <p:nvPr/>
        </p:nvSpPr>
        <p:spPr>
          <a:xfrm>
            <a:off x="4876800" y="6283396"/>
            <a:ext cx="2742840" cy="364680"/>
          </a:xfrm>
          <a:prstGeom prst="rect">
            <a:avLst/>
          </a:prstGeom>
          <a:noFill/>
          <a:ln>
            <a:noFill/>
          </a:ln>
        </p:spPr>
        <p:txBody>
          <a:bodyPr anchor="ctr">
            <a:noAutofit/>
          </a:bodyPr>
          <a:lstStyle/>
          <a:p>
            <a:pPr algn="ctr">
              <a:lnSpc>
                <a:spcPct val="100000"/>
              </a:lnSpc>
            </a:pPr>
            <a:r>
              <a:rPr lang="sv-SE" sz="1200" b="1" strike="noStrike" spc="-1" dirty="0" smtClean="0">
                <a:solidFill>
                  <a:srgbClr val="808080"/>
                </a:solidFill>
                <a:latin typeface="Calibri"/>
              </a:rPr>
              <a:t>Dr. Vivek </a:t>
            </a:r>
            <a:r>
              <a:rPr lang="sv-SE" sz="1200" b="1" strike="noStrike" spc="-1" dirty="0">
                <a:solidFill>
                  <a:srgbClr val="808080"/>
                </a:solidFill>
                <a:latin typeface="Calibri"/>
              </a:rPr>
              <a:t>Rajpoot</a:t>
            </a:r>
            <a:endParaRPr lang="en-US" sz="1200" b="0" strike="noStrike" spc="-1" dirty="0">
              <a:latin typeface="Times New Roman"/>
            </a:endParaRPr>
          </a:p>
        </p:txBody>
      </p:sp>
      <p:sp>
        <p:nvSpPr>
          <p:cNvPr id="89" name="CustomShape 4"/>
          <p:cNvSpPr/>
          <p:nvPr/>
        </p:nvSpPr>
        <p:spPr>
          <a:xfrm>
            <a:off x="809640" y="642960"/>
            <a:ext cx="10561320" cy="76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spc="-1" dirty="0">
                <a:solidFill>
                  <a:srgbClr val="000000"/>
                </a:solidFill>
                <a:latin typeface="Times New Roman"/>
              </a:rPr>
              <a:t>Metropolitan Area Networks (MAN)</a:t>
            </a:r>
            <a:endParaRPr lang="en-US" sz="4400" b="0" strike="noStrike" spc="-1" dirty="0">
              <a:latin typeface="Aria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2046" y="3960341"/>
            <a:ext cx="8077199" cy="2546210"/>
          </a:xfrm>
          <a:prstGeom prst="rect">
            <a:avLst/>
          </a:prstGeom>
        </p:spPr>
      </p:pic>
    </p:spTree>
    <p:extLst>
      <p:ext uri="{BB962C8B-B14F-4D97-AF65-F5344CB8AC3E}">
        <p14:creationId xmlns:p14="http://schemas.microsoft.com/office/powerpoint/2010/main" val="4211913302"/>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492360" y="1403640"/>
            <a:ext cx="10850880" cy="4879756"/>
          </a:xfrm>
          <a:prstGeom prst="rect">
            <a:avLst/>
          </a:prstGeom>
          <a:noFill/>
          <a:ln>
            <a:noFill/>
          </a:ln>
        </p:spPr>
        <p:txBody>
          <a:bodyPr>
            <a:normAutofit fontScale="97500"/>
          </a:bodyPr>
          <a:lstStyle/>
          <a:p>
            <a:pPr marL="457200" indent="-457200">
              <a:buFont typeface="Arial" pitchFamily="34" charset="0"/>
              <a:buChar char="•"/>
            </a:pPr>
            <a:r>
              <a:rPr lang="en-US" sz="2800" spc="-1" dirty="0">
                <a:solidFill>
                  <a:srgbClr val="000000"/>
                </a:solidFill>
                <a:latin typeface="Times New Roman"/>
              </a:rPr>
              <a:t>Provides long-distance transmission of data over large geographic areas (country, continent, world</a:t>
            </a:r>
            <a:r>
              <a:rPr lang="en-US" sz="2800" spc="-1" dirty="0" smtClean="0">
                <a:solidFill>
                  <a:srgbClr val="000000"/>
                </a:solidFill>
                <a:latin typeface="Times New Roman"/>
              </a:rPr>
              <a:t>).</a:t>
            </a:r>
          </a:p>
          <a:p>
            <a:pPr marL="457200" indent="-457200">
              <a:buFont typeface="Arial" pitchFamily="34" charset="0"/>
              <a:buChar char="•"/>
            </a:pPr>
            <a:r>
              <a:rPr lang="en-US" sz="2800" spc="-1" dirty="0" smtClean="0">
                <a:solidFill>
                  <a:srgbClr val="000000"/>
                </a:solidFill>
                <a:latin typeface="Times New Roman"/>
              </a:rPr>
              <a:t>It contains </a:t>
            </a:r>
            <a:r>
              <a:rPr lang="en-US" sz="2800" spc="-1" dirty="0">
                <a:solidFill>
                  <a:srgbClr val="000000"/>
                </a:solidFill>
                <a:latin typeface="Times New Roman"/>
              </a:rPr>
              <a:t>a collection of </a:t>
            </a:r>
            <a:r>
              <a:rPr lang="en-US" sz="2800" spc="-1" dirty="0" smtClean="0">
                <a:solidFill>
                  <a:srgbClr val="000000"/>
                </a:solidFill>
                <a:latin typeface="Times New Roman"/>
              </a:rPr>
              <a:t>machines/Hosts intended </a:t>
            </a:r>
            <a:r>
              <a:rPr lang="en-US" sz="2800" spc="-1" dirty="0">
                <a:solidFill>
                  <a:srgbClr val="000000"/>
                </a:solidFill>
                <a:latin typeface="Times New Roman"/>
              </a:rPr>
              <a:t>for running user (i.e</a:t>
            </a:r>
            <a:r>
              <a:rPr lang="en-US" sz="2800" spc="-1" dirty="0" smtClean="0">
                <a:solidFill>
                  <a:srgbClr val="000000"/>
                </a:solidFill>
                <a:latin typeface="Times New Roman"/>
              </a:rPr>
              <a:t>., application</a:t>
            </a:r>
            <a:r>
              <a:rPr lang="en-US" sz="2800" spc="-1" dirty="0">
                <a:solidFill>
                  <a:srgbClr val="000000"/>
                </a:solidFill>
                <a:latin typeface="Times New Roman"/>
              </a:rPr>
              <a:t>) programs</a:t>
            </a:r>
            <a:r>
              <a:rPr lang="en-US" sz="2800" spc="-1" dirty="0" smtClean="0">
                <a:solidFill>
                  <a:srgbClr val="000000"/>
                </a:solidFill>
                <a:latin typeface="Times New Roman"/>
              </a:rPr>
              <a:t>.</a:t>
            </a:r>
          </a:p>
          <a:p>
            <a:pPr marL="457200" indent="-457200">
              <a:buFont typeface="Arial" pitchFamily="34" charset="0"/>
              <a:buChar char="•"/>
            </a:pPr>
            <a:r>
              <a:rPr lang="en-US" sz="2800" spc="-1" dirty="0">
                <a:solidFill>
                  <a:srgbClr val="000000"/>
                </a:solidFill>
                <a:latin typeface="Times New Roman"/>
              </a:rPr>
              <a:t>The hosts are connected by a </a:t>
            </a:r>
            <a:endParaRPr lang="en-US" sz="2800" spc="-1" dirty="0" smtClean="0">
              <a:solidFill>
                <a:srgbClr val="000000"/>
              </a:solidFill>
              <a:latin typeface="Times New Roman"/>
            </a:endParaRPr>
          </a:p>
          <a:p>
            <a:r>
              <a:rPr lang="en-US" sz="2800" spc="-1" dirty="0" smtClean="0">
                <a:solidFill>
                  <a:srgbClr val="000000"/>
                </a:solidFill>
                <a:latin typeface="Times New Roman"/>
              </a:rPr>
              <a:t>communication </a:t>
            </a:r>
            <a:r>
              <a:rPr lang="en-US" sz="2800" spc="-1" dirty="0">
                <a:solidFill>
                  <a:srgbClr val="000000"/>
                </a:solidFill>
                <a:latin typeface="Times New Roman"/>
              </a:rPr>
              <a:t>subnet, or just </a:t>
            </a:r>
            <a:endParaRPr lang="en-US" sz="2800" spc="-1" dirty="0" smtClean="0">
              <a:solidFill>
                <a:srgbClr val="000000"/>
              </a:solidFill>
              <a:latin typeface="Times New Roman"/>
            </a:endParaRPr>
          </a:p>
          <a:p>
            <a:r>
              <a:rPr lang="en-US" sz="2800" spc="-1" dirty="0" smtClean="0">
                <a:solidFill>
                  <a:srgbClr val="000000"/>
                </a:solidFill>
                <a:latin typeface="Times New Roman"/>
              </a:rPr>
              <a:t>Subnet for </a:t>
            </a:r>
            <a:r>
              <a:rPr lang="en-US" sz="2800" spc="-1" dirty="0">
                <a:solidFill>
                  <a:srgbClr val="000000"/>
                </a:solidFill>
                <a:latin typeface="Times New Roman"/>
              </a:rPr>
              <a:t>short</a:t>
            </a:r>
            <a:r>
              <a:rPr lang="en-US" sz="2800" spc="-1" dirty="0" smtClean="0">
                <a:solidFill>
                  <a:srgbClr val="000000"/>
                </a:solidFill>
                <a:latin typeface="Times New Roman"/>
              </a:rPr>
              <a:t>.</a:t>
            </a:r>
          </a:p>
          <a:p>
            <a:pPr marL="457200" indent="-457200">
              <a:buFont typeface="Arial" pitchFamily="34" charset="0"/>
              <a:buChar char="•"/>
            </a:pPr>
            <a:r>
              <a:rPr lang="en-US" sz="2800" spc="-1" dirty="0">
                <a:solidFill>
                  <a:srgbClr val="000000"/>
                </a:solidFill>
                <a:latin typeface="Times New Roman"/>
              </a:rPr>
              <a:t>H</a:t>
            </a:r>
            <a:r>
              <a:rPr lang="en-US" sz="2800" spc="-1" dirty="0" smtClean="0">
                <a:solidFill>
                  <a:srgbClr val="000000"/>
                </a:solidFill>
                <a:latin typeface="Times New Roman"/>
              </a:rPr>
              <a:t>osts </a:t>
            </a:r>
            <a:r>
              <a:rPr lang="en-US" sz="2800" spc="-1" dirty="0">
                <a:solidFill>
                  <a:srgbClr val="000000"/>
                </a:solidFill>
                <a:latin typeface="Times New Roman"/>
              </a:rPr>
              <a:t>are owned by </a:t>
            </a:r>
            <a:r>
              <a:rPr lang="en-US" sz="2800" spc="-1" dirty="0" smtClean="0">
                <a:solidFill>
                  <a:srgbClr val="000000"/>
                </a:solidFill>
                <a:latin typeface="Times New Roman"/>
              </a:rPr>
              <a:t>customers</a:t>
            </a:r>
          </a:p>
          <a:p>
            <a:r>
              <a:rPr lang="en-US" sz="2800" spc="-1" dirty="0" smtClean="0">
                <a:solidFill>
                  <a:srgbClr val="000000"/>
                </a:solidFill>
                <a:latin typeface="Times New Roman"/>
              </a:rPr>
              <a:t>&amp; communication </a:t>
            </a:r>
            <a:r>
              <a:rPr lang="en-US" sz="2800" spc="-1" dirty="0">
                <a:solidFill>
                  <a:srgbClr val="000000"/>
                </a:solidFill>
                <a:latin typeface="Times New Roman"/>
              </a:rPr>
              <a:t>subnet is </a:t>
            </a:r>
            <a:r>
              <a:rPr lang="en-US" sz="2800" spc="-1" dirty="0" smtClean="0">
                <a:solidFill>
                  <a:srgbClr val="000000"/>
                </a:solidFill>
                <a:latin typeface="Times New Roman"/>
              </a:rPr>
              <a:t>owned </a:t>
            </a:r>
          </a:p>
          <a:p>
            <a:r>
              <a:rPr lang="en-US" sz="2800" spc="-1" dirty="0" smtClean="0">
                <a:solidFill>
                  <a:srgbClr val="000000"/>
                </a:solidFill>
                <a:latin typeface="Times New Roman"/>
              </a:rPr>
              <a:t>and </a:t>
            </a:r>
            <a:r>
              <a:rPr lang="en-US" sz="2800" spc="-1" dirty="0">
                <a:solidFill>
                  <a:srgbClr val="000000"/>
                </a:solidFill>
                <a:latin typeface="Times New Roman"/>
              </a:rPr>
              <a:t>operated </a:t>
            </a:r>
            <a:r>
              <a:rPr lang="en-US" sz="2800" spc="-1" dirty="0" smtClean="0">
                <a:solidFill>
                  <a:srgbClr val="000000"/>
                </a:solidFill>
                <a:latin typeface="Times New Roman"/>
              </a:rPr>
              <a:t>by telephone company</a:t>
            </a:r>
          </a:p>
          <a:p>
            <a:r>
              <a:rPr lang="en-US" sz="2800" spc="-1" dirty="0">
                <a:solidFill>
                  <a:srgbClr val="000000"/>
                </a:solidFill>
                <a:latin typeface="Times New Roman"/>
              </a:rPr>
              <a:t>o</a:t>
            </a:r>
            <a:r>
              <a:rPr lang="en-US" sz="2800" spc="-1" dirty="0" smtClean="0">
                <a:solidFill>
                  <a:srgbClr val="000000"/>
                </a:solidFill>
                <a:latin typeface="Times New Roman"/>
              </a:rPr>
              <a:t>r Internet service </a:t>
            </a:r>
            <a:r>
              <a:rPr lang="en-US" sz="2800" spc="-1" dirty="0">
                <a:solidFill>
                  <a:srgbClr val="000000"/>
                </a:solidFill>
                <a:latin typeface="Times New Roman"/>
              </a:rPr>
              <a:t>provider.</a:t>
            </a:r>
          </a:p>
          <a:p>
            <a:endParaRPr lang="en-US" sz="2800" spc="-1" dirty="0">
              <a:solidFill>
                <a:srgbClr val="000000"/>
              </a:solidFill>
              <a:latin typeface="Times New Roman"/>
            </a:endParaRPr>
          </a:p>
        </p:txBody>
      </p:sp>
      <p:sp>
        <p:nvSpPr>
          <p:cNvPr id="87" name="TextShape 2"/>
          <p:cNvSpPr txBox="1"/>
          <p:nvPr/>
        </p:nvSpPr>
        <p:spPr>
          <a:xfrm>
            <a:off x="10631520" y="6286680"/>
            <a:ext cx="711720" cy="364680"/>
          </a:xfrm>
          <a:prstGeom prst="rect">
            <a:avLst/>
          </a:prstGeom>
          <a:noFill/>
          <a:ln>
            <a:noFill/>
          </a:ln>
        </p:spPr>
        <p:txBody>
          <a:bodyPr anchor="ctr">
            <a:noAutofit/>
          </a:bodyPr>
          <a:lstStyle/>
          <a:p>
            <a:pPr>
              <a:lnSpc>
                <a:spcPct val="100000"/>
              </a:lnSpc>
            </a:pPr>
            <a:r>
              <a:rPr lang="en-US" sz="1200" b="1" strike="noStrike" spc="-1" dirty="0" smtClean="0">
                <a:solidFill>
                  <a:srgbClr val="808080"/>
                </a:solidFill>
                <a:latin typeface="Calibri"/>
              </a:rPr>
              <a:t>Unit-1</a:t>
            </a:r>
            <a:endParaRPr lang="en-US" sz="1200" b="0" strike="noStrike" spc="-1" dirty="0">
              <a:latin typeface="Times New Roman"/>
            </a:endParaRPr>
          </a:p>
        </p:txBody>
      </p:sp>
      <p:sp>
        <p:nvSpPr>
          <p:cNvPr id="88" name="TextShape 3"/>
          <p:cNvSpPr txBox="1"/>
          <p:nvPr/>
        </p:nvSpPr>
        <p:spPr>
          <a:xfrm>
            <a:off x="4876800" y="6283396"/>
            <a:ext cx="2742840" cy="364680"/>
          </a:xfrm>
          <a:prstGeom prst="rect">
            <a:avLst/>
          </a:prstGeom>
          <a:noFill/>
          <a:ln>
            <a:noFill/>
          </a:ln>
        </p:spPr>
        <p:txBody>
          <a:bodyPr anchor="ctr">
            <a:noAutofit/>
          </a:bodyPr>
          <a:lstStyle/>
          <a:p>
            <a:pPr algn="ctr">
              <a:lnSpc>
                <a:spcPct val="100000"/>
              </a:lnSpc>
            </a:pPr>
            <a:r>
              <a:rPr lang="sv-SE" sz="1200" b="1" strike="noStrike" spc="-1" dirty="0" smtClean="0">
                <a:solidFill>
                  <a:srgbClr val="808080"/>
                </a:solidFill>
                <a:latin typeface="Calibri"/>
              </a:rPr>
              <a:t>Dr. Vivek </a:t>
            </a:r>
            <a:r>
              <a:rPr lang="sv-SE" sz="1200" b="1" strike="noStrike" spc="-1" dirty="0">
                <a:solidFill>
                  <a:srgbClr val="808080"/>
                </a:solidFill>
                <a:latin typeface="Calibri"/>
              </a:rPr>
              <a:t>Rajpoot</a:t>
            </a:r>
            <a:endParaRPr lang="en-US" sz="1200" b="0" strike="noStrike" spc="-1" dirty="0">
              <a:latin typeface="Times New Roman"/>
            </a:endParaRPr>
          </a:p>
        </p:txBody>
      </p:sp>
      <p:sp>
        <p:nvSpPr>
          <p:cNvPr id="89" name="CustomShape 4"/>
          <p:cNvSpPr/>
          <p:nvPr/>
        </p:nvSpPr>
        <p:spPr>
          <a:xfrm>
            <a:off x="809640" y="642960"/>
            <a:ext cx="10561320" cy="76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spc="-1" dirty="0">
                <a:solidFill>
                  <a:srgbClr val="000000"/>
                </a:solidFill>
                <a:latin typeface="Times New Roman"/>
              </a:rPr>
              <a:t>Wide Area Networks (WAN)</a:t>
            </a:r>
            <a:endParaRPr lang="en-US" sz="4400" b="0" strike="noStrike" spc="-1" dirty="0">
              <a:latin typeface="Arial"/>
            </a:endParaRPr>
          </a:p>
        </p:txBody>
      </p:sp>
      <p:pic>
        <p:nvPicPr>
          <p:cNvPr id="7" name="Picture 6"/>
          <p:cNvPicPr>
            <a:picLocks noChangeAspect="1" noChangeArrowheads="1"/>
          </p:cNvPicPr>
          <p:nvPr/>
        </p:nvPicPr>
        <p:blipFill>
          <a:blip r:embed="rId2"/>
          <a:srcRect/>
          <a:stretch>
            <a:fillRect/>
          </a:stretch>
        </p:blipFill>
        <p:spPr bwMode="auto">
          <a:xfrm>
            <a:off x="5638800" y="2892018"/>
            <a:ext cx="6407141" cy="3787775"/>
          </a:xfrm>
          <a:prstGeom prst="rect">
            <a:avLst/>
          </a:prstGeom>
          <a:noFill/>
          <a:ln w="9525">
            <a:noFill/>
            <a:miter lim="800000"/>
            <a:headEnd/>
            <a:tailEnd/>
          </a:ln>
        </p:spPr>
      </p:pic>
    </p:spTree>
    <p:extLst>
      <p:ext uri="{BB962C8B-B14F-4D97-AF65-F5344CB8AC3E}">
        <p14:creationId xmlns:p14="http://schemas.microsoft.com/office/powerpoint/2010/main" val="886397607"/>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869040" y="1562040"/>
            <a:ext cx="10515240" cy="4530960"/>
          </a:xfrm>
          <a:prstGeom prst="rect">
            <a:avLst/>
          </a:prstGeom>
          <a:noFill/>
          <a:ln>
            <a:noFill/>
          </a:ln>
        </p:spPr>
        <p:txBody>
          <a:bodyPr>
            <a:normAutofit fontScale="97500"/>
          </a:bodyPr>
          <a:lstStyle/>
          <a:p>
            <a:pPr marL="228600" indent="-228240">
              <a:lnSpc>
                <a:spcPct val="90000"/>
              </a:lnSpc>
              <a:spcBef>
                <a:spcPts val="1001"/>
              </a:spcBef>
              <a:buClr>
                <a:srgbClr val="000000"/>
              </a:buClr>
              <a:buFont typeface="Arial"/>
              <a:buChar char="•"/>
            </a:pPr>
            <a:r>
              <a:rPr lang="en-US" sz="2800" b="0" strike="noStrike" spc="-1" dirty="0">
                <a:solidFill>
                  <a:srgbClr val="000000"/>
                </a:solidFill>
                <a:latin typeface="Times New Roman"/>
              </a:rPr>
              <a:t>Introduction </a:t>
            </a:r>
            <a:endParaRPr lang="en-US" sz="2800" b="0" strike="noStrike" spc="-1" dirty="0" smtClean="0">
              <a:solidFill>
                <a:srgbClr val="000000"/>
              </a:solidFill>
              <a:latin typeface="Times New Roman"/>
            </a:endParaRPr>
          </a:p>
          <a:p>
            <a:pPr marL="228600" indent="-228240">
              <a:lnSpc>
                <a:spcPct val="90000"/>
              </a:lnSpc>
              <a:spcBef>
                <a:spcPts val="1001"/>
              </a:spcBef>
              <a:buClr>
                <a:srgbClr val="000000"/>
              </a:buClr>
              <a:buFont typeface="Arial"/>
              <a:buChar char="•"/>
            </a:pPr>
            <a:r>
              <a:rPr lang="en-US" sz="2800" spc="-1" dirty="0" smtClean="0">
                <a:solidFill>
                  <a:srgbClr val="000000"/>
                </a:solidFill>
                <a:latin typeface="Times New Roman"/>
              </a:rPr>
              <a:t>Network Topology</a:t>
            </a:r>
          </a:p>
          <a:p>
            <a:pPr marL="228600" indent="-228240">
              <a:lnSpc>
                <a:spcPct val="90000"/>
              </a:lnSpc>
              <a:spcBef>
                <a:spcPts val="1001"/>
              </a:spcBef>
              <a:buClr>
                <a:srgbClr val="000000"/>
              </a:buClr>
              <a:buFont typeface="Arial"/>
              <a:buChar char="•"/>
            </a:pPr>
            <a:r>
              <a:rPr lang="en-US" sz="2800" b="0" strike="noStrike" spc="-1" dirty="0" smtClean="0">
                <a:solidFill>
                  <a:srgbClr val="000000"/>
                </a:solidFill>
                <a:latin typeface="Times New Roman"/>
              </a:rPr>
              <a:t>LAN</a:t>
            </a:r>
          </a:p>
          <a:p>
            <a:pPr marL="228600" indent="-228240">
              <a:lnSpc>
                <a:spcPct val="90000"/>
              </a:lnSpc>
              <a:spcBef>
                <a:spcPts val="1001"/>
              </a:spcBef>
              <a:buClr>
                <a:srgbClr val="000000"/>
              </a:buClr>
              <a:buFont typeface="Arial"/>
              <a:buChar char="•"/>
            </a:pPr>
            <a:r>
              <a:rPr lang="en-US" sz="2800" spc="-1" dirty="0" smtClean="0">
                <a:solidFill>
                  <a:srgbClr val="000000"/>
                </a:solidFill>
                <a:latin typeface="Times New Roman"/>
              </a:rPr>
              <a:t>MAN</a:t>
            </a:r>
          </a:p>
          <a:p>
            <a:pPr marL="228600" indent="-228240">
              <a:lnSpc>
                <a:spcPct val="90000"/>
              </a:lnSpc>
              <a:spcBef>
                <a:spcPts val="1001"/>
              </a:spcBef>
              <a:buClr>
                <a:srgbClr val="000000"/>
              </a:buClr>
              <a:buFont typeface="Arial"/>
              <a:buChar char="•"/>
            </a:pPr>
            <a:r>
              <a:rPr lang="en-US" sz="2800" b="0" strike="noStrike" spc="-1" dirty="0" smtClean="0">
                <a:solidFill>
                  <a:srgbClr val="000000"/>
                </a:solidFill>
                <a:latin typeface="Times New Roman"/>
              </a:rPr>
              <a:t>WAN</a:t>
            </a:r>
            <a:endParaRPr lang="en-US" sz="2400" b="0" strike="noStrike" spc="-1" dirty="0">
              <a:solidFill>
                <a:srgbClr val="000000"/>
              </a:solidFill>
              <a:latin typeface="Calibri"/>
            </a:endParaRPr>
          </a:p>
          <a:p>
            <a:pPr marL="228600" indent="-228240">
              <a:lnSpc>
                <a:spcPct val="90000"/>
              </a:lnSpc>
              <a:spcBef>
                <a:spcPts val="1001"/>
              </a:spcBef>
              <a:buClr>
                <a:srgbClr val="000000"/>
              </a:buClr>
              <a:buFont typeface="Arial"/>
              <a:buChar char="•"/>
            </a:pPr>
            <a:r>
              <a:rPr lang="en-US" sz="2800" b="0" strike="noStrike" spc="-1" dirty="0" smtClean="0">
                <a:solidFill>
                  <a:srgbClr val="000000"/>
                </a:solidFill>
                <a:latin typeface="Times New Roman"/>
              </a:rPr>
              <a:t>Reference Models</a:t>
            </a:r>
          </a:p>
          <a:p>
            <a:pPr marL="228600" indent="-228240">
              <a:lnSpc>
                <a:spcPct val="90000"/>
              </a:lnSpc>
              <a:spcBef>
                <a:spcPts val="1001"/>
              </a:spcBef>
              <a:buClr>
                <a:srgbClr val="000000"/>
              </a:buClr>
              <a:buFont typeface="Arial"/>
              <a:buChar char="•"/>
            </a:pPr>
            <a:r>
              <a:rPr lang="en-US" sz="2800" spc="-1" dirty="0" smtClean="0">
                <a:solidFill>
                  <a:srgbClr val="000000"/>
                </a:solidFill>
                <a:latin typeface="Times New Roman"/>
              </a:rPr>
              <a:t>OSI Reference Model</a:t>
            </a:r>
          </a:p>
          <a:p>
            <a:pPr marL="228600" indent="-228240">
              <a:lnSpc>
                <a:spcPct val="90000"/>
              </a:lnSpc>
              <a:spcBef>
                <a:spcPts val="1001"/>
              </a:spcBef>
              <a:buClr>
                <a:srgbClr val="000000"/>
              </a:buClr>
              <a:buFont typeface="Arial"/>
              <a:buChar char="•"/>
            </a:pPr>
            <a:r>
              <a:rPr lang="en-US" sz="2800" b="0" strike="noStrike" spc="-1" dirty="0" smtClean="0">
                <a:solidFill>
                  <a:srgbClr val="000000"/>
                </a:solidFill>
                <a:latin typeface="Times New Roman"/>
              </a:rPr>
              <a:t>TCP/IP Reference Model</a:t>
            </a:r>
          </a:p>
          <a:p>
            <a:pPr marL="228600" indent="-228240">
              <a:lnSpc>
                <a:spcPct val="90000"/>
              </a:lnSpc>
              <a:spcBef>
                <a:spcPts val="1001"/>
              </a:spcBef>
              <a:buClr>
                <a:srgbClr val="000000"/>
              </a:buClr>
              <a:buFont typeface="Arial"/>
              <a:buChar char="•"/>
            </a:pPr>
            <a:r>
              <a:rPr lang="en-US" sz="2800" spc="-1" dirty="0" smtClean="0">
                <a:solidFill>
                  <a:srgbClr val="000000"/>
                </a:solidFill>
                <a:latin typeface="Times New Roman"/>
              </a:rPr>
              <a:t>Comparison of Reference models</a:t>
            </a:r>
            <a:endParaRPr lang="en-US" sz="2800" b="0" strike="noStrike" spc="-1" dirty="0">
              <a:solidFill>
                <a:srgbClr val="000000"/>
              </a:solidFill>
              <a:latin typeface="Calibri"/>
            </a:endParaRPr>
          </a:p>
        </p:txBody>
      </p:sp>
      <p:sp>
        <p:nvSpPr>
          <p:cNvPr id="87" name="TextShape 2"/>
          <p:cNvSpPr txBox="1"/>
          <p:nvPr/>
        </p:nvSpPr>
        <p:spPr>
          <a:xfrm>
            <a:off x="10631520" y="6286680"/>
            <a:ext cx="711720" cy="364680"/>
          </a:xfrm>
          <a:prstGeom prst="rect">
            <a:avLst/>
          </a:prstGeom>
          <a:noFill/>
          <a:ln>
            <a:noFill/>
          </a:ln>
        </p:spPr>
        <p:txBody>
          <a:bodyPr anchor="ctr">
            <a:noAutofit/>
          </a:bodyPr>
          <a:lstStyle/>
          <a:p>
            <a:pPr>
              <a:lnSpc>
                <a:spcPct val="100000"/>
              </a:lnSpc>
            </a:pPr>
            <a:r>
              <a:rPr lang="en-US" sz="1200" b="1" strike="noStrike" spc="-1" dirty="0" smtClean="0">
                <a:solidFill>
                  <a:srgbClr val="808080"/>
                </a:solidFill>
                <a:latin typeface="Calibri"/>
              </a:rPr>
              <a:t>Unit-1</a:t>
            </a:r>
            <a:endParaRPr lang="en-US" sz="1200" b="0" strike="noStrike" spc="-1" dirty="0">
              <a:latin typeface="Times New Roman"/>
            </a:endParaRPr>
          </a:p>
        </p:txBody>
      </p:sp>
      <p:sp>
        <p:nvSpPr>
          <p:cNvPr id="88" name="TextShape 3"/>
          <p:cNvSpPr txBox="1"/>
          <p:nvPr/>
        </p:nvSpPr>
        <p:spPr>
          <a:xfrm>
            <a:off x="4876800" y="6283396"/>
            <a:ext cx="2742840" cy="364680"/>
          </a:xfrm>
          <a:prstGeom prst="rect">
            <a:avLst/>
          </a:prstGeom>
          <a:noFill/>
          <a:ln>
            <a:noFill/>
          </a:ln>
        </p:spPr>
        <p:txBody>
          <a:bodyPr anchor="ctr">
            <a:noAutofit/>
          </a:bodyPr>
          <a:lstStyle/>
          <a:p>
            <a:pPr algn="ctr">
              <a:lnSpc>
                <a:spcPct val="100000"/>
              </a:lnSpc>
            </a:pPr>
            <a:r>
              <a:rPr lang="sv-SE" sz="1200" b="1" strike="noStrike" spc="-1" dirty="0" smtClean="0">
                <a:solidFill>
                  <a:srgbClr val="808080"/>
                </a:solidFill>
                <a:latin typeface="Calibri"/>
              </a:rPr>
              <a:t>Dr. Vivek </a:t>
            </a:r>
            <a:r>
              <a:rPr lang="sv-SE" sz="1200" b="1" strike="noStrike" spc="-1" dirty="0">
                <a:solidFill>
                  <a:srgbClr val="808080"/>
                </a:solidFill>
                <a:latin typeface="Calibri"/>
              </a:rPr>
              <a:t>Rajpoot</a:t>
            </a:r>
            <a:endParaRPr lang="en-US" sz="1200" b="0" strike="noStrike" spc="-1" dirty="0">
              <a:latin typeface="Times New Roman"/>
            </a:endParaRPr>
          </a:p>
        </p:txBody>
      </p:sp>
      <p:sp>
        <p:nvSpPr>
          <p:cNvPr id="89" name="CustomShape 4"/>
          <p:cNvSpPr/>
          <p:nvPr/>
        </p:nvSpPr>
        <p:spPr>
          <a:xfrm>
            <a:off x="809640" y="642960"/>
            <a:ext cx="10561320" cy="76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b="0" strike="noStrike" spc="-1">
                <a:solidFill>
                  <a:srgbClr val="000000"/>
                </a:solidFill>
                <a:latin typeface="Times New Roman"/>
              </a:rPr>
              <a:t>Flow of Discussion</a:t>
            </a:r>
            <a:endParaRPr lang="en-US" sz="4400" b="0" strike="noStrike" spc="-1">
              <a:latin typeface="Arial"/>
            </a:endParaRPr>
          </a:p>
        </p:txBody>
      </p:sp>
    </p:spTree>
    <p:extLst>
      <p:ext uri="{BB962C8B-B14F-4D97-AF65-F5344CB8AC3E}">
        <p14:creationId xmlns:p14="http://schemas.microsoft.com/office/powerpoint/2010/main" val="3469635535"/>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304800" y="1403640"/>
            <a:ext cx="11658600" cy="4879756"/>
          </a:xfrm>
          <a:prstGeom prst="rect">
            <a:avLst/>
          </a:prstGeom>
          <a:noFill/>
          <a:ln>
            <a:noFill/>
          </a:ln>
        </p:spPr>
        <p:txBody>
          <a:bodyPr>
            <a:normAutofit fontScale="97500"/>
          </a:bodyPr>
          <a:lstStyle/>
          <a:p>
            <a:pPr marL="457200" indent="-457200">
              <a:buFont typeface="Arial" pitchFamily="34" charset="0"/>
              <a:buChar char="•"/>
            </a:pPr>
            <a:r>
              <a:rPr lang="en-US" sz="2800" spc="-1" dirty="0">
                <a:solidFill>
                  <a:srgbClr val="000000"/>
                </a:solidFill>
                <a:latin typeface="Times New Roman"/>
              </a:rPr>
              <a:t>Two or more networks connected </a:t>
            </a:r>
            <a:r>
              <a:rPr lang="en-US" sz="2800" spc="-1" dirty="0" smtClean="0">
                <a:solidFill>
                  <a:srgbClr val="000000"/>
                </a:solidFill>
                <a:latin typeface="Times New Roman"/>
              </a:rPr>
              <a:t>together.</a:t>
            </a:r>
          </a:p>
          <a:p>
            <a:pPr marL="457200" indent="-457200">
              <a:buFont typeface="Arial" pitchFamily="34" charset="0"/>
              <a:buChar char="•"/>
            </a:pPr>
            <a:r>
              <a:rPr lang="en-US" sz="2800" spc="-1" dirty="0" smtClean="0">
                <a:solidFill>
                  <a:srgbClr val="000000"/>
                </a:solidFill>
                <a:latin typeface="Times New Roman"/>
              </a:rPr>
              <a:t>Subnet </a:t>
            </a:r>
            <a:r>
              <a:rPr lang="en-US" sz="2800" spc="-1" dirty="0">
                <a:solidFill>
                  <a:srgbClr val="000000"/>
                </a:solidFill>
                <a:latin typeface="Times New Roman"/>
              </a:rPr>
              <a:t>consists of two </a:t>
            </a:r>
            <a:r>
              <a:rPr lang="en-US" sz="2800" spc="-1" dirty="0" smtClean="0">
                <a:solidFill>
                  <a:srgbClr val="000000"/>
                </a:solidFill>
                <a:latin typeface="Times New Roman"/>
              </a:rPr>
              <a:t>components</a:t>
            </a:r>
            <a:r>
              <a:rPr lang="en-US" sz="2800" spc="-1" dirty="0">
                <a:solidFill>
                  <a:srgbClr val="000000"/>
                </a:solidFill>
                <a:latin typeface="Times New Roman"/>
              </a:rPr>
              <a:t>: transmission lines and switching elements</a:t>
            </a:r>
            <a:r>
              <a:rPr lang="en-US" sz="2800" spc="-1" dirty="0" smtClean="0">
                <a:solidFill>
                  <a:srgbClr val="000000"/>
                </a:solidFill>
                <a:latin typeface="Times New Roman"/>
              </a:rPr>
              <a:t>.</a:t>
            </a:r>
          </a:p>
          <a:p>
            <a:pPr marL="457200" indent="-457200">
              <a:buFont typeface="Arial" pitchFamily="34" charset="0"/>
              <a:buChar char="•"/>
            </a:pPr>
            <a:r>
              <a:rPr lang="en-US" sz="2800" spc="-1" dirty="0" smtClean="0">
                <a:solidFill>
                  <a:srgbClr val="000000"/>
                </a:solidFill>
                <a:latin typeface="Times New Roman"/>
              </a:rPr>
              <a:t>WAN network </a:t>
            </a:r>
            <a:r>
              <a:rPr lang="en-US" sz="2800" spc="-1" dirty="0">
                <a:solidFill>
                  <a:srgbClr val="000000"/>
                </a:solidFill>
                <a:latin typeface="Times New Roman"/>
              </a:rPr>
              <a:t>contains numerous transmission lines, each </a:t>
            </a:r>
            <a:r>
              <a:rPr lang="en-US" sz="2800" spc="-1" dirty="0" smtClean="0">
                <a:solidFill>
                  <a:srgbClr val="000000"/>
                </a:solidFill>
                <a:latin typeface="Times New Roman"/>
              </a:rPr>
              <a:t>one connecting </a:t>
            </a:r>
            <a:r>
              <a:rPr lang="en-US" sz="2800" spc="-1" dirty="0">
                <a:solidFill>
                  <a:srgbClr val="000000"/>
                </a:solidFill>
                <a:latin typeface="Times New Roman"/>
              </a:rPr>
              <a:t>a pair of routers</a:t>
            </a:r>
            <a:r>
              <a:rPr lang="en-US" sz="2800" spc="-1" dirty="0" smtClean="0">
                <a:solidFill>
                  <a:srgbClr val="000000"/>
                </a:solidFill>
                <a:latin typeface="Times New Roman"/>
              </a:rPr>
              <a:t>.</a:t>
            </a:r>
          </a:p>
          <a:p>
            <a:pPr marL="457200" indent="-457200">
              <a:buFont typeface="Arial" pitchFamily="34" charset="0"/>
              <a:buChar char="•"/>
            </a:pPr>
            <a:r>
              <a:rPr lang="en-US" sz="2800" spc="-1" dirty="0" smtClean="0">
                <a:solidFill>
                  <a:srgbClr val="000000"/>
                </a:solidFill>
                <a:latin typeface="Times New Roman"/>
              </a:rPr>
              <a:t>Packet Switching followed in WAN.</a:t>
            </a:r>
            <a:endParaRPr lang="en-US" sz="2800" spc="-1" dirty="0">
              <a:solidFill>
                <a:srgbClr val="000000"/>
              </a:solidFill>
              <a:latin typeface="Times New Roman"/>
            </a:endParaRPr>
          </a:p>
        </p:txBody>
      </p:sp>
      <p:sp>
        <p:nvSpPr>
          <p:cNvPr id="87" name="TextShape 2"/>
          <p:cNvSpPr txBox="1"/>
          <p:nvPr/>
        </p:nvSpPr>
        <p:spPr>
          <a:xfrm>
            <a:off x="10631520" y="6286680"/>
            <a:ext cx="711720" cy="364680"/>
          </a:xfrm>
          <a:prstGeom prst="rect">
            <a:avLst/>
          </a:prstGeom>
          <a:noFill/>
          <a:ln>
            <a:noFill/>
          </a:ln>
        </p:spPr>
        <p:txBody>
          <a:bodyPr anchor="ctr">
            <a:noAutofit/>
          </a:bodyPr>
          <a:lstStyle/>
          <a:p>
            <a:pPr>
              <a:lnSpc>
                <a:spcPct val="100000"/>
              </a:lnSpc>
            </a:pPr>
            <a:r>
              <a:rPr lang="en-US" sz="1200" b="1" strike="noStrike" spc="-1" dirty="0" smtClean="0">
                <a:solidFill>
                  <a:srgbClr val="808080"/>
                </a:solidFill>
                <a:latin typeface="Calibri"/>
              </a:rPr>
              <a:t>Unit-1</a:t>
            </a:r>
            <a:endParaRPr lang="en-US" sz="1200" b="0" strike="noStrike" spc="-1" dirty="0">
              <a:latin typeface="Times New Roman"/>
            </a:endParaRPr>
          </a:p>
        </p:txBody>
      </p:sp>
      <p:sp>
        <p:nvSpPr>
          <p:cNvPr id="88" name="TextShape 3"/>
          <p:cNvSpPr txBox="1"/>
          <p:nvPr/>
        </p:nvSpPr>
        <p:spPr>
          <a:xfrm>
            <a:off x="4876800" y="6283396"/>
            <a:ext cx="2742840" cy="364680"/>
          </a:xfrm>
          <a:prstGeom prst="rect">
            <a:avLst/>
          </a:prstGeom>
          <a:noFill/>
          <a:ln>
            <a:noFill/>
          </a:ln>
        </p:spPr>
        <p:txBody>
          <a:bodyPr anchor="ctr">
            <a:noAutofit/>
          </a:bodyPr>
          <a:lstStyle/>
          <a:p>
            <a:pPr algn="ctr">
              <a:lnSpc>
                <a:spcPct val="100000"/>
              </a:lnSpc>
            </a:pPr>
            <a:r>
              <a:rPr lang="sv-SE" sz="1200" b="1" strike="noStrike" spc="-1" dirty="0" smtClean="0">
                <a:solidFill>
                  <a:srgbClr val="808080"/>
                </a:solidFill>
                <a:latin typeface="Calibri"/>
              </a:rPr>
              <a:t>Dr. Vivek </a:t>
            </a:r>
            <a:r>
              <a:rPr lang="sv-SE" sz="1200" b="1" strike="noStrike" spc="-1" dirty="0">
                <a:solidFill>
                  <a:srgbClr val="808080"/>
                </a:solidFill>
                <a:latin typeface="Calibri"/>
              </a:rPr>
              <a:t>Rajpoot</a:t>
            </a:r>
            <a:endParaRPr lang="en-US" sz="1200" b="0" strike="noStrike" spc="-1" dirty="0">
              <a:latin typeface="Times New Roman"/>
            </a:endParaRPr>
          </a:p>
        </p:txBody>
      </p:sp>
      <p:sp>
        <p:nvSpPr>
          <p:cNvPr id="89" name="CustomShape 4"/>
          <p:cNvSpPr/>
          <p:nvPr/>
        </p:nvSpPr>
        <p:spPr>
          <a:xfrm>
            <a:off x="809640" y="642960"/>
            <a:ext cx="10561320" cy="76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spc="-1" dirty="0">
                <a:solidFill>
                  <a:srgbClr val="000000"/>
                </a:solidFill>
                <a:latin typeface="Times New Roman"/>
              </a:rPr>
              <a:t>Interconnection of Networks: Internetworks</a:t>
            </a:r>
            <a:endParaRPr lang="en-US" sz="4400" b="0" strike="noStrike" spc="-1" dirty="0">
              <a:latin typeface="Aria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600" y="3620379"/>
            <a:ext cx="6668346" cy="2666301"/>
          </a:xfrm>
          <a:prstGeom prst="rect">
            <a:avLst/>
          </a:prstGeom>
        </p:spPr>
      </p:pic>
    </p:spTree>
    <p:extLst>
      <p:ext uri="{BB962C8B-B14F-4D97-AF65-F5344CB8AC3E}">
        <p14:creationId xmlns:p14="http://schemas.microsoft.com/office/powerpoint/2010/main" val="3989761442"/>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228600" y="1403640"/>
            <a:ext cx="11734800" cy="4879756"/>
          </a:xfrm>
          <a:prstGeom prst="rect">
            <a:avLst/>
          </a:prstGeom>
          <a:noFill/>
          <a:ln>
            <a:noFill/>
          </a:ln>
        </p:spPr>
        <p:txBody>
          <a:bodyPr>
            <a:normAutofit fontScale="90000" lnSpcReduction="20000"/>
          </a:bodyPr>
          <a:lstStyle/>
          <a:p>
            <a:pPr marL="457200" indent="-457200">
              <a:buFont typeface="Arial" pitchFamily="34" charset="0"/>
              <a:buChar char="•"/>
            </a:pPr>
            <a:r>
              <a:rPr lang="en-US" sz="2800" spc="-1" dirty="0">
                <a:solidFill>
                  <a:srgbClr val="000000"/>
                </a:solidFill>
                <a:latin typeface="Times New Roman"/>
              </a:rPr>
              <a:t>An </a:t>
            </a:r>
            <a:r>
              <a:rPr lang="en-US" sz="2800" spc="-1" dirty="0" smtClean="0">
                <a:solidFill>
                  <a:srgbClr val="000000"/>
                </a:solidFill>
                <a:latin typeface="Times New Roman"/>
              </a:rPr>
              <a:t>interconnection of two </a:t>
            </a:r>
            <a:r>
              <a:rPr lang="en-US" sz="2800" spc="-1" dirty="0">
                <a:solidFill>
                  <a:srgbClr val="000000"/>
                </a:solidFill>
                <a:latin typeface="Times New Roman"/>
              </a:rPr>
              <a:t>or more networks</a:t>
            </a:r>
          </a:p>
          <a:p>
            <a:pPr marL="457200" indent="-457200">
              <a:buFont typeface="Arial" pitchFamily="34" charset="0"/>
              <a:buChar char="•"/>
            </a:pPr>
            <a:r>
              <a:rPr lang="en-US" sz="2800" spc="-1" dirty="0" smtClean="0">
                <a:solidFill>
                  <a:srgbClr val="000000"/>
                </a:solidFill>
                <a:latin typeface="Times New Roman"/>
              </a:rPr>
              <a:t>Called </a:t>
            </a:r>
            <a:r>
              <a:rPr lang="en-US" sz="2800" spc="-1" dirty="0">
                <a:solidFill>
                  <a:srgbClr val="000000"/>
                </a:solidFill>
                <a:latin typeface="Times New Roman"/>
              </a:rPr>
              <a:t>the Internet (hundreds of thousands interconnected networks) </a:t>
            </a:r>
            <a:r>
              <a:rPr lang="en-US" sz="2800" spc="-1" dirty="0" smtClean="0">
                <a:solidFill>
                  <a:srgbClr val="000000"/>
                </a:solidFill>
                <a:latin typeface="Times New Roman"/>
              </a:rPr>
              <a:t>= Private </a:t>
            </a:r>
            <a:r>
              <a:rPr lang="en-US" sz="2800" spc="-1" dirty="0">
                <a:solidFill>
                  <a:srgbClr val="000000"/>
                </a:solidFill>
                <a:latin typeface="Times New Roman"/>
              </a:rPr>
              <a:t>individuals + government agencies + school + research facilities </a:t>
            </a:r>
            <a:r>
              <a:rPr lang="en-US" sz="2800" spc="-1" dirty="0" smtClean="0">
                <a:solidFill>
                  <a:srgbClr val="000000"/>
                </a:solidFill>
                <a:latin typeface="Times New Roman"/>
              </a:rPr>
              <a:t>+ Corporations </a:t>
            </a:r>
            <a:r>
              <a:rPr lang="en-US" sz="2800" spc="-1" dirty="0">
                <a:solidFill>
                  <a:srgbClr val="000000"/>
                </a:solidFill>
                <a:latin typeface="Times New Roman"/>
              </a:rPr>
              <a:t>+ libraries  in more than 100 countries </a:t>
            </a:r>
          </a:p>
          <a:p>
            <a:pPr marL="457200" indent="-457200">
              <a:buFont typeface="Arial" pitchFamily="34" charset="0"/>
              <a:buChar char="•"/>
            </a:pPr>
            <a:r>
              <a:rPr lang="en-US" sz="2800" spc="-1" dirty="0">
                <a:solidFill>
                  <a:srgbClr val="000000"/>
                </a:solidFill>
                <a:latin typeface="Times New Roman"/>
              </a:rPr>
              <a:t>This communication system came in </a:t>
            </a:r>
            <a:r>
              <a:rPr lang="en-US" sz="2800" spc="-1" dirty="0" smtClean="0">
                <a:solidFill>
                  <a:srgbClr val="000000"/>
                </a:solidFill>
                <a:latin typeface="Times New Roman"/>
              </a:rPr>
              <a:t>1969.</a:t>
            </a:r>
            <a:endParaRPr lang="en-US" sz="2800" spc="-1" dirty="0">
              <a:solidFill>
                <a:srgbClr val="000000"/>
              </a:solidFill>
              <a:latin typeface="Times New Roman"/>
            </a:endParaRPr>
          </a:p>
          <a:p>
            <a:pPr marL="457200" indent="-457200">
              <a:buFont typeface="Arial" pitchFamily="34" charset="0"/>
              <a:buChar char="•"/>
            </a:pPr>
            <a:r>
              <a:rPr lang="en-US" sz="2800" spc="-1" dirty="0">
                <a:solidFill>
                  <a:srgbClr val="000000"/>
                </a:solidFill>
                <a:latin typeface="Times New Roman"/>
              </a:rPr>
              <a:t>Mid-1960 (ARPA) Advanced Research Projects Agency in (DOD) was interested to connect mainframes in research organizations</a:t>
            </a:r>
          </a:p>
          <a:p>
            <a:pPr marL="457200" indent="-457200">
              <a:buFont typeface="Arial" pitchFamily="34" charset="0"/>
              <a:buChar char="•"/>
            </a:pPr>
            <a:r>
              <a:rPr lang="en-US" sz="2800" spc="-1" dirty="0">
                <a:solidFill>
                  <a:srgbClr val="000000"/>
                </a:solidFill>
                <a:latin typeface="Times New Roman"/>
              </a:rPr>
              <a:t>1967, ARPA presented its ideas for ARPANET </a:t>
            </a:r>
          </a:p>
          <a:p>
            <a:pPr marL="457200" indent="-457200">
              <a:buFont typeface="Arial" pitchFamily="34" charset="0"/>
              <a:buChar char="•"/>
            </a:pPr>
            <a:r>
              <a:rPr lang="en-US" sz="2800" spc="-1" dirty="0">
                <a:solidFill>
                  <a:srgbClr val="000000"/>
                </a:solidFill>
                <a:latin typeface="Times New Roman"/>
              </a:rPr>
              <a:t>Host computer connecting  to (IMP) interface message processor.</a:t>
            </a:r>
          </a:p>
          <a:p>
            <a:pPr marL="457200" indent="-457200">
              <a:buFont typeface="Arial" pitchFamily="34" charset="0"/>
              <a:buChar char="•"/>
            </a:pPr>
            <a:r>
              <a:rPr lang="en-US" sz="2800" spc="-1" dirty="0">
                <a:solidFill>
                  <a:srgbClr val="000000"/>
                </a:solidFill>
                <a:latin typeface="Times New Roman"/>
              </a:rPr>
              <a:t>Each IMP communicate with other IMP</a:t>
            </a:r>
          </a:p>
          <a:p>
            <a:pPr marL="457200" indent="-457200">
              <a:buFont typeface="Arial" pitchFamily="34" charset="0"/>
              <a:buChar char="•"/>
            </a:pPr>
            <a:r>
              <a:rPr lang="en-US" sz="2800" spc="-1" dirty="0">
                <a:solidFill>
                  <a:srgbClr val="000000"/>
                </a:solidFill>
                <a:latin typeface="Times New Roman"/>
              </a:rPr>
              <a:t>1969, four nodes (universities) connected via IMPs to form a network</a:t>
            </a:r>
          </a:p>
          <a:p>
            <a:pPr marL="457200" indent="-457200">
              <a:buFont typeface="Arial" pitchFamily="34" charset="0"/>
              <a:buChar char="•"/>
            </a:pPr>
            <a:r>
              <a:rPr lang="en-US" sz="2800" spc="-1" dirty="0" smtClean="0">
                <a:solidFill>
                  <a:srgbClr val="000000"/>
                </a:solidFill>
                <a:latin typeface="Times New Roman"/>
              </a:rPr>
              <a:t>Software </a:t>
            </a:r>
            <a:r>
              <a:rPr lang="en-US" sz="2800" spc="-1" dirty="0">
                <a:solidFill>
                  <a:srgbClr val="000000"/>
                </a:solidFill>
                <a:latin typeface="Times New Roman"/>
              </a:rPr>
              <a:t>(NCP) Network Control Protocol provided communication </a:t>
            </a:r>
            <a:r>
              <a:rPr lang="en-US" sz="2800" spc="-1" dirty="0" smtClean="0">
                <a:solidFill>
                  <a:srgbClr val="000000"/>
                </a:solidFill>
                <a:latin typeface="Times New Roman"/>
              </a:rPr>
              <a:t>b/w </a:t>
            </a:r>
            <a:r>
              <a:rPr lang="en-US" sz="2800" spc="-1" dirty="0">
                <a:solidFill>
                  <a:srgbClr val="000000"/>
                </a:solidFill>
                <a:latin typeface="Times New Roman"/>
              </a:rPr>
              <a:t>the hosts.</a:t>
            </a:r>
          </a:p>
          <a:p>
            <a:pPr marL="457200" indent="-457200">
              <a:buFont typeface="Arial" pitchFamily="34" charset="0"/>
              <a:buChar char="•"/>
            </a:pPr>
            <a:r>
              <a:rPr lang="en-US" sz="2800" spc="-1" dirty="0">
                <a:solidFill>
                  <a:srgbClr val="000000"/>
                </a:solidFill>
                <a:latin typeface="Times New Roman"/>
              </a:rPr>
              <a:t>1972,  </a:t>
            </a:r>
            <a:r>
              <a:rPr lang="en-US" sz="2800" spc="-1" dirty="0" err="1">
                <a:solidFill>
                  <a:srgbClr val="000000"/>
                </a:solidFill>
                <a:latin typeface="Times New Roman"/>
              </a:rPr>
              <a:t>Vint</a:t>
            </a:r>
            <a:r>
              <a:rPr lang="en-US" sz="2800" spc="-1" dirty="0">
                <a:solidFill>
                  <a:srgbClr val="000000"/>
                </a:solidFill>
                <a:latin typeface="Times New Roman"/>
              </a:rPr>
              <a:t> Cerf and Bob Kahn invented (TCP) Transmission Control Protocol</a:t>
            </a:r>
          </a:p>
          <a:p>
            <a:pPr marL="457200" indent="-457200">
              <a:buFont typeface="Arial" pitchFamily="34" charset="0"/>
              <a:buChar char="•"/>
            </a:pPr>
            <a:r>
              <a:rPr lang="en-US" sz="2800" spc="-1" dirty="0">
                <a:solidFill>
                  <a:srgbClr val="000000"/>
                </a:solidFill>
                <a:latin typeface="Times New Roman"/>
              </a:rPr>
              <a:t>Later TCP was split to (TCP) Transmission Control Protocol and (IP) </a:t>
            </a:r>
            <a:r>
              <a:rPr lang="en-US" sz="2800" spc="-1" dirty="0" smtClean="0">
                <a:solidFill>
                  <a:srgbClr val="000000"/>
                </a:solidFill>
                <a:latin typeface="Times New Roman"/>
              </a:rPr>
              <a:t>Internet </a:t>
            </a:r>
            <a:r>
              <a:rPr lang="en-US" sz="2800" spc="-1" dirty="0">
                <a:solidFill>
                  <a:srgbClr val="000000"/>
                </a:solidFill>
                <a:latin typeface="Times New Roman"/>
              </a:rPr>
              <a:t>Protocol</a:t>
            </a:r>
          </a:p>
        </p:txBody>
      </p:sp>
      <p:sp>
        <p:nvSpPr>
          <p:cNvPr id="87" name="TextShape 2"/>
          <p:cNvSpPr txBox="1"/>
          <p:nvPr/>
        </p:nvSpPr>
        <p:spPr>
          <a:xfrm>
            <a:off x="10631520" y="6286680"/>
            <a:ext cx="711720" cy="364680"/>
          </a:xfrm>
          <a:prstGeom prst="rect">
            <a:avLst/>
          </a:prstGeom>
          <a:noFill/>
          <a:ln>
            <a:noFill/>
          </a:ln>
        </p:spPr>
        <p:txBody>
          <a:bodyPr anchor="ctr">
            <a:noAutofit/>
          </a:bodyPr>
          <a:lstStyle/>
          <a:p>
            <a:pPr>
              <a:lnSpc>
                <a:spcPct val="100000"/>
              </a:lnSpc>
            </a:pPr>
            <a:r>
              <a:rPr lang="en-US" sz="1200" b="1" strike="noStrike" spc="-1" dirty="0" smtClean="0">
                <a:solidFill>
                  <a:srgbClr val="808080"/>
                </a:solidFill>
                <a:latin typeface="Calibri"/>
              </a:rPr>
              <a:t>Unit-1</a:t>
            </a:r>
            <a:endParaRPr lang="en-US" sz="1200" b="0" strike="noStrike" spc="-1" dirty="0">
              <a:latin typeface="Times New Roman"/>
            </a:endParaRPr>
          </a:p>
        </p:txBody>
      </p:sp>
      <p:sp>
        <p:nvSpPr>
          <p:cNvPr id="88" name="TextShape 3"/>
          <p:cNvSpPr txBox="1"/>
          <p:nvPr/>
        </p:nvSpPr>
        <p:spPr>
          <a:xfrm>
            <a:off x="4876800" y="6283396"/>
            <a:ext cx="2742840" cy="364680"/>
          </a:xfrm>
          <a:prstGeom prst="rect">
            <a:avLst/>
          </a:prstGeom>
          <a:noFill/>
          <a:ln>
            <a:noFill/>
          </a:ln>
        </p:spPr>
        <p:txBody>
          <a:bodyPr anchor="ctr">
            <a:noAutofit/>
          </a:bodyPr>
          <a:lstStyle/>
          <a:p>
            <a:pPr algn="ctr">
              <a:lnSpc>
                <a:spcPct val="100000"/>
              </a:lnSpc>
            </a:pPr>
            <a:r>
              <a:rPr lang="sv-SE" sz="1200" b="1" strike="noStrike" spc="-1" dirty="0" smtClean="0">
                <a:solidFill>
                  <a:srgbClr val="808080"/>
                </a:solidFill>
                <a:latin typeface="Calibri"/>
              </a:rPr>
              <a:t>Dr. Vivek </a:t>
            </a:r>
            <a:r>
              <a:rPr lang="sv-SE" sz="1200" b="1" strike="noStrike" spc="-1" dirty="0">
                <a:solidFill>
                  <a:srgbClr val="808080"/>
                </a:solidFill>
                <a:latin typeface="Calibri"/>
              </a:rPr>
              <a:t>Rajpoot</a:t>
            </a:r>
            <a:endParaRPr lang="en-US" sz="1200" b="0" strike="noStrike" spc="-1" dirty="0">
              <a:latin typeface="Times New Roman"/>
            </a:endParaRPr>
          </a:p>
        </p:txBody>
      </p:sp>
      <p:sp>
        <p:nvSpPr>
          <p:cNvPr id="89" name="CustomShape 4"/>
          <p:cNvSpPr/>
          <p:nvPr/>
        </p:nvSpPr>
        <p:spPr>
          <a:xfrm>
            <a:off x="809640" y="642960"/>
            <a:ext cx="10561320" cy="76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spc="-1" dirty="0" smtClean="0">
                <a:solidFill>
                  <a:srgbClr val="000000"/>
                </a:solidFill>
                <a:latin typeface="Times New Roman"/>
              </a:rPr>
              <a:t>The Internet</a:t>
            </a:r>
            <a:endParaRPr lang="en-US" sz="4400" b="0" strike="noStrike" spc="-1" dirty="0">
              <a:latin typeface="Arial"/>
            </a:endParaRPr>
          </a:p>
        </p:txBody>
      </p:sp>
    </p:spTree>
    <p:extLst>
      <p:ext uri="{BB962C8B-B14F-4D97-AF65-F5344CB8AC3E}">
        <p14:creationId xmlns:p14="http://schemas.microsoft.com/office/powerpoint/2010/main" val="3356713051"/>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228600" y="1403640"/>
            <a:ext cx="11734800" cy="4879756"/>
          </a:xfrm>
          <a:prstGeom prst="rect">
            <a:avLst/>
          </a:prstGeom>
          <a:noFill/>
          <a:ln>
            <a:noFill/>
          </a:ln>
        </p:spPr>
        <p:txBody>
          <a:bodyPr>
            <a:normAutofit fontScale="97500"/>
          </a:bodyPr>
          <a:lstStyle/>
          <a:p>
            <a:pPr marL="457200" indent="-457200">
              <a:buFont typeface="Arial" pitchFamily="34" charset="0"/>
              <a:buChar char="•"/>
            </a:pPr>
            <a:r>
              <a:rPr lang="en-US" sz="2800" spc="-1" dirty="0">
                <a:solidFill>
                  <a:srgbClr val="000000"/>
                </a:solidFill>
                <a:latin typeface="Times New Roman"/>
              </a:rPr>
              <a:t>OSI Model</a:t>
            </a:r>
          </a:p>
          <a:p>
            <a:pPr marL="457200" indent="-457200">
              <a:buFont typeface="Arial" pitchFamily="34" charset="0"/>
              <a:buChar char="•"/>
            </a:pPr>
            <a:r>
              <a:rPr lang="en-US" sz="2800" spc="-1" dirty="0">
                <a:solidFill>
                  <a:srgbClr val="000000"/>
                </a:solidFill>
                <a:latin typeface="Times New Roman"/>
              </a:rPr>
              <a:t>TCP/IP Model</a:t>
            </a:r>
          </a:p>
        </p:txBody>
      </p:sp>
      <p:sp>
        <p:nvSpPr>
          <p:cNvPr id="87" name="TextShape 2"/>
          <p:cNvSpPr txBox="1"/>
          <p:nvPr/>
        </p:nvSpPr>
        <p:spPr>
          <a:xfrm>
            <a:off x="10631520" y="6286680"/>
            <a:ext cx="711720" cy="364680"/>
          </a:xfrm>
          <a:prstGeom prst="rect">
            <a:avLst/>
          </a:prstGeom>
          <a:noFill/>
          <a:ln>
            <a:noFill/>
          </a:ln>
        </p:spPr>
        <p:txBody>
          <a:bodyPr anchor="ctr">
            <a:noAutofit/>
          </a:bodyPr>
          <a:lstStyle/>
          <a:p>
            <a:pPr>
              <a:lnSpc>
                <a:spcPct val="100000"/>
              </a:lnSpc>
            </a:pPr>
            <a:r>
              <a:rPr lang="en-US" sz="1200" b="1" strike="noStrike" spc="-1" dirty="0" smtClean="0">
                <a:solidFill>
                  <a:srgbClr val="808080"/>
                </a:solidFill>
                <a:latin typeface="Calibri"/>
              </a:rPr>
              <a:t>Unit-1</a:t>
            </a:r>
            <a:endParaRPr lang="en-US" sz="1200" b="0" strike="noStrike" spc="-1" dirty="0">
              <a:latin typeface="Times New Roman"/>
            </a:endParaRPr>
          </a:p>
        </p:txBody>
      </p:sp>
      <p:sp>
        <p:nvSpPr>
          <p:cNvPr id="88" name="TextShape 3"/>
          <p:cNvSpPr txBox="1"/>
          <p:nvPr/>
        </p:nvSpPr>
        <p:spPr>
          <a:xfrm>
            <a:off x="4876800" y="6283396"/>
            <a:ext cx="2742840" cy="364680"/>
          </a:xfrm>
          <a:prstGeom prst="rect">
            <a:avLst/>
          </a:prstGeom>
          <a:noFill/>
          <a:ln>
            <a:noFill/>
          </a:ln>
        </p:spPr>
        <p:txBody>
          <a:bodyPr anchor="ctr">
            <a:noAutofit/>
          </a:bodyPr>
          <a:lstStyle/>
          <a:p>
            <a:pPr algn="ctr">
              <a:lnSpc>
                <a:spcPct val="100000"/>
              </a:lnSpc>
            </a:pPr>
            <a:r>
              <a:rPr lang="sv-SE" sz="1200" b="1" strike="noStrike" spc="-1" dirty="0" smtClean="0">
                <a:solidFill>
                  <a:srgbClr val="808080"/>
                </a:solidFill>
                <a:latin typeface="Calibri"/>
              </a:rPr>
              <a:t>Dr. Vivek </a:t>
            </a:r>
            <a:r>
              <a:rPr lang="sv-SE" sz="1200" b="1" strike="noStrike" spc="-1" dirty="0">
                <a:solidFill>
                  <a:srgbClr val="808080"/>
                </a:solidFill>
                <a:latin typeface="Calibri"/>
              </a:rPr>
              <a:t>Rajpoot</a:t>
            </a:r>
            <a:endParaRPr lang="en-US" sz="1200" b="0" strike="noStrike" spc="-1" dirty="0">
              <a:latin typeface="Times New Roman"/>
            </a:endParaRPr>
          </a:p>
        </p:txBody>
      </p:sp>
      <p:sp>
        <p:nvSpPr>
          <p:cNvPr id="89" name="CustomShape 4"/>
          <p:cNvSpPr/>
          <p:nvPr/>
        </p:nvSpPr>
        <p:spPr>
          <a:xfrm>
            <a:off x="809640" y="642960"/>
            <a:ext cx="10561320" cy="7679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dirty="0">
                <a:latin typeface="Arial" charset="0"/>
              </a:rPr>
              <a:t>Network Models</a:t>
            </a:r>
            <a:endParaRPr lang="en-US" sz="4400" b="0" strike="noStrike" spc="-1" dirty="0">
              <a:latin typeface="Arial"/>
            </a:endParaRPr>
          </a:p>
        </p:txBody>
      </p:sp>
    </p:spTree>
    <p:extLst>
      <p:ext uri="{BB962C8B-B14F-4D97-AF65-F5344CB8AC3E}">
        <p14:creationId xmlns:p14="http://schemas.microsoft.com/office/powerpoint/2010/main" val="3936727091"/>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228600" y="1403640"/>
            <a:ext cx="11734800" cy="4879756"/>
          </a:xfrm>
          <a:prstGeom prst="rect">
            <a:avLst/>
          </a:prstGeom>
          <a:noFill/>
          <a:ln>
            <a:noFill/>
          </a:ln>
        </p:spPr>
        <p:txBody>
          <a:bodyPr>
            <a:normAutofit fontScale="97500"/>
          </a:bodyPr>
          <a:lstStyle/>
          <a:p>
            <a:pPr marL="457200" indent="-457200">
              <a:buFont typeface="Arial" pitchFamily="34" charset="0"/>
              <a:buChar char="•"/>
            </a:pPr>
            <a:r>
              <a:rPr lang="en-US" sz="2800" spc="-1" dirty="0">
                <a:solidFill>
                  <a:srgbClr val="000000"/>
                </a:solidFill>
                <a:latin typeface="Times New Roman"/>
              </a:rPr>
              <a:t>We use the concept of layers in our daily life. As an example, let us consider two friends who communicate through postal mail. The process of sending a letter to a friend would be complex if there were no services available from the post </a:t>
            </a:r>
            <a:r>
              <a:rPr lang="en-US" sz="2800" spc="-1" dirty="0" smtClean="0">
                <a:solidFill>
                  <a:srgbClr val="000000"/>
                </a:solidFill>
                <a:latin typeface="Times New Roman"/>
              </a:rPr>
              <a:t>office.</a:t>
            </a:r>
            <a:endParaRPr lang="en-US" sz="2800" spc="-1" dirty="0">
              <a:solidFill>
                <a:srgbClr val="000000"/>
              </a:solidFill>
              <a:latin typeface="Times New Roman"/>
            </a:endParaRPr>
          </a:p>
        </p:txBody>
      </p:sp>
      <p:sp>
        <p:nvSpPr>
          <p:cNvPr id="87" name="TextShape 2"/>
          <p:cNvSpPr txBox="1"/>
          <p:nvPr/>
        </p:nvSpPr>
        <p:spPr>
          <a:xfrm>
            <a:off x="10631520" y="6286680"/>
            <a:ext cx="711720" cy="364680"/>
          </a:xfrm>
          <a:prstGeom prst="rect">
            <a:avLst/>
          </a:prstGeom>
          <a:noFill/>
          <a:ln>
            <a:noFill/>
          </a:ln>
        </p:spPr>
        <p:txBody>
          <a:bodyPr anchor="ctr">
            <a:noAutofit/>
          </a:bodyPr>
          <a:lstStyle/>
          <a:p>
            <a:pPr>
              <a:lnSpc>
                <a:spcPct val="100000"/>
              </a:lnSpc>
            </a:pPr>
            <a:r>
              <a:rPr lang="en-US" sz="1200" b="1" strike="noStrike" spc="-1" dirty="0" smtClean="0">
                <a:solidFill>
                  <a:srgbClr val="808080"/>
                </a:solidFill>
                <a:latin typeface="Calibri"/>
              </a:rPr>
              <a:t>Unit-1</a:t>
            </a:r>
            <a:endParaRPr lang="en-US" sz="1200" b="0" strike="noStrike" spc="-1" dirty="0">
              <a:latin typeface="Times New Roman"/>
            </a:endParaRPr>
          </a:p>
        </p:txBody>
      </p:sp>
      <p:sp>
        <p:nvSpPr>
          <p:cNvPr id="88" name="TextShape 3"/>
          <p:cNvSpPr txBox="1"/>
          <p:nvPr/>
        </p:nvSpPr>
        <p:spPr>
          <a:xfrm>
            <a:off x="4876800" y="6283396"/>
            <a:ext cx="2742840" cy="364680"/>
          </a:xfrm>
          <a:prstGeom prst="rect">
            <a:avLst/>
          </a:prstGeom>
          <a:noFill/>
          <a:ln>
            <a:noFill/>
          </a:ln>
        </p:spPr>
        <p:txBody>
          <a:bodyPr anchor="ctr">
            <a:noAutofit/>
          </a:bodyPr>
          <a:lstStyle/>
          <a:p>
            <a:pPr algn="ctr">
              <a:lnSpc>
                <a:spcPct val="100000"/>
              </a:lnSpc>
            </a:pPr>
            <a:r>
              <a:rPr lang="sv-SE" sz="1200" b="1" strike="noStrike" spc="-1" dirty="0" smtClean="0">
                <a:solidFill>
                  <a:srgbClr val="808080"/>
                </a:solidFill>
                <a:latin typeface="Calibri"/>
              </a:rPr>
              <a:t>Dr. Vivek </a:t>
            </a:r>
            <a:r>
              <a:rPr lang="sv-SE" sz="1200" b="1" strike="noStrike" spc="-1" dirty="0">
                <a:solidFill>
                  <a:srgbClr val="808080"/>
                </a:solidFill>
                <a:latin typeface="Calibri"/>
              </a:rPr>
              <a:t>Rajpoot</a:t>
            </a:r>
            <a:endParaRPr lang="en-US" sz="1200" b="0" strike="noStrike" spc="-1" dirty="0">
              <a:latin typeface="Times New Roman"/>
            </a:endParaRPr>
          </a:p>
        </p:txBody>
      </p:sp>
      <p:sp>
        <p:nvSpPr>
          <p:cNvPr id="89" name="CustomShape 4"/>
          <p:cNvSpPr/>
          <p:nvPr/>
        </p:nvSpPr>
        <p:spPr>
          <a:xfrm>
            <a:off x="809640" y="642960"/>
            <a:ext cx="10561320" cy="7679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dirty="0" smtClean="0">
                <a:latin typeface="Times New Roman" pitchFamily="18" charset="0"/>
                <a:cs typeface="Times New Roman" pitchFamily="18" charset="0"/>
              </a:rPr>
              <a:t>Layered Tasks</a:t>
            </a:r>
            <a:endParaRPr lang="en-US" sz="4400" b="0" strike="noStrike" spc="-1" dirty="0">
              <a:latin typeface="Times New Roman" pitchFamily="18" charset="0"/>
              <a:cs typeface="Times New Roman" pitchFamily="18" charset="0"/>
            </a:endParaRPr>
          </a:p>
        </p:txBody>
      </p:sp>
      <p:pic>
        <p:nvPicPr>
          <p:cNvPr id="6" name="Picture 6"/>
          <p:cNvPicPr>
            <a:picLocks noChangeAspect="1" noChangeArrowheads="1"/>
          </p:cNvPicPr>
          <p:nvPr/>
        </p:nvPicPr>
        <p:blipFill>
          <a:blip r:embed="rId2"/>
          <a:srcRect/>
          <a:stretch>
            <a:fillRect/>
          </a:stretch>
        </p:blipFill>
        <p:spPr bwMode="auto">
          <a:xfrm>
            <a:off x="2152794" y="3131487"/>
            <a:ext cx="7391400" cy="3124200"/>
          </a:xfrm>
          <a:prstGeom prst="rect">
            <a:avLst/>
          </a:prstGeom>
          <a:noFill/>
          <a:ln w="9525">
            <a:noFill/>
            <a:miter lim="800000"/>
            <a:headEnd/>
            <a:tailEnd/>
          </a:ln>
          <a:effectLst/>
        </p:spPr>
      </p:pic>
    </p:spTree>
    <p:extLst>
      <p:ext uri="{BB962C8B-B14F-4D97-AF65-F5344CB8AC3E}">
        <p14:creationId xmlns:p14="http://schemas.microsoft.com/office/powerpoint/2010/main" val="2480937186"/>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228600" y="1403640"/>
            <a:ext cx="11734800" cy="4879756"/>
          </a:xfrm>
          <a:prstGeom prst="rect">
            <a:avLst/>
          </a:prstGeom>
          <a:noFill/>
          <a:ln>
            <a:noFill/>
          </a:ln>
        </p:spPr>
        <p:txBody>
          <a:bodyPr>
            <a:normAutofit fontScale="97500"/>
          </a:bodyPr>
          <a:lstStyle/>
          <a:p>
            <a:pPr marL="457200" indent="-457200">
              <a:buFont typeface="Arial" pitchFamily="34" charset="0"/>
              <a:buChar char="•"/>
            </a:pPr>
            <a:r>
              <a:rPr lang="en-US" sz="2800" spc="-1" dirty="0">
                <a:solidFill>
                  <a:srgbClr val="000000"/>
                </a:solidFill>
                <a:latin typeface="Times New Roman"/>
              </a:rPr>
              <a:t>Established in 1947, the International Standards Organization (ISO) is a multinational body dedicated to worldwide agreement on international standards. An ISO standard that covers all aspects of network communications is the Open Systems Interconnection (OSI) model. It was first introduced in the late 1970s. </a:t>
            </a:r>
          </a:p>
          <a:p>
            <a:pPr marL="457200" indent="-457200">
              <a:buFont typeface="Arial" pitchFamily="34" charset="0"/>
              <a:buChar char="•"/>
            </a:pPr>
            <a:r>
              <a:rPr lang="en-US" sz="2800" spc="-1" dirty="0">
                <a:solidFill>
                  <a:srgbClr val="000000"/>
                </a:solidFill>
                <a:latin typeface="Times New Roman"/>
              </a:rPr>
              <a:t>ISO is the organization.</a:t>
            </a:r>
          </a:p>
          <a:p>
            <a:pPr marL="457200" indent="-457200">
              <a:buFont typeface="Arial" pitchFamily="34" charset="0"/>
              <a:buChar char="•"/>
            </a:pPr>
            <a:r>
              <a:rPr lang="en-US" sz="2800" spc="-1" dirty="0">
                <a:solidFill>
                  <a:srgbClr val="000000"/>
                </a:solidFill>
                <a:latin typeface="Times New Roman"/>
              </a:rPr>
              <a:t>OSI is the model.</a:t>
            </a:r>
          </a:p>
          <a:p>
            <a:pPr marL="457200" indent="-457200">
              <a:buFont typeface="Arial" pitchFamily="34" charset="0"/>
              <a:buChar char="•"/>
            </a:pPr>
            <a:endParaRPr lang="en-US" sz="2800" spc="-1" dirty="0">
              <a:solidFill>
                <a:srgbClr val="000000"/>
              </a:solidFill>
              <a:latin typeface="Times New Roman"/>
            </a:endParaRPr>
          </a:p>
        </p:txBody>
      </p:sp>
      <p:sp>
        <p:nvSpPr>
          <p:cNvPr id="87" name="TextShape 2"/>
          <p:cNvSpPr txBox="1"/>
          <p:nvPr/>
        </p:nvSpPr>
        <p:spPr>
          <a:xfrm>
            <a:off x="10631520" y="6286680"/>
            <a:ext cx="711720" cy="364680"/>
          </a:xfrm>
          <a:prstGeom prst="rect">
            <a:avLst/>
          </a:prstGeom>
          <a:noFill/>
          <a:ln>
            <a:noFill/>
          </a:ln>
        </p:spPr>
        <p:txBody>
          <a:bodyPr anchor="ctr">
            <a:noAutofit/>
          </a:bodyPr>
          <a:lstStyle/>
          <a:p>
            <a:pPr>
              <a:lnSpc>
                <a:spcPct val="100000"/>
              </a:lnSpc>
            </a:pPr>
            <a:r>
              <a:rPr lang="en-US" sz="1200" b="1" strike="noStrike" spc="-1" dirty="0" smtClean="0">
                <a:solidFill>
                  <a:srgbClr val="808080"/>
                </a:solidFill>
                <a:latin typeface="Calibri"/>
              </a:rPr>
              <a:t>Unit-1</a:t>
            </a:r>
            <a:endParaRPr lang="en-US" sz="1200" b="0" strike="noStrike" spc="-1" dirty="0">
              <a:latin typeface="Times New Roman"/>
            </a:endParaRPr>
          </a:p>
        </p:txBody>
      </p:sp>
      <p:sp>
        <p:nvSpPr>
          <p:cNvPr id="88" name="TextShape 3"/>
          <p:cNvSpPr txBox="1"/>
          <p:nvPr/>
        </p:nvSpPr>
        <p:spPr>
          <a:xfrm>
            <a:off x="4876800" y="6283396"/>
            <a:ext cx="2742840" cy="364680"/>
          </a:xfrm>
          <a:prstGeom prst="rect">
            <a:avLst/>
          </a:prstGeom>
          <a:noFill/>
          <a:ln>
            <a:noFill/>
          </a:ln>
        </p:spPr>
        <p:txBody>
          <a:bodyPr anchor="ctr">
            <a:noAutofit/>
          </a:bodyPr>
          <a:lstStyle/>
          <a:p>
            <a:pPr algn="ctr">
              <a:lnSpc>
                <a:spcPct val="100000"/>
              </a:lnSpc>
            </a:pPr>
            <a:r>
              <a:rPr lang="sv-SE" sz="1200" b="1" strike="noStrike" spc="-1" dirty="0" smtClean="0">
                <a:solidFill>
                  <a:srgbClr val="808080"/>
                </a:solidFill>
                <a:latin typeface="Calibri"/>
              </a:rPr>
              <a:t>Dr. Vivek </a:t>
            </a:r>
            <a:r>
              <a:rPr lang="sv-SE" sz="1200" b="1" strike="noStrike" spc="-1" dirty="0">
                <a:solidFill>
                  <a:srgbClr val="808080"/>
                </a:solidFill>
                <a:latin typeface="Calibri"/>
              </a:rPr>
              <a:t>Rajpoot</a:t>
            </a:r>
            <a:endParaRPr lang="en-US" sz="1200" b="0" strike="noStrike" spc="-1" dirty="0">
              <a:latin typeface="Times New Roman"/>
            </a:endParaRPr>
          </a:p>
        </p:txBody>
      </p:sp>
      <p:sp>
        <p:nvSpPr>
          <p:cNvPr id="89" name="CustomShape 4"/>
          <p:cNvSpPr/>
          <p:nvPr/>
        </p:nvSpPr>
        <p:spPr>
          <a:xfrm>
            <a:off x="809640" y="642960"/>
            <a:ext cx="10561320" cy="7679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dirty="0">
                <a:latin typeface="Times New Roman" pitchFamily="18" charset="0"/>
                <a:cs typeface="Times New Roman" pitchFamily="18" charset="0"/>
              </a:rPr>
              <a:t>THE OSI MODEL</a:t>
            </a:r>
            <a:endParaRPr lang="en-US" sz="4400" b="0" strike="noStrike" spc="-1" dirty="0">
              <a:latin typeface="Times New Roman" pitchFamily="18" charset="0"/>
              <a:cs typeface="Times New Roman" pitchFamily="18" charset="0"/>
            </a:endParaRPr>
          </a:p>
        </p:txBody>
      </p:sp>
      <p:pic>
        <p:nvPicPr>
          <p:cNvPr id="7" name="Picture 6"/>
          <p:cNvPicPr>
            <a:picLocks noChangeAspect="1" noChangeArrowheads="1"/>
          </p:cNvPicPr>
          <p:nvPr/>
        </p:nvPicPr>
        <p:blipFill>
          <a:blip r:embed="rId2"/>
          <a:srcRect/>
          <a:stretch>
            <a:fillRect/>
          </a:stretch>
        </p:blipFill>
        <p:spPr bwMode="auto">
          <a:xfrm>
            <a:off x="7591931" y="3418431"/>
            <a:ext cx="2971800" cy="3050589"/>
          </a:xfrm>
          <a:prstGeom prst="rect">
            <a:avLst/>
          </a:prstGeom>
          <a:noFill/>
          <a:ln w="9525">
            <a:noFill/>
            <a:miter lim="800000"/>
            <a:headEnd/>
            <a:tailEnd/>
          </a:ln>
          <a:effectLst/>
        </p:spPr>
      </p:pic>
    </p:spTree>
    <p:extLst>
      <p:ext uri="{BB962C8B-B14F-4D97-AF65-F5344CB8AC3E}">
        <p14:creationId xmlns:p14="http://schemas.microsoft.com/office/powerpoint/2010/main" val="3942322441"/>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228600" y="1403640"/>
            <a:ext cx="11734800" cy="4879756"/>
          </a:xfrm>
          <a:prstGeom prst="rect">
            <a:avLst/>
          </a:prstGeom>
          <a:noFill/>
          <a:ln>
            <a:noFill/>
          </a:ln>
        </p:spPr>
        <p:txBody>
          <a:bodyPr>
            <a:normAutofit fontScale="97500"/>
          </a:bodyPr>
          <a:lstStyle/>
          <a:p>
            <a:pPr marL="457200" indent="-457200">
              <a:buFont typeface="Arial" pitchFamily="34" charset="0"/>
              <a:buChar char="•"/>
            </a:pPr>
            <a:endParaRPr lang="en-US" sz="2800" spc="-1" dirty="0">
              <a:solidFill>
                <a:srgbClr val="000000"/>
              </a:solidFill>
              <a:latin typeface="Times New Roman"/>
            </a:endParaRPr>
          </a:p>
        </p:txBody>
      </p:sp>
      <p:sp>
        <p:nvSpPr>
          <p:cNvPr id="87" name="TextShape 2"/>
          <p:cNvSpPr txBox="1"/>
          <p:nvPr/>
        </p:nvSpPr>
        <p:spPr>
          <a:xfrm>
            <a:off x="10631520" y="6286680"/>
            <a:ext cx="711720" cy="364680"/>
          </a:xfrm>
          <a:prstGeom prst="rect">
            <a:avLst/>
          </a:prstGeom>
          <a:noFill/>
          <a:ln>
            <a:noFill/>
          </a:ln>
        </p:spPr>
        <p:txBody>
          <a:bodyPr anchor="ctr">
            <a:noAutofit/>
          </a:bodyPr>
          <a:lstStyle/>
          <a:p>
            <a:pPr>
              <a:lnSpc>
                <a:spcPct val="100000"/>
              </a:lnSpc>
            </a:pPr>
            <a:r>
              <a:rPr lang="en-US" sz="1200" b="1" strike="noStrike" spc="-1" dirty="0" smtClean="0">
                <a:solidFill>
                  <a:srgbClr val="808080"/>
                </a:solidFill>
                <a:latin typeface="Calibri"/>
              </a:rPr>
              <a:t>Unit-1</a:t>
            </a:r>
            <a:endParaRPr lang="en-US" sz="1200" b="0" strike="noStrike" spc="-1" dirty="0">
              <a:latin typeface="Times New Roman"/>
            </a:endParaRPr>
          </a:p>
        </p:txBody>
      </p:sp>
      <p:sp>
        <p:nvSpPr>
          <p:cNvPr id="88" name="TextShape 3"/>
          <p:cNvSpPr txBox="1"/>
          <p:nvPr/>
        </p:nvSpPr>
        <p:spPr>
          <a:xfrm>
            <a:off x="4876800" y="6283396"/>
            <a:ext cx="2742840" cy="364680"/>
          </a:xfrm>
          <a:prstGeom prst="rect">
            <a:avLst/>
          </a:prstGeom>
          <a:noFill/>
          <a:ln>
            <a:noFill/>
          </a:ln>
        </p:spPr>
        <p:txBody>
          <a:bodyPr anchor="ctr">
            <a:noAutofit/>
          </a:bodyPr>
          <a:lstStyle/>
          <a:p>
            <a:pPr algn="ctr">
              <a:lnSpc>
                <a:spcPct val="100000"/>
              </a:lnSpc>
            </a:pPr>
            <a:r>
              <a:rPr lang="sv-SE" sz="1200" b="1" strike="noStrike" spc="-1" dirty="0" smtClean="0">
                <a:solidFill>
                  <a:srgbClr val="808080"/>
                </a:solidFill>
                <a:latin typeface="Calibri"/>
              </a:rPr>
              <a:t>Dr. Vivek </a:t>
            </a:r>
            <a:r>
              <a:rPr lang="sv-SE" sz="1200" b="1" strike="noStrike" spc="-1" dirty="0">
                <a:solidFill>
                  <a:srgbClr val="808080"/>
                </a:solidFill>
                <a:latin typeface="Calibri"/>
              </a:rPr>
              <a:t>Rajpoot</a:t>
            </a:r>
            <a:endParaRPr lang="en-US" sz="1200" b="0" strike="noStrike" spc="-1" dirty="0">
              <a:latin typeface="Times New Roman"/>
            </a:endParaRPr>
          </a:p>
        </p:txBody>
      </p:sp>
      <p:sp>
        <p:nvSpPr>
          <p:cNvPr id="89" name="CustomShape 4"/>
          <p:cNvSpPr/>
          <p:nvPr/>
        </p:nvSpPr>
        <p:spPr>
          <a:xfrm>
            <a:off x="809640" y="642960"/>
            <a:ext cx="10561320" cy="7679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dirty="0">
                <a:latin typeface="Times New Roman" pitchFamily="18" charset="0"/>
                <a:cs typeface="Times New Roman" pitchFamily="18" charset="0"/>
              </a:rPr>
              <a:t>I</a:t>
            </a:r>
            <a:r>
              <a:rPr lang="en-US" sz="4400" dirty="0" smtClean="0">
                <a:latin typeface="Times New Roman" pitchFamily="18" charset="0"/>
                <a:cs typeface="Times New Roman" pitchFamily="18" charset="0"/>
              </a:rPr>
              <a:t>nteraction </a:t>
            </a:r>
            <a:r>
              <a:rPr lang="en-US" sz="4400" dirty="0">
                <a:latin typeface="Times New Roman" pitchFamily="18" charset="0"/>
                <a:cs typeface="Times New Roman" pitchFamily="18" charset="0"/>
              </a:rPr>
              <a:t>between layers in the OSI </a:t>
            </a:r>
            <a:r>
              <a:rPr lang="en-US" sz="4400" dirty="0" smtClean="0">
                <a:latin typeface="Times New Roman" pitchFamily="18" charset="0"/>
                <a:cs typeface="Times New Roman" pitchFamily="18" charset="0"/>
              </a:rPr>
              <a:t>model</a:t>
            </a:r>
            <a:endParaRPr lang="en-US" sz="4400" b="0" strike="noStrike" spc="-1" dirty="0">
              <a:latin typeface="Times New Roman" pitchFamily="18" charset="0"/>
              <a:cs typeface="Times New Roman" pitchFamily="18" charset="0"/>
            </a:endParaRPr>
          </a:p>
        </p:txBody>
      </p:sp>
      <p:pic>
        <p:nvPicPr>
          <p:cNvPr id="9" name="Picture 6"/>
          <p:cNvPicPr>
            <a:picLocks noChangeAspect="1" noChangeArrowheads="1"/>
          </p:cNvPicPr>
          <p:nvPr/>
        </p:nvPicPr>
        <p:blipFill>
          <a:blip r:embed="rId2"/>
          <a:srcRect/>
          <a:stretch>
            <a:fillRect/>
          </a:stretch>
        </p:blipFill>
        <p:spPr bwMode="auto">
          <a:xfrm>
            <a:off x="1219200" y="1622160"/>
            <a:ext cx="9906000" cy="5029200"/>
          </a:xfrm>
          <a:prstGeom prst="rect">
            <a:avLst/>
          </a:prstGeom>
          <a:noFill/>
          <a:ln w="9525">
            <a:noFill/>
            <a:miter lim="800000"/>
            <a:headEnd/>
            <a:tailEnd/>
          </a:ln>
          <a:effectLst/>
        </p:spPr>
      </p:pic>
    </p:spTree>
    <p:extLst>
      <p:ext uri="{BB962C8B-B14F-4D97-AF65-F5344CB8AC3E}">
        <p14:creationId xmlns:p14="http://schemas.microsoft.com/office/powerpoint/2010/main" val="2314922646"/>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228600" y="1403640"/>
            <a:ext cx="11734800" cy="4879756"/>
          </a:xfrm>
          <a:prstGeom prst="rect">
            <a:avLst/>
          </a:prstGeom>
          <a:noFill/>
          <a:ln>
            <a:noFill/>
          </a:ln>
        </p:spPr>
        <p:txBody>
          <a:bodyPr>
            <a:normAutofit fontScale="97500"/>
          </a:bodyPr>
          <a:lstStyle/>
          <a:p>
            <a:pPr marL="457200" indent="-457200">
              <a:buFont typeface="Arial" pitchFamily="34" charset="0"/>
              <a:buChar char="•"/>
            </a:pPr>
            <a:endParaRPr lang="en-US" sz="2800" spc="-1" dirty="0">
              <a:solidFill>
                <a:srgbClr val="000000"/>
              </a:solidFill>
              <a:latin typeface="Times New Roman"/>
            </a:endParaRPr>
          </a:p>
        </p:txBody>
      </p:sp>
      <p:sp>
        <p:nvSpPr>
          <p:cNvPr id="87" name="TextShape 2"/>
          <p:cNvSpPr txBox="1"/>
          <p:nvPr/>
        </p:nvSpPr>
        <p:spPr>
          <a:xfrm>
            <a:off x="10631520" y="6286680"/>
            <a:ext cx="711720" cy="364680"/>
          </a:xfrm>
          <a:prstGeom prst="rect">
            <a:avLst/>
          </a:prstGeom>
          <a:noFill/>
          <a:ln>
            <a:noFill/>
          </a:ln>
        </p:spPr>
        <p:txBody>
          <a:bodyPr anchor="ctr">
            <a:noAutofit/>
          </a:bodyPr>
          <a:lstStyle/>
          <a:p>
            <a:pPr>
              <a:lnSpc>
                <a:spcPct val="100000"/>
              </a:lnSpc>
            </a:pPr>
            <a:r>
              <a:rPr lang="en-US" sz="1200" b="1" strike="noStrike" spc="-1" dirty="0" smtClean="0">
                <a:solidFill>
                  <a:srgbClr val="808080"/>
                </a:solidFill>
                <a:latin typeface="Calibri"/>
              </a:rPr>
              <a:t>Unit-1</a:t>
            </a:r>
            <a:endParaRPr lang="en-US" sz="1200" b="0" strike="noStrike" spc="-1" dirty="0">
              <a:latin typeface="Times New Roman"/>
            </a:endParaRPr>
          </a:p>
        </p:txBody>
      </p:sp>
      <p:sp>
        <p:nvSpPr>
          <p:cNvPr id="88" name="TextShape 3"/>
          <p:cNvSpPr txBox="1"/>
          <p:nvPr/>
        </p:nvSpPr>
        <p:spPr>
          <a:xfrm>
            <a:off x="4876800" y="6283396"/>
            <a:ext cx="2742840" cy="364680"/>
          </a:xfrm>
          <a:prstGeom prst="rect">
            <a:avLst/>
          </a:prstGeom>
          <a:noFill/>
          <a:ln>
            <a:noFill/>
          </a:ln>
        </p:spPr>
        <p:txBody>
          <a:bodyPr anchor="ctr">
            <a:noAutofit/>
          </a:bodyPr>
          <a:lstStyle/>
          <a:p>
            <a:pPr algn="ctr">
              <a:lnSpc>
                <a:spcPct val="100000"/>
              </a:lnSpc>
            </a:pPr>
            <a:r>
              <a:rPr lang="sv-SE" sz="1200" b="1" strike="noStrike" spc="-1" dirty="0" smtClean="0">
                <a:solidFill>
                  <a:srgbClr val="808080"/>
                </a:solidFill>
                <a:latin typeface="Calibri"/>
              </a:rPr>
              <a:t>Dr. Vivek </a:t>
            </a:r>
            <a:r>
              <a:rPr lang="sv-SE" sz="1200" b="1" strike="noStrike" spc="-1" dirty="0">
                <a:solidFill>
                  <a:srgbClr val="808080"/>
                </a:solidFill>
                <a:latin typeface="Calibri"/>
              </a:rPr>
              <a:t>Rajpoot</a:t>
            </a:r>
            <a:endParaRPr lang="en-US" sz="1200" b="0" strike="noStrike" spc="-1" dirty="0">
              <a:latin typeface="Times New Roman"/>
            </a:endParaRPr>
          </a:p>
        </p:txBody>
      </p:sp>
      <p:sp>
        <p:nvSpPr>
          <p:cNvPr id="89" name="CustomShape 4"/>
          <p:cNvSpPr/>
          <p:nvPr/>
        </p:nvSpPr>
        <p:spPr>
          <a:xfrm>
            <a:off x="809640" y="642960"/>
            <a:ext cx="10561320" cy="7679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dirty="0">
                <a:latin typeface="Times New Roman" pitchFamily="18" charset="0"/>
                <a:cs typeface="Times New Roman" pitchFamily="18" charset="0"/>
              </a:rPr>
              <a:t>An exchange using the OSI model</a:t>
            </a:r>
            <a:endParaRPr lang="en-US" sz="4400" b="0" strike="noStrike" spc="-1" dirty="0">
              <a:latin typeface="Times New Roman" pitchFamily="18" charset="0"/>
              <a:cs typeface="Times New Roman" pitchFamily="18" charset="0"/>
            </a:endParaRPr>
          </a:p>
        </p:txBody>
      </p:sp>
      <p:pic>
        <p:nvPicPr>
          <p:cNvPr id="7" name="Picture 6"/>
          <p:cNvPicPr>
            <a:picLocks noChangeAspect="1" noChangeArrowheads="1"/>
          </p:cNvPicPr>
          <p:nvPr/>
        </p:nvPicPr>
        <p:blipFill>
          <a:blip r:embed="rId2"/>
          <a:srcRect/>
          <a:stretch>
            <a:fillRect/>
          </a:stretch>
        </p:blipFill>
        <p:spPr bwMode="auto">
          <a:xfrm>
            <a:off x="1065212" y="1578155"/>
            <a:ext cx="10134599" cy="4530725"/>
          </a:xfrm>
          <a:prstGeom prst="rect">
            <a:avLst/>
          </a:prstGeom>
          <a:noFill/>
          <a:ln w="9525">
            <a:noFill/>
            <a:miter lim="800000"/>
            <a:headEnd/>
            <a:tailEnd/>
          </a:ln>
          <a:effectLst/>
        </p:spPr>
      </p:pic>
    </p:spTree>
    <p:extLst>
      <p:ext uri="{BB962C8B-B14F-4D97-AF65-F5344CB8AC3E}">
        <p14:creationId xmlns:p14="http://schemas.microsoft.com/office/powerpoint/2010/main" val="4112945249"/>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228600" y="1403640"/>
            <a:ext cx="11734800" cy="4879756"/>
          </a:xfrm>
          <a:prstGeom prst="rect">
            <a:avLst/>
          </a:prstGeom>
          <a:noFill/>
          <a:ln>
            <a:noFill/>
          </a:ln>
        </p:spPr>
        <p:txBody>
          <a:bodyPr>
            <a:normAutofit fontScale="97500"/>
          </a:bodyPr>
          <a:lstStyle/>
          <a:p>
            <a:pPr marL="457200" indent="-457200">
              <a:buFont typeface="Arial" pitchFamily="34" charset="0"/>
              <a:buChar char="•"/>
            </a:pPr>
            <a:r>
              <a:rPr lang="en-US" sz="2800" spc="-1" dirty="0">
                <a:solidFill>
                  <a:srgbClr val="000000"/>
                </a:solidFill>
                <a:latin typeface="Times New Roman"/>
              </a:rPr>
              <a:t>The physical layer is responsible for movements of individual bits from one hop (node) to the next</a:t>
            </a:r>
            <a:r>
              <a:rPr lang="en-US" sz="2800" spc="-1" dirty="0" smtClean="0">
                <a:solidFill>
                  <a:srgbClr val="000000"/>
                </a:solidFill>
                <a:latin typeface="Times New Roman"/>
              </a:rPr>
              <a:t>.</a:t>
            </a:r>
          </a:p>
          <a:p>
            <a:pPr marL="457200" indent="-457200">
              <a:buFont typeface="Arial" pitchFamily="34" charset="0"/>
              <a:buChar char="•"/>
            </a:pPr>
            <a:endParaRPr lang="en-US" sz="2800" spc="-1" dirty="0">
              <a:solidFill>
                <a:srgbClr val="000000"/>
              </a:solidFill>
              <a:latin typeface="Times New Roman"/>
            </a:endParaRPr>
          </a:p>
        </p:txBody>
      </p:sp>
      <p:sp>
        <p:nvSpPr>
          <p:cNvPr id="87" name="TextShape 2"/>
          <p:cNvSpPr txBox="1"/>
          <p:nvPr/>
        </p:nvSpPr>
        <p:spPr>
          <a:xfrm>
            <a:off x="10631520" y="6286680"/>
            <a:ext cx="711720" cy="364680"/>
          </a:xfrm>
          <a:prstGeom prst="rect">
            <a:avLst/>
          </a:prstGeom>
          <a:noFill/>
          <a:ln>
            <a:noFill/>
          </a:ln>
        </p:spPr>
        <p:txBody>
          <a:bodyPr anchor="ctr">
            <a:noAutofit/>
          </a:bodyPr>
          <a:lstStyle/>
          <a:p>
            <a:pPr>
              <a:lnSpc>
                <a:spcPct val="100000"/>
              </a:lnSpc>
            </a:pPr>
            <a:r>
              <a:rPr lang="en-US" sz="1200" b="1" strike="noStrike" spc="-1" dirty="0" smtClean="0">
                <a:solidFill>
                  <a:srgbClr val="808080"/>
                </a:solidFill>
                <a:latin typeface="Calibri"/>
              </a:rPr>
              <a:t>Unit-1</a:t>
            </a:r>
            <a:endParaRPr lang="en-US" sz="1200" b="0" strike="noStrike" spc="-1" dirty="0">
              <a:latin typeface="Times New Roman"/>
            </a:endParaRPr>
          </a:p>
        </p:txBody>
      </p:sp>
      <p:sp>
        <p:nvSpPr>
          <p:cNvPr id="88" name="TextShape 3"/>
          <p:cNvSpPr txBox="1"/>
          <p:nvPr/>
        </p:nvSpPr>
        <p:spPr>
          <a:xfrm>
            <a:off x="4876800" y="6283396"/>
            <a:ext cx="2742840" cy="364680"/>
          </a:xfrm>
          <a:prstGeom prst="rect">
            <a:avLst/>
          </a:prstGeom>
          <a:noFill/>
          <a:ln>
            <a:noFill/>
          </a:ln>
        </p:spPr>
        <p:txBody>
          <a:bodyPr anchor="ctr">
            <a:noAutofit/>
          </a:bodyPr>
          <a:lstStyle/>
          <a:p>
            <a:pPr algn="ctr">
              <a:lnSpc>
                <a:spcPct val="100000"/>
              </a:lnSpc>
            </a:pPr>
            <a:r>
              <a:rPr lang="sv-SE" sz="1200" b="1" strike="noStrike" spc="-1" dirty="0" smtClean="0">
                <a:solidFill>
                  <a:srgbClr val="808080"/>
                </a:solidFill>
                <a:latin typeface="Calibri"/>
              </a:rPr>
              <a:t>Dr. Vivek </a:t>
            </a:r>
            <a:r>
              <a:rPr lang="sv-SE" sz="1200" b="1" strike="noStrike" spc="-1" dirty="0">
                <a:solidFill>
                  <a:srgbClr val="808080"/>
                </a:solidFill>
                <a:latin typeface="Calibri"/>
              </a:rPr>
              <a:t>Rajpoot</a:t>
            </a:r>
            <a:endParaRPr lang="en-US" sz="1200" b="0" strike="noStrike" spc="-1" dirty="0">
              <a:latin typeface="Times New Roman"/>
            </a:endParaRPr>
          </a:p>
        </p:txBody>
      </p:sp>
      <p:sp>
        <p:nvSpPr>
          <p:cNvPr id="89" name="CustomShape 4"/>
          <p:cNvSpPr/>
          <p:nvPr/>
        </p:nvSpPr>
        <p:spPr>
          <a:xfrm>
            <a:off x="809640" y="642960"/>
            <a:ext cx="10561320" cy="7679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dirty="0" smtClean="0">
                <a:latin typeface="Times New Roman" pitchFamily="18" charset="0"/>
                <a:cs typeface="Times New Roman" pitchFamily="18" charset="0"/>
              </a:rPr>
              <a:t>Physical Layer</a:t>
            </a:r>
            <a:endParaRPr lang="en-US" sz="4400" b="0" strike="noStrike" spc="-1" dirty="0">
              <a:latin typeface="Times New Roman" pitchFamily="18" charset="0"/>
              <a:cs typeface="Times New Roman" pitchFamily="18" charset="0"/>
            </a:endParaRPr>
          </a:p>
        </p:txBody>
      </p:sp>
      <p:pic>
        <p:nvPicPr>
          <p:cNvPr id="8" name="Picture 6"/>
          <p:cNvPicPr>
            <a:picLocks noChangeAspect="1" noChangeArrowheads="1"/>
          </p:cNvPicPr>
          <p:nvPr/>
        </p:nvPicPr>
        <p:blipFill>
          <a:blip r:embed="rId2"/>
          <a:srcRect/>
          <a:stretch>
            <a:fillRect/>
          </a:stretch>
        </p:blipFill>
        <p:spPr bwMode="auto">
          <a:xfrm>
            <a:off x="1903412" y="2895600"/>
            <a:ext cx="8629650" cy="2755900"/>
          </a:xfrm>
          <a:prstGeom prst="rect">
            <a:avLst/>
          </a:prstGeom>
          <a:noFill/>
          <a:ln w="9525">
            <a:noFill/>
            <a:miter lim="800000"/>
            <a:headEnd/>
            <a:tailEnd/>
          </a:ln>
          <a:effectLst/>
        </p:spPr>
      </p:pic>
    </p:spTree>
    <p:extLst>
      <p:ext uri="{BB962C8B-B14F-4D97-AF65-F5344CB8AC3E}">
        <p14:creationId xmlns:p14="http://schemas.microsoft.com/office/powerpoint/2010/main" val="1844769376"/>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228600" y="1403640"/>
            <a:ext cx="11734800" cy="4879756"/>
          </a:xfrm>
          <a:prstGeom prst="rect">
            <a:avLst/>
          </a:prstGeom>
          <a:noFill/>
          <a:ln>
            <a:noFill/>
          </a:ln>
        </p:spPr>
        <p:txBody>
          <a:bodyPr>
            <a:normAutofit fontScale="90000"/>
          </a:bodyPr>
          <a:lstStyle/>
          <a:p>
            <a:r>
              <a:rPr lang="en-US" sz="2800" spc="-1" dirty="0">
                <a:solidFill>
                  <a:srgbClr val="000000"/>
                </a:solidFill>
                <a:latin typeface="Times New Roman"/>
              </a:rPr>
              <a:t>The physical layer is also concerned with:</a:t>
            </a:r>
          </a:p>
          <a:p>
            <a:pPr marL="457200" indent="-457200">
              <a:buFont typeface="Arial" pitchFamily="34" charset="0"/>
              <a:buChar char="•"/>
            </a:pPr>
            <a:r>
              <a:rPr lang="en-US" sz="2800" spc="-1" dirty="0" smtClean="0">
                <a:solidFill>
                  <a:srgbClr val="000000"/>
                </a:solidFill>
                <a:latin typeface="Times New Roman"/>
              </a:rPr>
              <a:t>Physical </a:t>
            </a:r>
            <a:r>
              <a:rPr lang="en-US" sz="2800" spc="-1" dirty="0">
                <a:solidFill>
                  <a:srgbClr val="000000"/>
                </a:solidFill>
                <a:latin typeface="Times New Roman"/>
              </a:rPr>
              <a:t>characteristics of interfaces and medium</a:t>
            </a:r>
            <a:r>
              <a:rPr lang="en-US" sz="2800" spc="-1" dirty="0" smtClean="0">
                <a:solidFill>
                  <a:srgbClr val="000000"/>
                </a:solidFill>
                <a:latin typeface="Times New Roman"/>
              </a:rPr>
              <a:t>: It </a:t>
            </a:r>
            <a:r>
              <a:rPr lang="en-US" sz="2800" spc="-1" dirty="0">
                <a:solidFill>
                  <a:srgbClr val="000000"/>
                </a:solidFill>
                <a:latin typeface="Times New Roman"/>
              </a:rPr>
              <a:t>is responsible for the connection of devices to the </a:t>
            </a:r>
            <a:r>
              <a:rPr lang="en-US" sz="2800" spc="-1" dirty="0" smtClean="0">
                <a:solidFill>
                  <a:srgbClr val="000000"/>
                </a:solidFill>
                <a:latin typeface="Times New Roman"/>
              </a:rPr>
              <a:t>medium.</a:t>
            </a:r>
            <a:endParaRPr lang="en-US" sz="2800" spc="-1" dirty="0">
              <a:solidFill>
                <a:srgbClr val="000000"/>
              </a:solidFill>
              <a:latin typeface="Times New Roman"/>
            </a:endParaRPr>
          </a:p>
          <a:p>
            <a:pPr marL="457200" indent="-457200">
              <a:buFont typeface="Arial" pitchFamily="34" charset="0"/>
              <a:buChar char="•"/>
            </a:pPr>
            <a:r>
              <a:rPr lang="en-US" sz="2800" spc="-1" dirty="0" smtClean="0">
                <a:solidFill>
                  <a:srgbClr val="000000"/>
                </a:solidFill>
                <a:latin typeface="Times New Roman"/>
              </a:rPr>
              <a:t>Representation </a:t>
            </a:r>
            <a:r>
              <a:rPr lang="en-US" sz="2800" spc="-1" dirty="0">
                <a:solidFill>
                  <a:srgbClr val="000000"/>
                </a:solidFill>
                <a:latin typeface="Times New Roman"/>
              </a:rPr>
              <a:t>of bits</a:t>
            </a:r>
            <a:r>
              <a:rPr lang="en-US" sz="2800" spc="-1" dirty="0" smtClean="0">
                <a:solidFill>
                  <a:srgbClr val="000000"/>
                </a:solidFill>
                <a:latin typeface="Times New Roman"/>
              </a:rPr>
              <a:t>: Its data </a:t>
            </a:r>
            <a:r>
              <a:rPr lang="en-US" sz="2800" spc="-1" dirty="0">
                <a:solidFill>
                  <a:srgbClr val="000000"/>
                </a:solidFill>
                <a:latin typeface="Times New Roman"/>
              </a:rPr>
              <a:t>involves a stream of bits (sequence of 0's and 1's) without any interpretation. To be transmitted bits must be encoded into the signals - electrical or optical.</a:t>
            </a:r>
          </a:p>
          <a:p>
            <a:pPr marL="457200" indent="-457200">
              <a:buFont typeface="Arial" pitchFamily="34" charset="0"/>
              <a:buChar char="•"/>
            </a:pPr>
            <a:r>
              <a:rPr lang="en-US" sz="2800" spc="-1" dirty="0" smtClean="0">
                <a:solidFill>
                  <a:srgbClr val="000000"/>
                </a:solidFill>
                <a:latin typeface="Times New Roman"/>
              </a:rPr>
              <a:t>Data </a:t>
            </a:r>
            <a:r>
              <a:rPr lang="en-US" sz="2800" spc="-1" dirty="0">
                <a:solidFill>
                  <a:srgbClr val="000000"/>
                </a:solidFill>
                <a:latin typeface="Times New Roman"/>
              </a:rPr>
              <a:t>rate</a:t>
            </a:r>
            <a:r>
              <a:rPr lang="en-US" sz="2800" spc="-1" dirty="0" smtClean="0">
                <a:solidFill>
                  <a:srgbClr val="000000"/>
                </a:solidFill>
                <a:latin typeface="Times New Roman"/>
              </a:rPr>
              <a:t>: The </a:t>
            </a:r>
            <a:r>
              <a:rPr lang="en-US" sz="2800" spc="-1" dirty="0">
                <a:solidFill>
                  <a:srgbClr val="000000"/>
                </a:solidFill>
                <a:latin typeface="Times New Roman"/>
              </a:rPr>
              <a:t>number of bits sends each second is also defined by the physical layer. In other words, </a:t>
            </a:r>
            <a:r>
              <a:rPr lang="en-US" sz="2800" spc="-1" dirty="0" smtClean="0">
                <a:solidFill>
                  <a:srgbClr val="000000"/>
                </a:solidFill>
                <a:latin typeface="Times New Roman"/>
              </a:rPr>
              <a:t>this layer defines </a:t>
            </a:r>
            <a:r>
              <a:rPr lang="en-US" sz="2800" spc="-1" dirty="0">
                <a:solidFill>
                  <a:srgbClr val="000000"/>
                </a:solidFill>
                <a:latin typeface="Times New Roman"/>
              </a:rPr>
              <a:t>the duration of a bit </a:t>
            </a:r>
            <a:r>
              <a:rPr lang="en-US" sz="2800" spc="-1" dirty="0" smtClean="0">
                <a:solidFill>
                  <a:srgbClr val="000000"/>
                </a:solidFill>
                <a:latin typeface="Times New Roman"/>
              </a:rPr>
              <a:t>also.</a:t>
            </a:r>
            <a:endParaRPr lang="en-US" sz="2800" spc="-1" dirty="0">
              <a:solidFill>
                <a:srgbClr val="000000"/>
              </a:solidFill>
              <a:latin typeface="Times New Roman"/>
            </a:endParaRPr>
          </a:p>
          <a:p>
            <a:pPr marL="457200" indent="-457200">
              <a:buFont typeface="Arial" pitchFamily="34" charset="0"/>
              <a:buChar char="•"/>
            </a:pPr>
            <a:r>
              <a:rPr lang="en-US" sz="2800" spc="-1" dirty="0" smtClean="0">
                <a:solidFill>
                  <a:srgbClr val="000000"/>
                </a:solidFill>
                <a:latin typeface="Times New Roman"/>
              </a:rPr>
              <a:t>Synchronization </a:t>
            </a:r>
            <a:r>
              <a:rPr lang="en-US" sz="2800" spc="-1" dirty="0">
                <a:solidFill>
                  <a:srgbClr val="000000"/>
                </a:solidFill>
                <a:latin typeface="Times New Roman"/>
              </a:rPr>
              <a:t>of bits</a:t>
            </a:r>
            <a:r>
              <a:rPr lang="en-US" sz="2800" spc="-1" dirty="0" smtClean="0">
                <a:solidFill>
                  <a:srgbClr val="000000"/>
                </a:solidFill>
                <a:latin typeface="Times New Roman"/>
              </a:rPr>
              <a:t>: the </a:t>
            </a:r>
            <a:r>
              <a:rPr lang="en-US" sz="2800" spc="-1" dirty="0">
                <a:solidFill>
                  <a:srgbClr val="000000"/>
                </a:solidFill>
                <a:latin typeface="Times New Roman"/>
              </a:rPr>
              <a:t>clocks of the </a:t>
            </a:r>
            <a:r>
              <a:rPr lang="en-US" sz="2800" spc="-1" dirty="0" smtClean="0">
                <a:solidFill>
                  <a:srgbClr val="000000"/>
                </a:solidFill>
                <a:latin typeface="Times New Roman"/>
              </a:rPr>
              <a:t>sender </a:t>
            </a:r>
            <a:r>
              <a:rPr lang="en-US" sz="2800" spc="-1" dirty="0">
                <a:solidFill>
                  <a:srgbClr val="000000"/>
                </a:solidFill>
                <a:latin typeface="Times New Roman"/>
              </a:rPr>
              <a:t>and the </a:t>
            </a:r>
            <a:r>
              <a:rPr lang="en-US" sz="2800" spc="-1" dirty="0" smtClean="0">
                <a:solidFill>
                  <a:srgbClr val="000000"/>
                </a:solidFill>
                <a:latin typeface="Times New Roman"/>
              </a:rPr>
              <a:t>Rx </a:t>
            </a:r>
            <a:r>
              <a:rPr lang="en-US" sz="2800" spc="-1" dirty="0">
                <a:solidFill>
                  <a:srgbClr val="000000"/>
                </a:solidFill>
                <a:latin typeface="Times New Roman"/>
              </a:rPr>
              <a:t>must be synchronized.</a:t>
            </a:r>
          </a:p>
          <a:p>
            <a:pPr marL="457200" indent="-457200">
              <a:buFont typeface="Arial" pitchFamily="34" charset="0"/>
              <a:buChar char="•"/>
            </a:pPr>
            <a:r>
              <a:rPr lang="en-US" sz="2800" spc="-1" dirty="0">
                <a:solidFill>
                  <a:srgbClr val="000000"/>
                </a:solidFill>
                <a:latin typeface="Times New Roman"/>
              </a:rPr>
              <a:t>P</a:t>
            </a:r>
            <a:r>
              <a:rPr lang="en-US" sz="2800" spc="-1" dirty="0" smtClean="0">
                <a:solidFill>
                  <a:srgbClr val="000000"/>
                </a:solidFill>
                <a:latin typeface="Times New Roman"/>
              </a:rPr>
              <a:t>hysical </a:t>
            </a:r>
            <a:r>
              <a:rPr lang="en-US" sz="2800" spc="-1" dirty="0">
                <a:solidFill>
                  <a:srgbClr val="000000"/>
                </a:solidFill>
                <a:latin typeface="Times New Roman"/>
              </a:rPr>
              <a:t>topology</a:t>
            </a:r>
            <a:r>
              <a:rPr lang="en-US" sz="2800" spc="-1" dirty="0" smtClean="0">
                <a:solidFill>
                  <a:srgbClr val="000000"/>
                </a:solidFill>
                <a:latin typeface="Times New Roman"/>
              </a:rPr>
              <a:t>: how </a:t>
            </a:r>
            <a:r>
              <a:rPr lang="en-US" sz="2800" spc="-1" dirty="0">
                <a:solidFill>
                  <a:srgbClr val="000000"/>
                </a:solidFill>
                <a:latin typeface="Times New Roman"/>
              </a:rPr>
              <a:t>devices are connected to create a network.</a:t>
            </a:r>
          </a:p>
          <a:p>
            <a:pPr marL="457200" indent="-457200">
              <a:buFont typeface="Arial" pitchFamily="34" charset="0"/>
              <a:buChar char="•"/>
            </a:pPr>
            <a:r>
              <a:rPr lang="en-US" sz="2800" spc="-1" dirty="0" smtClean="0">
                <a:solidFill>
                  <a:srgbClr val="000000"/>
                </a:solidFill>
                <a:latin typeface="Times New Roman"/>
              </a:rPr>
              <a:t>Transmission </a:t>
            </a:r>
            <a:r>
              <a:rPr lang="en-US" sz="2800" spc="-1" dirty="0">
                <a:solidFill>
                  <a:srgbClr val="000000"/>
                </a:solidFill>
                <a:latin typeface="Times New Roman"/>
              </a:rPr>
              <a:t>mode</a:t>
            </a:r>
            <a:r>
              <a:rPr lang="en-US" sz="2800" spc="-1" dirty="0" smtClean="0">
                <a:solidFill>
                  <a:srgbClr val="000000"/>
                </a:solidFill>
                <a:latin typeface="Times New Roman"/>
              </a:rPr>
              <a:t>: The </a:t>
            </a:r>
            <a:r>
              <a:rPr lang="en-US" sz="2800" spc="-1" dirty="0">
                <a:solidFill>
                  <a:srgbClr val="000000"/>
                </a:solidFill>
                <a:latin typeface="Times New Roman"/>
              </a:rPr>
              <a:t>mechanism of transferring data or information between two linked devices connected over a </a:t>
            </a:r>
            <a:r>
              <a:rPr lang="en-US" sz="2800" spc="-1" dirty="0" smtClean="0">
                <a:solidFill>
                  <a:srgbClr val="000000"/>
                </a:solidFill>
                <a:latin typeface="Times New Roman"/>
              </a:rPr>
              <a:t>network</a:t>
            </a:r>
            <a:endParaRPr lang="en-US" sz="2800" spc="-1" dirty="0">
              <a:solidFill>
                <a:srgbClr val="000000"/>
              </a:solidFill>
              <a:latin typeface="Times New Roman"/>
            </a:endParaRPr>
          </a:p>
        </p:txBody>
      </p:sp>
      <p:sp>
        <p:nvSpPr>
          <p:cNvPr id="87" name="TextShape 2"/>
          <p:cNvSpPr txBox="1"/>
          <p:nvPr/>
        </p:nvSpPr>
        <p:spPr>
          <a:xfrm>
            <a:off x="10631520" y="6286680"/>
            <a:ext cx="711720" cy="364680"/>
          </a:xfrm>
          <a:prstGeom prst="rect">
            <a:avLst/>
          </a:prstGeom>
          <a:noFill/>
          <a:ln>
            <a:noFill/>
          </a:ln>
        </p:spPr>
        <p:txBody>
          <a:bodyPr anchor="ctr">
            <a:noAutofit/>
          </a:bodyPr>
          <a:lstStyle/>
          <a:p>
            <a:pPr>
              <a:lnSpc>
                <a:spcPct val="100000"/>
              </a:lnSpc>
            </a:pPr>
            <a:r>
              <a:rPr lang="en-US" sz="1200" b="1" strike="noStrike" spc="-1" dirty="0" smtClean="0">
                <a:solidFill>
                  <a:srgbClr val="808080"/>
                </a:solidFill>
                <a:latin typeface="Calibri"/>
              </a:rPr>
              <a:t>Unit-1</a:t>
            </a:r>
            <a:endParaRPr lang="en-US" sz="1200" b="0" strike="noStrike" spc="-1" dirty="0">
              <a:latin typeface="Times New Roman"/>
            </a:endParaRPr>
          </a:p>
        </p:txBody>
      </p:sp>
      <p:sp>
        <p:nvSpPr>
          <p:cNvPr id="88" name="TextShape 3"/>
          <p:cNvSpPr txBox="1"/>
          <p:nvPr/>
        </p:nvSpPr>
        <p:spPr>
          <a:xfrm>
            <a:off x="4876800" y="6283396"/>
            <a:ext cx="2742840" cy="364680"/>
          </a:xfrm>
          <a:prstGeom prst="rect">
            <a:avLst/>
          </a:prstGeom>
          <a:noFill/>
          <a:ln>
            <a:noFill/>
          </a:ln>
        </p:spPr>
        <p:txBody>
          <a:bodyPr anchor="ctr">
            <a:noAutofit/>
          </a:bodyPr>
          <a:lstStyle/>
          <a:p>
            <a:pPr algn="ctr">
              <a:lnSpc>
                <a:spcPct val="100000"/>
              </a:lnSpc>
            </a:pPr>
            <a:r>
              <a:rPr lang="sv-SE" sz="1200" b="1" strike="noStrike" spc="-1" dirty="0" smtClean="0">
                <a:solidFill>
                  <a:srgbClr val="808080"/>
                </a:solidFill>
                <a:latin typeface="Calibri"/>
              </a:rPr>
              <a:t>Dr. Vivek </a:t>
            </a:r>
            <a:r>
              <a:rPr lang="sv-SE" sz="1200" b="1" strike="noStrike" spc="-1" dirty="0">
                <a:solidFill>
                  <a:srgbClr val="808080"/>
                </a:solidFill>
                <a:latin typeface="Calibri"/>
              </a:rPr>
              <a:t>Rajpoot</a:t>
            </a:r>
            <a:endParaRPr lang="en-US" sz="1200" b="0" strike="noStrike" spc="-1" dirty="0">
              <a:latin typeface="Times New Roman"/>
            </a:endParaRPr>
          </a:p>
        </p:txBody>
      </p:sp>
      <p:sp>
        <p:nvSpPr>
          <p:cNvPr id="89" name="CustomShape 4"/>
          <p:cNvSpPr/>
          <p:nvPr/>
        </p:nvSpPr>
        <p:spPr>
          <a:xfrm>
            <a:off x="809640" y="642960"/>
            <a:ext cx="10561320" cy="7679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dirty="0" smtClean="0">
                <a:latin typeface="Times New Roman" pitchFamily="18" charset="0"/>
                <a:cs typeface="Times New Roman" pitchFamily="18" charset="0"/>
              </a:rPr>
              <a:t>Physical Layer</a:t>
            </a:r>
            <a:endParaRPr lang="en-US" sz="4400" b="0" strike="noStrike" spc="-1" dirty="0">
              <a:latin typeface="Times New Roman" pitchFamily="18" charset="0"/>
              <a:cs typeface="Times New Roman" pitchFamily="18" charset="0"/>
            </a:endParaRPr>
          </a:p>
        </p:txBody>
      </p:sp>
    </p:spTree>
    <p:extLst>
      <p:ext uri="{BB962C8B-B14F-4D97-AF65-F5344CB8AC3E}">
        <p14:creationId xmlns:p14="http://schemas.microsoft.com/office/powerpoint/2010/main" val="4072495381"/>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228600" y="1403640"/>
            <a:ext cx="11734800" cy="4879756"/>
          </a:xfrm>
          <a:prstGeom prst="rect">
            <a:avLst/>
          </a:prstGeom>
          <a:noFill/>
          <a:ln>
            <a:noFill/>
          </a:ln>
        </p:spPr>
        <p:txBody>
          <a:bodyPr>
            <a:normAutofit fontScale="97500"/>
          </a:bodyPr>
          <a:lstStyle/>
          <a:p>
            <a:pPr marL="457200" indent="-457200">
              <a:buFont typeface="Arial" pitchFamily="34" charset="0"/>
              <a:buChar char="•"/>
            </a:pPr>
            <a:r>
              <a:rPr lang="en-US" sz="2800" spc="-1" dirty="0">
                <a:solidFill>
                  <a:srgbClr val="000000"/>
                </a:solidFill>
                <a:latin typeface="Times New Roman"/>
              </a:rPr>
              <a:t>The data link layer is responsible for moving frames from one hop (node) to the next.</a:t>
            </a:r>
          </a:p>
          <a:p>
            <a:pPr marL="457200" indent="-457200">
              <a:buFont typeface="Arial" pitchFamily="34" charset="0"/>
              <a:buChar char="•"/>
            </a:pPr>
            <a:endParaRPr lang="en-US" sz="2800" spc="-1" dirty="0">
              <a:solidFill>
                <a:srgbClr val="000000"/>
              </a:solidFill>
              <a:latin typeface="Times New Roman"/>
            </a:endParaRPr>
          </a:p>
        </p:txBody>
      </p:sp>
      <p:sp>
        <p:nvSpPr>
          <p:cNvPr id="87" name="TextShape 2"/>
          <p:cNvSpPr txBox="1"/>
          <p:nvPr/>
        </p:nvSpPr>
        <p:spPr>
          <a:xfrm>
            <a:off x="10631520" y="6286680"/>
            <a:ext cx="711720" cy="364680"/>
          </a:xfrm>
          <a:prstGeom prst="rect">
            <a:avLst/>
          </a:prstGeom>
          <a:noFill/>
          <a:ln>
            <a:noFill/>
          </a:ln>
        </p:spPr>
        <p:txBody>
          <a:bodyPr anchor="ctr">
            <a:noAutofit/>
          </a:bodyPr>
          <a:lstStyle/>
          <a:p>
            <a:pPr>
              <a:lnSpc>
                <a:spcPct val="100000"/>
              </a:lnSpc>
            </a:pPr>
            <a:r>
              <a:rPr lang="en-US" sz="1200" b="1" strike="noStrike" spc="-1" dirty="0" smtClean="0">
                <a:solidFill>
                  <a:srgbClr val="808080"/>
                </a:solidFill>
                <a:latin typeface="Calibri"/>
              </a:rPr>
              <a:t>Unit-1</a:t>
            </a:r>
            <a:endParaRPr lang="en-US" sz="1200" b="0" strike="noStrike" spc="-1" dirty="0">
              <a:latin typeface="Times New Roman"/>
            </a:endParaRPr>
          </a:p>
        </p:txBody>
      </p:sp>
      <p:sp>
        <p:nvSpPr>
          <p:cNvPr id="88" name="TextShape 3"/>
          <p:cNvSpPr txBox="1"/>
          <p:nvPr/>
        </p:nvSpPr>
        <p:spPr>
          <a:xfrm>
            <a:off x="4876800" y="6283396"/>
            <a:ext cx="2742840" cy="364680"/>
          </a:xfrm>
          <a:prstGeom prst="rect">
            <a:avLst/>
          </a:prstGeom>
          <a:noFill/>
          <a:ln>
            <a:noFill/>
          </a:ln>
        </p:spPr>
        <p:txBody>
          <a:bodyPr anchor="ctr">
            <a:noAutofit/>
          </a:bodyPr>
          <a:lstStyle/>
          <a:p>
            <a:pPr algn="ctr">
              <a:lnSpc>
                <a:spcPct val="100000"/>
              </a:lnSpc>
            </a:pPr>
            <a:r>
              <a:rPr lang="sv-SE" sz="1200" b="1" strike="noStrike" spc="-1" dirty="0" smtClean="0">
                <a:solidFill>
                  <a:srgbClr val="808080"/>
                </a:solidFill>
                <a:latin typeface="Calibri"/>
              </a:rPr>
              <a:t>Dr. Vivek </a:t>
            </a:r>
            <a:r>
              <a:rPr lang="sv-SE" sz="1200" b="1" strike="noStrike" spc="-1" dirty="0">
                <a:solidFill>
                  <a:srgbClr val="808080"/>
                </a:solidFill>
                <a:latin typeface="Calibri"/>
              </a:rPr>
              <a:t>Rajpoot</a:t>
            </a:r>
            <a:endParaRPr lang="en-US" sz="1200" b="0" strike="noStrike" spc="-1" dirty="0">
              <a:latin typeface="Times New Roman"/>
            </a:endParaRPr>
          </a:p>
        </p:txBody>
      </p:sp>
      <p:sp>
        <p:nvSpPr>
          <p:cNvPr id="89" name="CustomShape 4"/>
          <p:cNvSpPr/>
          <p:nvPr/>
        </p:nvSpPr>
        <p:spPr>
          <a:xfrm>
            <a:off x="809640" y="642960"/>
            <a:ext cx="10561320" cy="7679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dirty="0" smtClean="0">
                <a:latin typeface="Times New Roman" pitchFamily="18" charset="0"/>
                <a:cs typeface="Times New Roman" pitchFamily="18" charset="0"/>
              </a:rPr>
              <a:t>Data-link Layer</a:t>
            </a:r>
            <a:endParaRPr lang="en-US" sz="4400" b="0" strike="noStrike" spc="-1" dirty="0">
              <a:latin typeface="Times New Roman" pitchFamily="18" charset="0"/>
              <a:cs typeface="Times New Roman" pitchFamily="18" charset="0"/>
            </a:endParaRPr>
          </a:p>
        </p:txBody>
      </p:sp>
      <p:pic>
        <p:nvPicPr>
          <p:cNvPr id="7" name="Picture 6"/>
          <p:cNvPicPr>
            <a:picLocks noChangeAspect="1" noChangeArrowheads="1"/>
          </p:cNvPicPr>
          <p:nvPr/>
        </p:nvPicPr>
        <p:blipFill>
          <a:blip r:embed="rId2"/>
          <a:srcRect/>
          <a:stretch>
            <a:fillRect/>
          </a:stretch>
        </p:blipFill>
        <p:spPr bwMode="auto">
          <a:xfrm>
            <a:off x="1600200" y="2445724"/>
            <a:ext cx="8418512" cy="2795588"/>
          </a:xfrm>
          <a:prstGeom prst="rect">
            <a:avLst/>
          </a:prstGeom>
          <a:noFill/>
          <a:ln w="9525">
            <a:noFill/>
            <a:miter lim="800000"/>
            <a:headEnd/>
            <a:tailEnd/>
          </a:ln>
          <a:effectLst/>
        </p:spPr>
      </p:pic>
    </p:spTree>
    <p:extLst>
      <p:ext uri="{BB962C8B-B14F-4D97-AF65-F5344CB8AC3E}">
        <p14:creationId xmlns:p14="http://schemas.microsoft.com/office/powerpoint/2010/main" val="4054034301"/>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869040" y="1562040"/>
            <a:ext cx="10515240" cy="4530960"/>
          </a:xfrm>
          <a:prstGeom prst="rect">
            <a:avLst/>
          </a:prstGeom>
          <a:noFill/>
          <a:ln>
            <a:noFill/>
          </a:ln>
        </p:spPr>
        <p:txBody>
          <a:bodyPr>
            <a:normAutofit fontScale="97500" lnSpcReduction="10000"/>
          </a:bodyPr>
          <a:lstStyle/>
          <a:p>
            <a:pPr marL="228600" indent="-228240">
              <a:lnSpc>
                <a:spcPct val="90000"/>
              </a:lnSpc>
              <a:spcBef>
                <a:spcPts val="1001"/>
              </a:spcBef>
              <a:buClr>
                <a:srgbClr val="000000"/>
              </a:buClr>
              <a:buFont typeface="Arial"/>
              <a:buChar char="•"/>
            </a:pPr>
            <a:r>
              <a:rPr lang="en-US" sz="2800" b="1" spc="-1" dirty="0" smtClean="0">
                <a:solidFill>
                  <a:srgbClr val="000000"/>
                </a:solidFill>
                <a:latin typeface="Times New Roman"/>
              </a:rPr>
              <a:t>Computer </a:t>
            </a:r>
            <a:r>
              <a:rPr lang="en-US" sz="2800" b="1" spc="-1" dirty="0">
                <a:solidFill>
                  <a:srgbClr val="000000"/>
                </a:solidFill>
                <a:latin typeface="Times New Roman"/>
              </a:rPr>
              <a:t>Network: </a:t>
            </a:r>
            <a:r>
              <a:rPr lang="en-US" sz="2800" spc="-1" dirty="0">
                <a:solidFill>
                  <a:srgbClr val="000000"/>
                </a:solidFill>
                <a:latin typeface="Times New Roman"/>
              </a:rPr>
              <a:t>A computer network is a set of computers connected together for </a:t>
            </a:r>
            <a:r>
              <a:rPr lang="en-US" sz="2800" spc="-1" dirty="0" smtClean="0">
                <a:solidFill>
                  <a:srgbClr val="000000"/>
                </a:solidFill>
                <a:latin typeface="Times New Roman"/>
              </a:rPr>
              <a:t>the purpose </a:t>
            </a:r>
            <a:r>
              <a:rPr lang="en-US" sz="2800" spc="-1" dirty="0">
                <a:solidFill>
                  <a:srgbClr val="000000"/>
                </a:solidFill>
                <a:latin typeface="Times New Roman"/>
              </a:rPr>
              <a:t>of sharing resources. </a:t>
            </a:r>
            <a:endParaRPr lang="en-US" sz="2800" spc="-1" dirty="0" smtClean="0">
              <a:solidFill>
                <a:srgbClr val="000000"/>
              </a:solidFill>
              <a:latin typeface="Times New Roman"/>
            </a:endParaRPr>
          </a:p>
          <a:p>
            <a:pPr marL="360">
              <a:lnSpc>
                <a:spcPct val="90000"/>
              </a:lnSpc>
              <a:spcBef>
                <a:spcPts val="1001"/>
              </a:spcBef>
              <a:buClr>
                <a:srgbClr val="000000"/>
              </a:buClr>
            </a:pPr>
            <a:r>
              <a:rPr lang="en-US" sz="2800" spc="-1" dirty="0" smtClean="0">
                <a:solidFill>
                  <a:srgbClr val="000000"/>
                </a:solidFill>
                <a:latin typeface="Times New Roman"/>
              </a:rPr>
              <a:t>Examples:</a:t>
            </a:r>
          </a:p>
          <a:p>
            <a:pPr marL="228600" indent="-228240">
              <a:lnSpc>
                <a:spcPct val="90000"/>
              </a:lnSpc>
              <a:spcBef>
                <a:spcPts val="1001"/>
              </a:spcBef>
              <a:buClr>
                <a:srgbClr val="000000"/>
              </a:buClr>
              <a:buFont typeface="Arial"/>
              <a:buChar char="•"/>
            </a:pPr>
            <a:r>
              <a:rPr lang="en-US" sz="2800" spc="-1" dirty="0" smtClean="0">
                <a:solidFill>
                  <a:srgbClr val="000000"/>
                </a:solidFill>
                <a:latin typeface="Times New Roman"/>
              </a:rPr>
              <a:t>The </a:t>
            </a:r>
            <a:r>
              <a:rPr lang="en-US" sz="2800" spc="-1" dirty="0">
                <a:solidFill>
                  <a:srgbClr val="000000"/>
                </a:solidFill>
                <a:latin typeface="Times New Roman"/>
              </a:rPr>
              <a:t>most common resource shared today is connection to </a:t>
            </a:r>
            <a:r>
              <a:rPr lang="en-US" sz="2800" spc="-1" dirty="0" smtClean="0">
                <a:solidFill>
                  <a:srgbClr val="000000"/>
                </a:solidFill>
                <a:latin typeface="Times New Roman"/>
              </a:rPr>
              <a:t>the Internet</a:t>
            </a:r>
            <a:r>
              <a:rPr lang="en-US" sz="2800" spc="-1" dirty="0">
                <a:solidFill>
                  <a:srgbClr val="000000"/>
                </a:solidFill>
                <a:latin typeface="Times New Roman"/>
              </a:rPr>
              <a:t>. </a:t>
            </a:r>
            <a:endParaRPr lang="en-US" sz="2800" spc="-1" dirty="0" smtClean="0">
              <a:solidFill>
                <a:srgbClr val="000000"/>
              </a:solidFill>
              <a:latin typeface="Times New Roman"/>
            </a:endParaRPr>
          </a:p>
          <a:p>
            <a:pPr marL="228600" indent="-228240">
              <a:lnSpc>
                <a:spcPct val="90000"/>
              </a:lnSpc>
              <a:spcBef>
                <a:spcPts val="1001"/>
              </a:spcBef>
              <a:buClr>
                <a:srgbClr val="000000"/>
              </a:buClr>
              <a:buFont typeface="Arial"/>
              <a:buChar char="•"/>
            </a:pPr>
            <a:r>
              <a:rPr lang="en-US" sz="2800" spc="-1" dirty="0" smtClean="0">
                <a:solidFill>
                  <a:srgbClr val="000000"/>
                </a:solidFill>
                <a:latin typeface="Times New Roman"/>
              </a:rPr>
              <a:t>Other </a:t>
            </a:r>
            <a:r>
              <a:rPr lang="en-US" sz="2800" spc="-1" dirty="0">
                <a:solidFill>
                  <a:srgbClr val="000000"/>
                </a:solidFill>
                <a:latin typeface="Times New Roman"/>
              </a:rPr>
              <a:t>shared resources can include a printer or a file server. </a:t>
            </a:r>
            <a:endParaRPr lang="en-US" sz="2800" spc="-1" dirty="0" smtClean="0">
              <a:solidFill>
                <a:srgbClr val="000000"/>
              </a:solidFill>
              <a:latin typeface="Times New Roman"/>
            </a:endParaRPr>
          </a:p>
          <a:p>
            <a:pPr marL="228600" indent="-228240">
              <a:lnSpc>
                <a:spcPct val="90000"/>
              </a:lnSpc>
              <a:spcBef>
                <a:spcPts val="1001"/>
              </a:spcBef>
              <a:buClr>
                <a:srgbClr val="000000"/>
              </a:buClr>
              <a:buFont typeface="Arial"/>
              <a:buChar char="•"/>
            </a:pPr>
            <a:r>
              <a:rPr lang="en-US" sz="2800" spc="-1" dirty="0" smtClean="0">
                <a:solidFill>
                  <a:srgbClr val="000000"/>
                </a:solidFill>
                <a:latin typeface="Times New Roman"/>
              </a:rPr>
              <a:t>Components:</a:t>
            </a:r>
          </a:p>
          <a:p>
            <a:pPr marL="685800" lvl="1" indent="-228240">
              <a:lnSpc>
                <a:spcPct val="90000"/>
              </a:lnSpc>
              <a:spcBef>
                <a:spcPts val="1001"/>
              </a:spcBef>
              <a:buClr>
                <a:srgbClr val="000000"/>
              </a:buClr>
              <a:buFont typeface="Arial"/>
              <a:buChar char="•"/>
            </a:pPr>
            <a:r>
              <a:rPr lang="en-US" sz="2100" spc="-1" dirty="0" smtClean="0">
                <a:solidFill>
                  <a:srgbClr val="000000"/>
                </a:solidFill>
                <a:latin typeface="Times New Roman"/>
              </a:rPr>
              <a:t>Sender</a:t>
            </a:r>
          </a:p>
          <a:p>
            <a:pPr marL="685800" lvl="1" indent="-228240">
              <a:lnSpc>
                <a:spcPct val="90000"/>
              </a:lnSpc>
              <a:spcBef>
                <a:spcPts val="1001"/>
              </a:spcBef>
              <a:buClr>
                <a:srgbClr val="000000"/>
              </a:buClr>
              <a:buFont typeface="Arial"/>
              <a:buChar char="•"/>
            </a:pPr>
            <a:r>
              <a:rPr lang="en-US" sz="2100" spc="-1" dirty="0" smtClean="0">
                <a:solidFill>
                  <a:srgbClr val="000000"/>
                </a:solidFill>
                <a:latin typeface="Times New Roman"/>
              </a:rPr>
              <a:t>Receiver</a:t>
            </a:r>
          </a:p>
          <a:p>
            <a:pPr marL="685800" lvl="1" indent="-228240">
              <a:lnSpc>
                <a:spcPct val="90000"/>
              </a:lnSpc>
              <a:spcBef>
                <a:spcPts val="1001"/>
              </a:spcBef>
              <a:buClr>
                <a:srgbClr val="000000"/>
              </a:buClr>
              <a:buFont typeface="Arial"/>
              <a:buChar char="•"/>
            </a:pPr>
            <a:r>
              <a:rPr lang="en-US" sz="2100" spc="-1" dirty="0" smtClean="0">
                <a:solidFill>
                  <a:srgbClr val="000000"/>
                </a:solidFill>
                <a:latin typeface="Times New Roman"/>
              </a:rPr>
              <a:t>Message</a:t>
            </a:r>
          </a:p>
          <a:p>
            <a:pPr marL="685800" lvl="1" indent="-228240">
              <a:lnSpc>
                <a:spcPct val="90000"/>
              </a:lnSpc>
              <a:spcBef>
                <a:spcPts val="1001"/>
              </a:spcBef>
              <a:buClr>
                <a:srgbClr val="000000"/>
              </a:buClr>
              <a:buFont typeface="Arial"/>
              <a:buChar char="•"/>
            </a:pPr>
            <a:r>
              <a:rPr lang="en-US" sz="2100" spc="-1" dirty="0" smtClean="0">
                <a:solidFill>
                  <a:srgbClr val="000000"/>
                </a:solidFill>
                <a:latin typeface="Times New Roman"/>
              </a:rPr>
              <a:t>Channel (Medium)</a:t>
            </a:r>
          </a:p>
          <a:p>
            <a:pPr marL="685800" lvl="1" indent="-228240">
              <a:lnSpc>
                <a:spcPct val="90000"/>
              </a:lnSpc>
              <a:spcBef>
                <a:spcPts val="1001"/>
              </a:spcBef>
              <a:buClr>
                <a:srgbClr val="000000"/>
              </a:buClr>
              <a:buFont typeface="Arial"/>
              <a:buChar char="•"/>
            </a:pPr>
            <a:r>
              <a:rPr lang="en-US" sz="2100" spc="-1" dirty="0" smtClean="0">
                <a:solidFill>
                  <a:srgbClr val="000000"/>
                </a:solidFill>
                <a:latin typeface="Times New Roman"/>
              </a:rPr>
              <a:t>Protocols</a:t>
            </a:r>
            <a:endParaRPr lang="en-US" sz="2100" spc="-1" dirty="0">
              <a:solidFill>
                <a:srgbClr val="000000"/>
              </a:solidFill>
              <a:latin typeface="Times New Roman"/>
            </a:endParaRPr>
          </a:p>
        </p:txBody>
      </p:sp>
      <p:sp>
        <p:nvSpPr>
          <p:cNvPr id="87" name="TextShape 2"/>
          <p:cNvSpPr txBox="1"/>
          <p:nvPr/>
        </p:nvSpPr>
        <p:spPr>
          <a:xfrm>
            <a:off x="10631520" y="6286680"/>
            <a:ext cx="711720" cy="364680"/>
          </a:xfrm>
          <a:prstGeom prst="rect">
            <a:avLst/>
          </a:prstGeom>
          <a:noFill/>
          <a:ln>
            <a:noFill/>
          </a:ln>
        </p:spPr>
        <p:txBody>
          <a:bodyPr anchor="ctr">
            <a:noAutofit/>
          </a:bodyPr>
          <a:lstStyle/>
          <a:p>
            <a:pPr>
              <a:lnSpc>
                <a:spcPct val="100000"/>
              </a:lnSpc>
            </a:pPr>
            <a:r>
              <a:rPr lang="en-US" sz="1200" b="1" strike="noStrike" spc="-1" dirty="0" smtClean="0">
                <a:solidFill>
                  <a:srgbClr val="808080"/>
                </a:solidFill>
                <a:latin typeface="Calibri"/>
              </a:rPr>
              <a:t>Unit-1</a:t>
            </a:r>
            <a:endParaRPr lang="en-US" sz="1200" b="0" strike="noStrike" spc="-1" dirty="0">
              <a:latin typeface="Times New Roman"/>
            </a:endParaRPr>
          </a:p>
        </p:txBody>
      </p:sp>
      <p:sp>
        <p:nvSpPr>
          <p:cNvPr id="88" name="TextShape 3"/>
          <p:cNvSpPr txBox="1"/>
          <p:nvPr/>
        </p:nvSpPr>
        <p:spPr>
          <a:xfrm>
            <a:off x="4876800" y="6283396"/>
            <a:ext cx="2742840" cy="364680"/>
          </a:xfrm>
          <a:prstGeom prst="rect">
            <a:avLst/>
          </a:prstGeom>
          <a:noFill/>
          <a:ln>
            <a:noFill/>
          </a:ln>
        </p:spPr>
        <p:txBody>
          <a:bodyPr anchor="ctr">
            <a:noAutofit/>
          </a:bodyPr>
          <a:lstStyle/>
          <a:p>
            <a:pPr algn="ctr">
              <a:lnSpc>
                <a:spcPct val="100000"/>
              </a:lnSpc>
            </a:pPr>
            <a:r>
              <a:rPr lang="sv-SE" sz="1200" b="1" strike="noStrike" spc="-1" dirty="0" smtClean="0">
                <a:solidFill>
                  <a:srgbClr val="808080"/>
                </a:solidFill>
                <a:latin typeface="Calibri"/>
              </a:rPr>
              <a:t>Dr. Vivek </a:t>
            </a:r>
            <a:r>
              <a:rPr lang="sv-SE" sz="1200" b="1" strike="noStrike" spc="-1" dirty="0">
                <a:solidFill>
                  <a:srgbClr val="808080"/>
                </a:solidFill>
                <a:latin typeface="Calibri"/>
              </a:rPr>
              <a:t>Rajpoot</a:t>
            </a:r>
            <a:endParaRPr lang="en-US" sz="1200" b="0" strike="noStrike" spc="-1" dirty="0">
              <a:latin typeface="Times New Roman"/>
            </a:endParaRPr>
          </a:p>
        </p:txBody>
      </p:sp>
      <p:sp>
        <p:nvSpPr>
          <p:cNvPr id="89" name="CustomShape 4"/>
          <p:cNvSpPr/>
          <p:nvPr/>
        </p:nvSpPr>
        <p:spPr>
          <a:xfrm>
            <a:off x="809640" y="642960"/>
            <a:ext cx="10561320" cy="76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b="0" strike="noStrike" spc="-1" dirty="0" smtClean="0">
                <a:solidFill>
                  <a:srgbClr val="000000"/>
                </a:solidFill>
                <a:latin typeface="Times New Roman"/>
              </a:rPr>
              <a:t>Introduction</a:t>
            </a:r>
            <a:endParaRPr lang="en-US" sz="4400" b="0" strike="noStrike" spc="-1" dirty="0">
              <a:latin typeface="Aria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0608" y="3827520"/>
            <a:ext cx="7078063" cy="219228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228600" y="1403640"/>
            <a:ext cx="11734800" cy="4879756"/>
          </a:xfrm>
          <a:prstGeom prst="rect">
            <a:avLst/>
          </a:prstGeom>
          <a:noFill/>
          <a:ln>
            <a:noFill/>
          </a:ln>
        </p:spPr>
        <p:txBody>
          <a:bodyPr>
            <a:normAutofit fontScale="90000" lnSpcReduction="20000"/>
          </a:bodyPr>
          <a:lstStyle/>
          <a:p>
            <a:pPr marL="457200" indent="-457200">
              <a:buFont typeface="Arial" pitchFamily="34" charset="0"/>
              <a:buChar char="•"/>
            </a:pPr>
            <a:r>
              <a:rPr lang="en-US" sz="2800" spc="-1" dirty="0" smtClean="0">
                <a:solidFill>
                  <a:srgbClr val="000000"/>
                </a:solidFill>
                <a:latin typeface="Times New Roman"/>
              </a:rPr>
              <a:t>Framing: It encapsulates </a:t>
            </a:r>
            <a:r>
              <a:rPr lang="en-US" sz="2800" spc="-1" dirty="0">
                <a:solidFill>
                  <a:srgbClr val="000000"/>
                </a:solidFill>
                <a:latin typeface="Times New Roman"/>
              </a:rPr>
              <a:t>each data packet </a:t>
            </a:r>
            <a:r>
              <a:rPr lang="en-US" sz="2800" spc="-1" dirty="0" smtClean="0">
                <a:solidFill>
                  <a:srgbClr val="000000"/>
                </a:solidFill>
                <a:latin typeface="Times New Roman"/>
              </a:rPr>
              <a:t>from </a:t>
            </a:r>
            <a:r>
              <a:rPr lang="en-US" sz="2800" spc="-1" dirty="0">
                <a:solidFill>
                  <a:srgbClr val="000000"/>
                </a:solidFill>
                <a:latin typeface="Times New Roman"/>
              </a:rPr>
              <a:t>network layer into frames </a:t>
            </a:r>
            <a:r>
              <a:rPr lang="en-US" sz="2800" spc="-1" dirty="0" smtClean="0">
                <a:solidFill>
                  <a:srgbClr val="000000"/>
                </a:solidFill>
                <a:latin typeface="Times New Roman"/>
              </a:rPr>
              <a:t>to transmit.</a:t>
            </a:r>
            <a:endParaRPr lang="en-US" sz="2800" spc="-1" dirty="0">
              <a:solidFill>
                <a:srgbClr val="000000"/>
              </a:solidFill>
              <a:latin typeface="Times New Roman"/>
            </a:endParaRPr>
          </a:p>
          <a:p>
            <a:pPr marL="457200" indent="-457200">
              <a:buFont typeface="Arial" pitchFamily="34" charset="0"/>
              <a:buChar char="•"/>
            </a:pPr>
            <a:r>
              <a:rPr lang="en-US" sz="2800" spc="-1" dirty="0" smtClean="0">
                <a:solidFill>
                  <a:srgbClr val="000000"/>
                </a:solidFill>
                <a:latin typeface="Times New Roman"/>
              </a:rPr>
              <a:t>Physical </a:t>
            </a:r>
            <a:r>
              <a:rPr lang="en-US" sz="2800" spc="-1" dirty="0">
                <a:solidFill>
                  <a:srgbClr val="000000"/>
                </a:solidFill>
                <a:latin typeface="Times New Roman"/>
              </a:rPr>
              <a:t>addressing</a:t>
            </a:r>
            <a:r>
              <a:rPr lang="en-US" sz="2800" spc="-1" dirty="0" smtClean="0">
                <a:solidFill>
                  <a:srgbClr val="000000"/>
                </a:solidFill>
                <a:latin typeface="Times New Roman"/>
              </a:rPr>
              <a:t>: After framing, It </a:t>
            </a:r>
            <a:r>
              <a:rPr lang="en-US" sz="2800" spc="-1" dirty="0">
                <a:solidFill>
                  <a:srgbClr val="000000"/>
                </a:solidFill>
                <a:latin typeface="Times New Roman"/>
              </a:rPr>
              <a:t>adds physical addresses (MAC address) of sender and/or receiver in the header of each frame</a:t>
            </a:r>
            <a:r>
              <a:rPr lang="en-US" sz="2800" spc="-1" dirty="0" smtClean="0">
                <a:solidFill>
                  <a:srgbClr val="000000"/>
                </a:solidFill>
                <a:latin typeface="Times New Roman"/>
              </a:rPr>
              <a:t>.</a:t>
            </a:r>
          </a:p>
          <a:p>
            <a:pPr marL="457200" indent="-457200">
              <a:buFont typeface="Arial" pitchFamily="34" charset="0"/>
              <a:buChar char="•"/>
            </a:pPr>
            <a:r>
              <a:rPr lang="en-US" sz="2800" spc="-1" dirty="0" smtClean="0">
                <a:solidFill>
                  <a:srgbClr val="000000"/>
                </a:solidFill>
                <a:latin typeface="Times New Roman"/>
              </a:rPr>
              <a:t>Flow Control</a:t>
            </a:r>
            <a:r>
              <a:rPr lang="en-US" sz="2800" spc="-1" dirty="0">
                <a:solidFill>
                  <a:srgbClr val="000000"/>
                </a:solidFill>
                <a:latin typeface="Times New Roman"/>
              </a:rPr>
              <a:t>: D</a:t>
            </a:r>
            <a:r>
              <a:rPr lang="en-US" sz="2800" spc="-1" dirty="0" smtClean="0">
                <a:solidFill>
                  <a:srgbClr val="000000"/>
                </a:solidFill>
                <a:latin typeface="Times New Roman"/>
              </a:rPr>
              <a:t>ata </a:t>
            </a:r>
            <a:r>
              <a:rPr lang="en-US" sz="2800" spc="-1" dirty="0">
                <a:solidFill>
                  <a:srgbClr val="000000"/>
                </a:solidFill>
                <a:latin typeface="Times New Roman"/>
              </a:rPr>
              <a:t>rate must be constant on both sides else the data may get corrupted thus , flow control coordinates that amount of data that can be sent before receiving acknowledgement.</a:t>
            </a:r>
          </a:p>
          <a:p>
            <a:pPr marL="457200" indent="-457200">
              <a:buFont typeface="Arial" pitchFamily="34" charset="0"/>
              <a:buChar char="•"/>
            </a:pPr>
            <a:r>
              <a:rPr lang="en-US" sz="2800" spc="-1" dirty="0" smtClean="0">
                <a:solidFill>
                  <a:srgbClr val="000000"/>
                </a:solidFill>
                <a:latin typeface="Times New Roman"/>
              </a:rPr>
              <a:t>Error </a:t>
            </a:r>
            <a:r>
              <a:rPr lang="en-US" sz="2800" spc="-1" dirty="0">
                <a:solidFill>
                  <a:srgbClr val="000000"/>
                </a:solidFill>
                <a:latin typeface="Times New Roman"/>
              </a:rPr>
              <a:t>control: </a:t>
            </a:r>
            <a:r>
              <a:rPr lang="en-US" sz="2800" spc="-1" dirty="0" smtClean="0">
                <a:solidFill>
                  <a:srgbClr val="000000"/>
                </a:solidFill>
                <a:latin typeface="Times New Roman"/>
              </a:rPr>
              <a:t>It ensures </a:t>
            </a:r>
            <a:r>
              <a:rPr lang="en-US" sz="2800" spc="-1" dirty="0">
                <a:solidFill>
                  <a:srgbClr val="000000"/>
                </a:solidFill>
                <a:latin typeface="Times New Roman"/>
              </a:rPr>
              <a:t>error free link for </a:t>
            </a:r>
            <a:r>
              <a:rPr lang="en-US" sz="2800" spc="-1" dirty="0" smtClean="0">
                <a:solidFill>
                  <a:srgbClr val="000000"/>
                </a:solidFill>
                <a:latin typeface="Times New Roman"/>
              </a:rPr>
              <a:t>transmission</a:t>
            </a:r>
            <a:r>
              <a:rPr lang="en-US" sz="2800" spc="-1" dirty="0">
                <a:solidFill>
                  <a:srgbClr val="000000"/>
                </a:solidFill>
                <a:latin typeface="Times New Roman"/>
              </a:rPr>
              <a:t>. </a:t>
            </a:r>
            <a:r>
              <a:rPr lang="en-US" sz="2800" spc="-1" dirty="0" smtClean="0">
                <a:solidFill>
                  <a:srgbClr val="000000"/>
                </a:solidFill>
                <a:latin typeface="Times New Roman"/>
              </a:rPr>
              <a:t>It Includes</a:t>
            </a:r>
            <a:endParaRPr lang="en-US" sz="2800" spc="-1" dirty="0">
              <a:solidFill>
                <a:srgbClr val="000000"/>
              </a:solidFill>
              <a:latin typeface="Times New Roman"/>
            </a:endParaRPr>
          </a:p>
          <a:p>
            <a:pPr marL="914400" lvl="1" indent="-457200">
              <a:buFont typeface="Arial" pitchFamily="34" charset="0"/>
              <a:buChar char="•"/>
            </a:pPr>
            <a:r>
              <a:rPr lang="en-US" sz="2800" spc="-1" dirty="0">
                <a:solidFill>
                  <a:srgbClr val="000000"/>
                </a:solidFill>
                <a:latin typeface="Times New Roman"/>
              </a:rPr>
              <a:t>Dealing with transmission errors</a:t>
            </a:r>
          </a:p>
          <a:p>
            <a:pPr marL="914400" lvl="1" indent="-457200">
              <a:buFont typeface="Arial" pitchFamily="34" charset="0"/>
              <a:buChar char="•"/>
            </a:pPr>
            <a:r>
              <a:rPr lang="en-US" sz="2800" spc="-1" dirty="0">
                <a:solidFill>
                  <a:srgbClr val="000000"/>
                </a:solidFill>
                <a:latin typeface="Times New Roman"/>
              </a:rPr>
              <a:t>Sending acknowledgement frames in reliable connections</a:t>
            </a:r>
          </a:p>
          <a:p>
            <a:pPr marL="914400" lvl="1" indent="-457200">
              <a:buFont typeface="Arial" pitchFamily="34" charset="0"/>
              <a:buChar char="•"/>
            </a:pPr>
            <a:r>
              <a:rPr lang="en-US" sz="2800" spc="-1" dirty="0">
                <a:solidFill>
                  <a:srgbClr val="000000"/>
                </a:solidFill>
                <a:latin typeface="Times New Roman"/>
              </a:rPr>
              <a:t>Retransmitting lost frames</a:t>
            </a:r>
          </a:p>
          <a:p>
            <a:pPr marL="914400" lvl="1" indent="-457200">
              <a:buFont typeface="Arial" pitchFamily="34" charset="0"/>
              <a:buChar char="•"/>
            </a:pPr>
            <a:r>
              <a:rPr lang="en-US" sz="2800" spc="-1" dirty="0">
                <a:solidFill>
                  <a:srgbClr val="000000"/>
                </a:solidFill>
                <a:latin typeface="Times New Roman"/>
              </a:rPr>
              <a:t>Identifying duplicate frames and deleting them</a:t>
            </a:r>
          </a:p>
          <a:p>
            <a:pPr marL="914400" lvl="1" indent="-457200">
              <a:buFont typeface="Arial" pitchFamily="34" charset="0"/>
              <a:buChar char="•"/>
            </a:pPr>
            <a:r>
              <a:rPr lang="en-US" sz="2800" spc="-1" dirty="0">
                <a:solidFill>
                  <a:srgbClr val="000000"/>
                </a:solidFill>
                <a:latin typeface="Times New Roman"/>
              </a:rPr>
              <a:t>Controlling access to shared channels in case of broadcasting</a:t>
            </a:r>
          </a:p>
          <a:p>
            <a:pPr marL="457200" indent="-457200">
              <a:buFont typeface="Arial" pitchFamily="34" charset="0"/>
              <a:buChar char="•"/>
            </a:pPr>
            <a:r>
              <a:rPr lang="en-US" sz="2800" spc="-1" dirty="0" smtClean="0">
                <a:solidFill>
                  <a:srgbClr val="000000"/>
                </a:solidFill>
                <a:latin typeface="Times New Roman"/>
              </a:rPr>
              <a:t>Access </a:t>
            </a:r>
            <a:r>
              <a:rPr lang="en-US" sz="2800" spc="-1" dirty="0">
                <a:solidFill>
                  <a:srgbClr val="000000"/>
                </a:solidFill>
                <a:latin typeface="Times New Roman"/>
              </a:rPr>
              <a:t>control</a:t>
            </a:r>
            <a:r>
              <a:rPr lang="en-US" sz="2800" spc="-1" dirty="0" smtClean="0">
                <a:solidFill>
                  <a:srgbClr val="000000"/>
                </a:solidFill>
                <a:latin typeface="Times New Roman"/>
              </a:rPr>
              <a:t>: When </a:t>
            </a:r>
            <a:r>
              <a:rPr lang="en-US" sz="2800" spc="-1" dirty="0">
                <a:solidFill>
                  <a:srgbClr val="000000"/>
                </a:solidFill>
                <a:latin typeface="Times New Roman"/>
              </a:rPr>
              <a:t>a single communication channel is shared by multiple devices, MAC sub-layer of data link layer helps to determine which device has control over the channel at a given time.</a:t>
            </a:r>
          </a:p>
          <a:p>
            <a:pPr marL="457200" indent="-457200">
              <a:buFont typeface="Arial" pitchFamily="34" charset="0"/>
              <a:buChar char="•"/>
            </a:pPr>
            <a:endParaRPr lang="en-US" sz="2800" spc="-1" dirty="0" smtClean="0">
              <a:solidFill>
                <a:srgbClr val="000000"/>
              </a:solidFill>
              <a:latin typeface="Times New Roman"/>
            </a:endParaRPr>
          </a:p>
          <a:p>
            <a:pPr marL="457200" indent="-457200">
              <a:buFont typeface="Arial" pitchFamily="34" charset="0"/>
              <a:buChar char="•"/>
            </a:pPr>
            <a:endParaRPr lang="en-US" sz="2800" spc="-1" dirty="0">
              <a:solidFill>
                <a:srgbClr val="000000"/>
              </a:solidFill>
              <a:latin typeface="Times New Roman"/>
            </a:endParaRPr>
          </a:p>
        </p:txBody>
      </p:sp>
      <p:sp>
        <p:nvSpPr>
          <p:cNvPr id="87" name="TextShape 2"/>
          <p:cNvSpPr txBox="1"/>
          <p:nvPr/>
        </p:nvSpPr>
        <p:spPr>
          <a:xfrm>
            <a:off x="10631520" y="6286680"/>
            <a:ext cx="711720" cy="364680"/>
          </a:xfrm>
          <a:prstGeom prst="rect">
            <a:avLst/>
          </a:prstGeom>
          <a:noFill/>
          <a:ln>
            <a:noFill/>
          </a:ln>
        </p:spPr>
        <p:txBody>
          <a:bodyPr anchor="ctr">
            <a:noAutofit/>
          </a:bodyPr>
          <a:lstStyle/>
          <a:p>
            <a:pPr>
              <a:lnSpc>
                <a:spcPct val="100000"/>
              </a:lnSpc>
            </a:pPr>
            <a:r>
              <a:rPr lang="en-US" sz="1200" b="1" strike="noStrike" spc="-1" dirty="0" smtClean="0">
                <a:solidFill>
                  <a:srgbClr val="808080"/>
                </a:solidFill>
                <a:latin typeface="Calibri"/>
              </a:rPr>
              <a:t>Unit-1</a:t>
            </a:r>
            <a:endParaRPr lang="en-US" sz="1200" b="0" strike="noStrike" spc="-1" dirty="0">
              <a:latin typeface="Times New Roman"/>
            </a:endParaRPr>
          </a:p>
        </p:txBody>
      </p:sp>
      <p:sp>
        <p:nvSpPr>
          <p:cNvPr id="88" name="TextShape 3"/>
          <p:cNvSpPr txBox="1"/>
          <p:nvPr/>
        </p:nvSpPr>
        <p:spPr>
          <a:xfrm>
            <a:off x="4876800" y="6283396"/>
            <a:ext cx="2742840" cy="364680"/>
          </a:xfrm>
          <a:prstGeom prst="rect">
            <a:avLst/>
          </a:prstGeom>
          <a:noFill/>
          <a:ln>
            <a:noFill/>
          </a:ln>
        </p:spPr>
        <p:txBody>
          <a:bodyPr anchor="ctr">
            <a:noAutofit/>
          </a:bodyPr>
          <a:lstStyle/>
          <a:p>
            <a:pPr algn="ctr">
              <a:lnSpc>
                <a:spcPct val="100000"/>
              </a:lnSpc>
            </a:pPr>
            <a:r>
              <a:rPr lang="sv-SE" sz="1200" b="1" strike="noStrike" spc="-1" dirty="0" smtClean="0">
                <a:solidFill>
                  <a:srgbClr val="808080"/>
                </a:solidFill>
                <a:latin typeface="Calibri"/>
              </a:rPr>
              <a:t>Dr. Vivek </a:t>
            </a:r>
            <a:r>
              <a:rPr lang="sv-SE" sz="1200" b="1" strike="noStrike" spc="-1" dirty="0">
                <a:solidFill>
                  <a:srgbClr val="808080"/>
                </a:solidFill>
                <a:latin typeface="Calibri"/>
              </a:rPr>
              <a:t>Rajpoot</a:t>
            </a:r>
            <a:endParaRPr lang="en-US" sz="1200" b="0" strike="noStrike" spc="-1" dirty="0">
              <a:latin typeface="Times New Roman"/>
            </a:endParaRPr>
          </a:p>
        </p:txBody>
      </p:sp>
      <p:sp>
        <p:nvSpPr>
          <p:cNvPr id="89" name="CustomShape 4"/>
          <p:cNvSpPr/>
          <p:nvPr/>
        </p:nvSpPr>
        <p:spPr>
          <a:xfrm>
            <a:off x="809640" y="642960"/>
            <a:ext cx="10561320" cy="7679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dirty="0" smtClean="0">
                <a:latin typeface="Times New Roman" pitchFamily="18" charset="0"/>
                <a:cs typeface="Times New Roman" pitchFamily="18" charset="0"/>
              </a:rPr>
              <a:t>Responsibilities of Data-link Layer</a:t>
            </a:r>
            <a:endParaRPr lang="en-US" sz="4400" b="0" strike="noStrike" spc="-1" dirty="0">
              <a:latin typeface="Times New Roman" pitchFamily="18" charset="0"/>
              <a:cs typeface="Times New Roman" pitchFamily="18" charset="0"/>
            </a:endParaRPr>
          </a:p>
        </p:txBody>
      </p:sp>
    </p:spTree>
    <p:extLst>
      <p:ext uri="{BB962C8B-B14F-4D97-AF65-F5344CB8AC3E}">
        <p14:creationId xmlns:p14="http://schemas.microsoft.com/office/powerpoint/2010/main" val="2897778402"/>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228600" y="1403640"/>
            <a:ext cx="11734800" cy="4879756"/>
          </a:xfrm>
          <a:prstGeom prst="rect">
            <a:avLst/>
          </a:prstGeom>
          <a:noFill/>
          <a:ln>
            <a:noFill/>
          </a:ln>
        </p:spPr>
        <p:txBody>
          <a:bodyPr>
            <a:normAutofit fontScale="97500"/>
          </a:bodyPr>
          <a:lstStyle/>
          <a:p>
            <a:pPr marL="457200" indent="-457200">
              <a:buFont typeface="Arial" pitchFamily="34" charset="0"/>
              <a:buChar char="•"/>
            </a:pPr>
            <a:r>
              <a:rPr lang="en-US" sz="2800" spc="-1" dirty="0">
                <a:solidFill>
                  <a:srgbClr val="000000"/>
                </a:solidFill>
                <a:latin typeface="Times New Roman"/>
              </a:rPr>
              <a:t>The network layer is responsible for the delivery of individual packets from the source host to the destination host.</a:t>
            </a:r>
          </a:p>
          <a:p>
            <a:pPr marL="457200" indent="-457200">
              <a:buFont typeface="Arial" pitchFamily="34" charset="0"/>
              <a:buChar char="•"/>
            </a:pPr>
            <a:r>
              <a:rPr lang="en-US" sz="2800" spc="-1" dirty="0">
                <a:solidFill>
                  <a:srgbClr val="000000"/>
                </a:solidFill>
                <a:latin typeface="Times New Roman"/>
              </a:rPr>
              <a:t>At the sender side, data is received from the higher layer (transport) and passed down to the lower layer (data link).</a:t>
            </a:r>
          </a:p>
          <a:p>
            <a:pPr marL="457200" indent="-457200">
              <a:buFont typeface="Arial" pitchFamily="34" charset="0"/>
              <a:buChar char="•"/>
            </a:pPr>
            <a:r>
              <a:rPr lang="en-US" sz="2800" spc="-1" dirty="0">
                <a:solidFill>
                  <a:srgbClr val="000000"/>
                </a:solidFill>
                <a:latin typeface="Times New Roman"/>
              </a:rPr>
              <a:t>At the sender side, data is received from the lower layer (data link) and passed up to the upper layer (transport).</a:t>
            </a:r>
          </a:p>
          <a:p>
            <a:pPr marL="457200" indent="-457200">
              <a:buFont typeface="Arial" pitchFamily="34" charset="0"/>
              <a:buChar char="•"/>
            </a:pPr>
            <a:endParaRPr lang="en-US" sz="2800" spc="-1" dirty="0">
              <a:solidFill>
                <a:srgbClr val="000000"/>
              </a:solidFill>
              <a:latin typeface="Times New Roman"/>
            </a:endParaRPr>
          </a:p>
        </p:txBody>
      </p:sp>
      <p:sp>
        <p:nvSpPr>
          <p:cNvPr id="87" name="TextShape 2"/>
          <p:cNvSpPr txBox="1"/>
          <p:nvPr/>
        </p:nvSpPr>
        <p:spPr>
          <a:xfrm>
            <a:off x="10631520" y="6286680"/>
            <a:ext cx="711720" cy="364680"/>
          </a:xfrm>
          <a:prstGeom prst="rect">
            <a:avLst/>
          </a:prstGeom>
          <a:noFill/>
          <a:ln>
            <a:noFill/>
          </a:ln>
        </p:spPr>
        <p:txBody>
          <a:bodyPr anchor="ctr">
            <a:noAutofit/>
          </a:bodyPr>
          <a:lstStyle/>
          <a:p>
            <a:pPr>
              <a:lnSpc>
                <a:spcPct val="100000"/>
              </a:lnSpc>
            </a:pPr>
            <a:r>
              <a:rPr lang="en-US" sz="1200" b="1" strike="noStrike" spc="-1" dirty="0" smtClean="0">
                <a:solidFill>
                  <a:srgbClr val="808080"/>
                </a:solidFill>
                <a:latin typeface="Calibri"/>
              </a:rPr>
              <a:t>Unit-1</a:t>
            </a:r>
            <a:endParaRPr lang="en-US" sz="1200" b="0" strike="noStrike" spc="-1" dirty="0">
              <a:latin typeface="Times New Roman"/>
            </a:endParaRPr>
          </a:p>
        </p:txBody>
      </p:sp>
      <p:sp>
        <p:nvSpPr>
          <p:cNvPr id="88" name="TextShape 3"/>
          <p:cNvSpPr txBox="1"/>
          <p:nvPr/>
        </p:nvSpPr>
        <p:spPr>
          <a:xfrm>
            <a:off x="4876800" y="6283396"/>
            <a:ext cx="2742840" cy="364680"/>
          </a:xfrm>
          <a:prstGeom prst="rect">
            <a:avLst/>
          </a:prstGeom>
          <a:noFill/>
          <a:ln>
            <a:noFill/>
          </a:ln>
        </p:spPr>
        <p:txBody>
          <a:bodyPr anchor="ctr">
            <a:noAutofit/>
          </a:bodyPr>
          <a:lstStyle/>
          <a:p>
            <a:pPr algn="ctr">
              <a:lnSpc>
                <a:spcPct val="100000"/>
              </a:lnSpc>
            </a:pPr>
            <a:r>
              <a:rPr lang="sv-SE" sz="1200" b="1" strike="noStrike" spc="-1" dirty="0" smtClean="0">
                <a:solidFill>
                  <a:srgbClr val="808080"/>
                </a:solidFill>
                <a:latin typeface="Calibri"/>
              </a:rPr>
              <a:t>Dr. Vivek </a:t>
            </a:r>
            <a:r>
              <a:rPr lang="sv-SE" sz="1200" b="1" strike="noStrike" spc="-1" dirty="0">
                <a:solidFill>
                  <a:srgbClr val="808080"/>
                </a:solidFill>
                <a:latin typeface="Calibri"/>
              </a:rPr>
              <a:t>Rajpoot</a:t>
            </a:r>
            <a:endParaRPr lang="en-US" sz="1200" b="0" strike="noStrike" spc="-1" dirty="0">
              <a:latin typeface="Times New Roman"/>
            </a:endParaRPr>
          </a:p>
        </p:txBody>
      </p:sp>
      <p:sp>
        <p:nvSpPr>
          <p:cNvPr id="89" name="CustomShape 4"/>
          <p:cNvSpPr/>
          <p:nvPr/>
        </p:nvSpPr>
        <p:spPr>
          <a:xfrm>
            <a:off x="809640" y="642960"/>
            <a:ext cx="10561320" cy="7679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dirty="0">
                <a:latin typeface="Times New Roman" pitchFamily="18" charset="0"/>
                <a:cs typeface="Times New Roman" pitchFamily="18" charset="0"/>
              </a:rPr>
              <a:t>Network layer</a:t>
            </a:r>
            <a:endParaRPr lang="en-US" sz="4400" b="0" strike="noStrike" spc="-1" dirty="0">
              <a:latin typeface="Times New Roman" pitchFamily="18" charset="0"/>
              <a:cs typeface="Times New Roman" pitchFamily="18" charset="0"/>
            </a:endParaRPr>
          </a:p>
        </p:txBody>
      </p:sp>
      <p:pic>
        <p:nvPicPr>
          <p:cNvPr id="8" name="Picture 6"/>
          <p:cNvPicPr>
            <a:picLocks noChangeAspect="1" noChangeArrowheads="1"/>
          </p:cNvPicPr>
          <p:nvPr/>
        </p:nvPicPr>
        <p:blipFill>
          <a:blip r:embed="rId2" cstate="print"/>
          <a:srcRect/>
          <a:stretch>
            <a:fillRect/>
          </a:stretch>
        </p:blipFill>
        <p:spPr bwMode="auto">
          <a:xfrm>
            <a:off x="2436811" y="4267200"/>
            <a:ext cx="6716745" cy="1981200"/>
          </a:xfrm>
          <a:prstGeom prst="rect">
            <a:avLst/>
          </a:prstGeom>
          <a:noFill/>
          <a:ln w="9525">
            <a:noFill/>
            <a:miter lim="800000"/>
            <a:headEnd/>
            <a:tailEnd/>
          </a:ln>
          <a:effectLst/>
        </p:spPr>
      </p:pic>
    </p:spTree>
    <p:extLst>
      <p:ext uri="{BB962C8B-B14F-4D97-AF65-F5344CB8AC3E}">
        <p14:creationId xmlns:p14="http://schemas.microsoft.com/office/powerpoint/2010/main" val="2019212861"/>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228600" y="1403640"/>
            <a:ext cx="11734800" cy="4879756"/>
          </a:xfrm>
          <a:prstGeom prst="rect">
            <a:avLst/>
          </a:prstGeom>
          <a:noFill/>
          <a:ln>
            <a:noFill/>
          </a:ln>
        </p:spPr>
        <p:txBody>
          <a:bodyPr>
            <a:normAutofit fontScale="97500"/>
          </a:bodyPr>
          <a:lstStyle/>
          <a:p>
            <a:pPr marL="457200" indent="-457200">
              <a:buFont typeface="Arial" pitchFamily="34" charset="0"/>
              <a:buChar char="•"/>
            </a:pPr>
            <a:r>
              <a:rPr lang="en-US" sz="2800" spc="-1" dirty="0">
                <a:solidFill>
                  <a:srgbClr val="000000"/>
                </a:solidFill>
                <a:latin typeface="Times New Roman"/>
              </a:rPr>
              <a:t>If the two systems are attached to different networks with connecting devices between the networks, there is often a need for the network layer to accomplish source-to-destination delivery.</a:t>
            </a:r>
          </a:p>
          <a:p>
            <a:r>
              <a:rPr lang="en-US" sz="2800" spc="-1" dirty="0">
                <a:solidFill>
                  <a:srgbClr val="000000"/>
                </a:solidFill>
                <a:latin typeface="Times New Roman"/>
              </a:rPr>
              <a:t>Other responsibilities of network layer include:</a:t>
            </a:r>
          </a:p>
          <a:p>
            <a:pPr marL="457200" indent="-457200">
              <a:buFont typeface="Arial" pitchFamily="34" charset="0"/>
              <a:buChar char="•"/>
            </a:pPr>
            <a:r>
              <a:rPr lang="en-US" sz="2800" spc="-1" dirty="0" smtClean="0">
                <a:solidFill>
                  <a:srgbClr val="000000"/>
                </a:solidFill>
                <a:latin typeface="Times New Roman"/>
              </a:rPr>
              <a:t>Logical </a:t>
            </a:r>
            <a:r>
              <a:rPr lang="en-US" sz="2800" spc="-1" dirty="0">
                <a:solidFill>
                  <a:srgbClr val="000000"/>
                </a:solidFill>
                <a:latin typeface="Times New Roman"/>
              </a:rPr>
              <a:t>addressing</a:t>
            </a:r>
            <a:r>
              <a:rPr lang="en-US" sz="2800" spc="-1" dirty="0" smtClean="0">
                <a:solidFill>
                  <a:srgbClr val="000000"/>
                </a:solidFill>
                <a:latin typeface="Times New Roman"/>
              </a:rPr>
              <a:t>: In </a:t>
            </a:r>
            <a:r>
              <a:rPr lang="en-US" sz="2800" spc="-1" dirty="0">
                <a:solidFill>
                  <a:srgbClr val="000000"/>
                </a:solidFill>
                <a:latin typeface="Times New Roman"/>
              </a:rPr>
              <a:t>order to identify each device on internetwork uniquely, network layer defines an addressing scheme. The sender &amp; receiver’s IP address are placed in the header by network layer. Such an address distinguishes each device uniquely and universally.</a:t>
            </a:r>
          </a:p>
          <a:p>
            <a:pPr marL="457200" indent="-457200">
              <a:buFont typeface="Arial" pitchFamily="34" charset="0"/>
              <a:buChar char="•"/>
            </a:pPr>
            <a:r>
              <a:rPr lang="en-US" sz="2800" spc="-1" dirty="0" smtClean="0">
                <a:solidFill>
                  <a:srgbClr val="000000"/>
                </a:solidFill>
                <a:latin typeface="Times New Roman"/>
              </a:rPr>
              <a:t>Routing: The </a:t>
            </a:r>
            <a:r>
              <a:rPr lang="en-US" sz="2800" spc="-1" dirty="0">
                <a:solidFill>
                  <a:srgbClr val="000000"/>
                </a:solidFill>
                <a:latin typeface="Times New Roman"/>
              </a:rPr>
              <a:t>network layer protocols determine which route is suitable from source to destination. This function of network layer is known as routing.</a:t>
            </a:r>
          </a:p>
          <a:p>
            <a:pPr marL="457200" indent="-457200">
              <a:buFont typeface="Arial" pitchFamily="34" charset="0"/>
              <a:buChar char="•"/>
            </a:pPr>
            <a:endParaRPr lang="en-US" sz="2800" spc="-1" dirty="0">
              <a:solidFill>
                <a:srgbClr val="000000"/>
              </a:solidFill>
              <a:latin typeface="Times New Roman"/>
            </a:endParaRPr>
          </a:p>
        </p:txBody>
      </p:sp>
      <p:sp>
        <p:nvSpPr>
          <p:cNvPr id="87" name="TextShape 2"/>
          <p:cNvSpPr txBox="1"/>
          <p:nvPr/>
        </p:nvSpPr>
        <p:spPr>
          <a:xfrm>
            <a:off x="10631520" y="6286680"/>
            <a:ext cx="711720" cy="364680"/>
          </a:xfrm>
          <a:prstGeom prst="rect">
            <a:avLst/>
          </a:prstGeom>
          <a:noFill/>
          <a:ln>
            <a:noFill/>
          </a:ln>
        </p:spPr>
        <p:txBody>
          <a:bodyPr anchor="ctr">
            <a:noAutofit/>
          </a:bodyPr>
          <a:lstStyle/>
          <a:p>
            <a:pPr>
              <a:lnSpc>
                <a:spcPct val="100000"/>
              </a:lnSpc>
            </a:pPr>
            <a:r>
              <a:rPr lang="en-US" sz="1200" b="1" strike="noStrike" spc="-1" dirty="0" smtClean="0">
                <a:solidFill>
                  <a:srgbClr val="808080"/>
                </a:solidFill>
                <a:latin typeface="Calibri"/>
              </a:rPr>
              <a:t>Unit-1</a:t>
            </a:r>
            <a:endParaRPr lang="en-US" sz="1200" b="0" strike="noStrike" spc="-1" dirty="0">
              <a:latin typeface="Times New Roman"/>
            </a:endParaRPr>
          </a:p>
        </p:txBody>
      </p:sp>
      <p:sp>
        <p:nvSpPr>
          <p:cNvPr id="88" name="TextShape 3"/>
          <p:cNvSpPr txBox="1"/>
          <p:nvPr/>
        </p:nvSpPr>
        <p:spPr>
          <a:xfrm>
            <a:off x="4876800" y="6283396"/>
            <a:ext cx="2742840" cy="364680"/>
          </a:xfrm>
          <a:prstGeom prst="rect">
            <a:avLst/>
          </a:prstGeom>
          <a:noFill/>
          <a:ln>
            <a:noFill/>
          </a:ln>
        </p:spPr>
        <p:txBody>
          <a:bodyPr anchor="ctr">
            <a:noAutofit/>
          </a:bodyPr>
          <a:lstStyle/>
          <a:p>
            <a:pPr algn="ctr">
              <a:lnSpc>
                <a:spcPct val="100000"/>
              </a:lnSpc>
            </a:pPr>
            <a:r>
              <a:rPr lang="sv-SE" sz="1200" b="1" strike="noStrike" spc="-1" dirty="0" smtClean="0">
                <a:solidFill>
                  <a:srgbClr val="808080"/>
                </a:solidFill>
                <a:latin typeface="Calibri"/>
              </a:rPr>
              <a:t>Dr. Vivek </a:t>
            </a:r>
            <a:r>
              <a:rPr lang="sv-SE" sz="1200" b="1" strike="noStrike" spc="-1" dirty="0">
                <a:solidFill>
                  <a:srgbClr val="808080"/>
                </a:solidFill>
                <a:latin typeface="Calibri"/>
              </a:rPr>
              <a:t>Rajpoot</a:t>
            </a:r>
            <a:endParaRPr lang="en-US" sz="1200" b="0" strike="noStrike" spc="-1" dirty="0">
              <a:latin typeface="Times New Roman"/>
            </a:endParaRPr>
          </a:p>
        </p:txBody>
      </p:sp>
      <p:sp>
        <p:nvSpPr>
          <p:cNvPr id="89" name="CustomShape 4"/>
          <p:cNvSpPr/>
          <p:nvPr/>
        </p:nvSpPr>
        <p:spPr>
          <a:xfrm>
            <a:off x="809640" y="642960"/>
            <a:ext cx="10561320" cy="7679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dirty="0">
                <a:latin typeface="Times New Roman" pitchFamily="18" charset="0"/>
                <a:cs typeface="Times New Roman" pitchFamily="18" charset="0"/>
              </a:rPr>
              <a:t>Network layer</a:t>
            </a:r>
            <a:endParaRPr lang="en-US" sz="4400" b="0" strike="noStrike" spc="-1" dirty="0">
              <a:latin typeface="Times New Roman" pitchFamily="18" charset="0"/>
              <a:cs typeface="Times New Roman" pitchFamily="18" charset="0"/>
            </a:endParaRPr>
          </a:p>
        </p:txBody>
      </p:sp>
    </p:spTree>
    <p:extLst>
      <p:ext uri="{BB962C8B-B14F-4D97-AF65-F5344CB8AC3E}">
        <p14:creationId xmlns:p14="http://schemas.microsoft.com/office/powerpoint/2010/main" val="2145626995"/>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228600" y="1403640"/>
            <a:ext cx="11734800" cy="4879756"/>
          </a:xfrm>
          <a:prstGeom prst="rect">
            <a:avLst/>
          </a:prstGeom>
          <a:noFill/>
          <a:ln>
            <a:noFill/>
          </a:ln>
        </p:spPr>
        <p:txBody>
          <a:bodyPr>
            <a:normAutofit fontScale="97500"/>
          </a:bodyPr>
          <a:lstStyle/>
          <a:p>
            <a:pPr marL="457200" indent="-457200">
              <a:buFont typeface="Arial" pitchFamily="34" charset="0"/>
              <a:buChar char="•"/>
            </a:pPr>
            <a:r>
              <a:rPr lang="en-US" sz="2800" spc="-1" dirty="0">
                <a:solidFill>
                  <a:srgbClr val="000000"/>
                </a:solidFill>
                <a:latin typeface="Times New Roman"/>
              </a:rPr>
              <a:t>The transport layer is responsible for the delivery of a message from one process to another.</a:t>
            </a:r>
          </a:p>
          <a:p>
            <a:pPr marL="457200" indent="-457200">
              <a:buFont typeface="Arial" pitchFamily="34" charset="0"/>
              <a:buChar char="•"/>
            </a:pPr>
            <a:r>
              <a:rPr lang="en-US" sz="2800" spc="-1" dirty="0">
                <a:solidFill>
                  <a:srgbClr val="000000"/>
                </a:solidFill>
                <a:latin typeface="Times New Roman"/>
              </a:rPr>
              <a:t>At the sender side, it receives application data and passes it down to the network layer.</a:t>
            </a:r>
          </a:p>
          <a:p>
            <a:pPr marL="457200" indent="-457200">
              <a:buFont typeface="Arial" pitchFamily="34" charset="0"/>
              <a:buChar char="•"/>
            </a:pPr>
            <a:r>
              <a:rPr lang="en-US" sz="2800" spc="-1" dirty="0">
                <a:solidFill>
                  <a:srgbClr val="000000"/>
                </a:solidFill>
                <a:latin typeface="Times New Roman"/>
              </a:rPr>
              <a:t>At the receiver side, it receives data from the network layer and passes it up to the appropriate process.</a:t>
            </a:r>
          </a:p>
          <a:p>
            <a:pPr marL="457200" indent="-457200">
              <a:buFont typeface="Arial" pitchFamily="34" charset="0"/>
              <a:buChar char="•"/>
            </a:pPr>
            <a:endParaRPr lang="en-US" sz="2800" spc="-1" dirty="0">
              <a:solidFill>
                <a:srgbClr val="000000"/>
              </a:solidFill>
              <a:latin typeface="Times New Roman"/>
            </a:endParaRPr>
          </a:p>
        </p:txBody>
      </p:sp>
      <p:sp>
        <p:nvSpPr>
          <p:cNvPr id="87" name="TextShape 2"/>
          <p:cNvSpPr txBox="1"/>
          <p:nvPr/>
        </p:nvSpPr>
        <p:spPr>
          <a:xfrm>
            <a:off x="10631520" y="6286680"/>
            <a:ext cx="711720" cy="364680"/>
          </a:xfrm>
          <a:prstGeom prst="rect">
            <a:avLst/>
          </a:prstGeom>
          <a:noFill/>
          <a:ln>
            <a:noFill/>
          </a:ln>
        </p:spPr>
        <p:txBody>
          <a:bodyPr anchor="ctr">
            <a:noAutofit/>
          </a:bodyPr>
          <a:lstStyle/>
          <a:p>
            <a:pPr>
              <a:lnSpc>
                <a:spcPct val="100000"/>
              </a:lnSpc>
            </a:pPr>
            <a:r>
              <a:rPr lang="en-US" sz="1200" b="1" strike="noStrike" spc="-1" dirty="0" smtClean="0">
                <a:solidFill>
                  <a:srgbClr val="808080"/>
                </a:solidFill>
                <a:latin typeface="Calibri"/>
              </a:rPr>
              <a:t>Unit-1</a:t>
            </a:r>
            <a:endParaRPr lang="en-US" sz="1200" b="0" strike="noStrike" spc="-1" dirty="0">
              <a:latin typeface="Times New Roman"/>
            </a:endParaRPr>
          </a:p>
        </p:txBody>
      </p:sp>
      <p:sp>
        <p:nvSpPr>
          <p:cNvPr id="88" name="TextShape 3"/>
          <p:cNvSpPr txBox="1"/>
          <p:nvPr/>
        </p:nvSpPr>
        <p:spPr>
          <a:xfrm>
            <a:off x="4876800" y="6283396"/>
            <a:ext cx="2742840" cy="364680"/>
          </a:xfrm>
          <a:prstGeom prst="rect">
            <a:avLst/>
          </a:prstGeom>
          <a:noFill/>
          <a:ln>
            <a:noFill/>
          </a:ln>
        </p:spPr>
        <p:txBody>
          <a:bodyPr anchor="ctr">
            <a:noAutofit/>
          </a:bodyPr>
          <a:lstStyle/>
          <a:p>
            <a:pPr algn="ctr">
              <a:lnSpc>
                <a:spcPct val="100000"/>
              </a:lnSpc>
            </a:pPr>
            <a:r>
              <a:rPr lang="sv-SE" sz="1200" b="1" strike="noStrike" spc="-1" dirty="0" smtClean="0">
                <a:solidFill>
                  <a:srgbClr val="808080"/>
                </a:solidFill>
                <a:latin typeface="Calibri"/>
              </a:rPr>
              <a:t>Dr. Vivek </a:t>
            </a:r>
            <a:r>
              <a:rPr lang="sv-SE" sz="1200" b="1" strike="noStrike" spc="-1" dirty="0">
                <a:solidFill>
                  <a:srgbClr val="808080"/>
                </a:solidFill>
                <a:latin typeface="Calibri"/>
              </a:rPr>
              <a:t>Rajpoot</a:t>
            </a:r>
            <a:endParaRPr lang="en-US" sz="1200" b="0" strike="noStrike" spc="-1" dirty="0">
              <a:latin typeface="Times New Roman"/>
            </a:endParaRPr>
          </a:p>
        </p:txBody>
      </p:sp>
      <p:sp>
        <p:nvSpPr>
          <p:cNvPr id="89" name="CustomShape 4"/>
          <p:cNvSpPr/>
          <p:nvPr/>
        </p:nvSpPr>
        <p:spPr>
          <a:xfrm>
            <a:off x="809640" y="642960"/>
            <a:ext cx="10561320" cy="7679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dirty="0" smtClean="0">
                <a:latin typeface="Times New Roman" pitchFamily="18" charset="0"/>
                <a:cs typeface="Times New Roman" pitchFamily="18" charset="0"/>
              </a:rPr>
              <a:t>Transport Layer</a:t>
            </a:r>
            <a:endParaRPr lang="en-US" sz="4400" b="0" strike="noStrike" spc="-1" dirty="0">
              <a:latin typeface="Times New Roman" pitchFamily="18" charset="0"/>
              <a:cs typeface="Times New Roman" pitchFamily="18" charset="0"/>
            </a:endParaRPr>
          </a:p>
        </p:txBody>
      </p:sp>
      <p:pic>
        <p:nvPicPr>
          <p:cNvPr id="7" name="Picture 6"/>
          <p:cNvPicPr>
            <a:picLocks noChangeAspect="1" noChangeArrowheads="1"/>
          </p:cNvPicPr>
          <p:nvPr/>
        </p:nvPicPr>
        <p:blipFill>
          <a:blip r:embed="rId2" cstate="print"/>
          <a:srcRect/>
          <a:stretch>
            <a:fillRect/>
          </a:stretch>
        </p:blipFill>
        <p:spPr bwMode="auto">
          <a:xfrm>
            <a:off x="1674812" y="4267560"/>
            <a:ext cx="8153400" cy="1981200"/>
          </a:xfrm>
          <a:prstGeom prst="rect">
            <a:avLst/>
          </a:prstGeom>
          <a:noFill/>
          <a:ln w="9525">
            <a:noFill/>
            <a:miter lim="800000"/>
            <a:headEnd/>
            <a:tailEnd/>
          </a:ln>
          <a:effectLst/>
        </p:spPr>
      </p:pic>
    </p:spTree>
    <p:extLst>
      <p:ext uri="{BB962C8B-B14F-4D97-AF65-F5344CB8AC3E}">
        <p14:creationId xmlns:p14="http://schemas.microsoft.com/office/powerpoint/2010/main" val="1248661019"/>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228600" y="1403640"/>
            <a:ext cx="11734800" cy="4879756"/>
          </a:xfrm>
          <a:prstGeom prst="rect">
            <a:avLst/>
          </a:prstGeom>
          <a:noFill/>
          <a:ln>
            <a:noFill/>
          </a:ln>
        </p:spPr>
        <p:txBody>
          <a:bodyPr>
            <a:normAutofit fontScale="90000" lnSpcReduction="20000"/>
          </a:bodyPr>
          <a:lstStyle/>
          <a:p>
            <a:pPr marL="457200" indent="-457200">
              <a:buFont typeface="Arial" pitchFamily="34" charset="0"/>
              <a:buChar char="•"/>
            </a:pPr>
            <a:r>
              <a:rPr lang="en-US" sz="2800" spc="-1" dirty="0" smtClean="0">
                <a:solidFill>
                  <a:srgbClr val="000000"/>
                </a:solidFill>
                <a:latin typeface="Times New Roman"/>
              </a:rPr>
              <a:t>The </a:t>
            </a:r>
            <a:r>
              <a:rPr lang="en-US" sz="2800" spc="-1" dirty="0">
                <a:solidFill>
                  <a:srgbClr val="000000"/>
                </a:solidFill>
                <a:latin typeface="Times New Roman"/>
              </a:rPr>
              <a:t>transport layer is process-to-process delivery of the entire message.</a:t>
            </a:r>
          </a:p>
          <a:p>
            <a:r>
              <a:rPr lang="en-US" sz="2800" spc="-1" dirty="0">
                <a:solidFill>
                  <a:srgbClr val="000000"/>
                </a:solidFill>
                <a:latin typeface="Times New Roman"/>
              </a:rPr>
              <a:t>Other responsibilities of transport layer:</a:t>
            </a:r>
          </a:p>
          <a:p>
            <a:pPr marL="457200" indent="-457200">
              <a:buFont typeface="Arial" pitchFamily="34" charset="0"/>
              <a:buChar char="•"/>
            </a:pPr>
            <a:r>
              <a:rPr lang="en-US" sz="2800" spc="-1" dirty="0" smtClean="0">
                <a:solidFill>
                  <a:srgbClr val="000000"/>
                </a:solidFill>
                <a:latin typeface="Times New Roman"/>
              </a:rPr>
              <a:t>Port </a:t>
            </a:r>
            <a:r>
              <a:rPr lang="en-US" sz="2800" spc="-1" dirty="0">
                <a:solidFill>
                  <a:srgbClr val="000000"/>
                </a:solidFill>
                <a:latin typeface="Times New Roman"/>
              </a:rPr>
              <a:t>addressing: </a:t>
            </a:r>
            <a:r>
              <a:rPr lang="en-US" sz="2800" spc="-1" dirty="0" smtClean="0">
                <a:solidFill>
                  <a:srgbClr val="000000"/>
                </a:solidFill>
                <a:latin typeface="Times New Roman"/>
              </a:rPr>
              <a:t>To </a:t>
            </a:r>
            <a:r>
              <a:rPr lang="en-US" sz="2800" spc="-1" dirty="0">
                <a:solidFill>
                  <a:srgbClr val="000000"/>
                </a:solidFill>
                <a:latin typeface="Times New Roman"/>
              </a:rPr>
              <a:t>deliver </a:t>
            </a:r>
            <a:r>
              <a:rPr lang="en-US" sz="2800" spc="-1" dirty="0" smtClean="0">
                <a:solidFill>
                  <a:srgbClr val="000000"/>
                </a:solidFill>
                <a:latin typeface="Times New Roman"/>
              </a:rPr>
              <a:t>message </a:t>
            </a:r>
            <a:r>
              <a:rPr lang="en-US" sz="2800" spc="-1" dirty="0">
                <a:solidFill>
                  <a:srgbClr val="000000"/>
                </a:solidFill>
                <a:latin typeface="Times New Roman"/>
              </a:rPr>
              <a:t>to correct process, </a:t>
            </a:r>
            <a:r>
              <a:rPr lang="en-US" sz="2800" spc="-1" dirty="0" smtClean="0">
                <a:solidFill>
                  <a:srgbClr val="000000"/>
                </a:solidFill>
                <a:latin typeface="Times New Roman"/>
              </a:rPr>
              <a:t>it’s header </a:t>
            </a:r>
            <a:r>
              <a:rPr lang="en-US" sz="2800" spc="-1" dirty="0">
                <a:solidFill>
                  <a:srgbClr val="000000"/>
                </a:solidFill>
                <a:latin typeface="Times New Roman"/>
              </a:rPr>
              <a:t>includes a type of address called </a:t>
            </a:r>
            <a:r>
              <a:rPr lang="en-US" sz="2800" spc="-1" dirty="0" smtClean="0">
                <a:solidFill>
                  <a:srgbClr val="000000"/>
                </a:solidFill>
                <a:latin typeface="Times New Roman"/>
              </a:rPr>
              <a:t>port </a:t>
            </a:r>
            <a:r>
              <a:rPr lang="en-US" sz="2800" spc="-1" dirty="0">
                <a:solidFill>
                  <a:srgbClr val="000000"/>
                </a:solidFill>
                <a:latin typeface="Times New Roman"/>
              </a:rPr>
              <a:t>address. Thus </a:t>
            </a:r>
            <a:r>
              <a:rPr lang="en-US" sz="2800" spc="-1" dirty="0" smtClean="0">
                <a:solidFill>
                  <a:srgbClr val="000000"/>
                </a:solidFill>
                <a:latin typeface="Times New Roman"/>
              </a:rPr>
              <a:t>this </a:t>
            </a:r>
            <a:r>
              <a:rPr lang="en-US" sz="2800" spc="-1" dirty="0">
                <a:solidFill>
                  <a:srgbClr val="000000"/>
                </a:solidFill>
                <a:latin typeface="Times New Roman"/>
              </a:rPr>
              <a:t>layer </a:t>
            </a:r>
            <a:r>
              <a:rPr lang="en-US" sz="2800" spc="-1" dirty="0" smtClean="0">
                <a:solidFill>
                  <a:srgbClr val="000000"/>
                </a:solidFill>
                <a:latin typeface="Times New Roman"/>
              </a:rPr>
              <a:t>ensures that </a:t>
            </a:r>
            <a:r>
              <a:rPr lang="en-US" sz="2800" spc="-1" dirty="0">
                <a:solidFill>
                  <a:srgbClr val="000000"/>
                </a:solidFill>
                <a:latin typeface="Times New Roman"/>
              </a:rPr>
              <a:t>message is delivered to the correct process.</a:t>
            </a:r>
          </a:p>
          <a:p>
            <a:pPr marL="457200" indent="-457200">
              <a:buFont typeface="Arial" pitchFamily="34" charset="0"/>
              <a:buChar char="•"/>
            </a:pPr>
            <a:r>
              <a:rPr lang="en-US" sz="2800" spc="-1" dirty="0" smtClean="0">
                <a:solidFill>
                  <a:srgbClr val="000000"/>
                </a:solidFill>
                <a:latin typeface="Times New Roman"/>
              </a:rPr>
              <a:t>Segmentation </a:t>
            </a:r>
            <a:r>
              <a:rPr lang="en-US" sz="2800" spc="-1" dirty="0">
                <a:solidFill>
                  <a:srgbClr val="000000"/>
                </a:solidFill>
                <a:latin typeface="Times New Roman"/>
              </a:rPr>
              <a:t>and reassembly: This layer accepts </a:t>
            </a:r>
            <a:r>
              <a:rPr lang="en-US" sz="2800" spc="-1" dirty="0" smtClean="0">
                <a:solidFill>
                  <a:srgbClr val="000000"/>
                </a:solidFill>
                <a:latin typeface="Times New Roman"/>
              </a:rPr>
              <a:t>message </a:t>
            </a:r>
            <a:r>
              <a:rPr lang="en-US" sz="2800" spc="-1" dirty="0">
                <a:solidFill>
                  <a:srgbClr val="000000"/>
                </a:solidFill>
                <a:latin typeface="Times New Roman"/>
              </a:rPr>
              <a:t>from </a:t>
            </a:r>
            <a:r>
              <a:rPr lang="en-US" sz="2800" spc="-1" dirty="0" smtClean="0">
                <a:solidFill>
                  <a:srgbClr val="000000"/>
                </a:solidFill>
                <a:latin typeface="Times New Roman"/>
              </a:rPr>
              <a:t>session </a:t>
            </a:r>
            <a:r>
              <a:rPr lang="en-US" sz="2800" spc="-1" dirty="0">
                <a:solidFill>
                  <a:srgbClr val="000000"/>
                </a:solidFill>
                <a:latin typeface="Times New Roman"/>
              </a:rPr>
              <a:t>layer , breaks the message into smaller </a:t>
            </a:r>
            <a:r>
              <a:rPr lang="en-US" sz="2800" spc="-1" dirty="0" smtClean="0">
                <a:solidFill>
                  <a:srgbClr val="000000"/>
                </a:solidFill>
                <a:latin typeface="Times New Roman"/>
              </a:rPr>
              <a:t>units. Each </a:t>
            </a:r>
            <a:r>
              <a:rPr lang="en-US" sz="2800" spc="-1" dirty="0">
                <a:solidFill>
                  <a:srgbClr val="000000"/>
                </a:solidFill>
                <a:latin typeface="Times New Roman"/>
              </a:rPr>
              <a:t>produced </a:t>
            </a:r>
            <a:r>
              <a:rPr lang="en-US" sz="2800" spc="-1" dirty="0" smtClean="0">
                <a:solidFill>
                  <a:srgbClr val="000000"/>
                </a:solidFill>
                <a:latin typeface="Times New Roman"/>
              </a:rPr>
              <a:t>segment has </a:t>
            </a:r>
            <a:r>
              <a:rPr lang="en-US" sz="2800" spc="-1" dirty="0">
                <a:solidFill>
                  <a:srgbClr val="000000"/>
                </a:solidFill>
                <a:latin typeface="Times New Roman"/>
              </a:rPr>
              <a:t>a header associated with it. The transport layer at the destination station reassembles the message</a:t>
            </a:r>
            <a:r>
              <a:rPr lang="en-US" sz="2800" spc="-1" dirty="0" smtClean="0">
                <a:solidFill>
                  <a:srgbClr val="000000"/>
                </a:solidFill>
                <a:latin typeface="Times New Roman"/>
              </a:rPr>
              <a:t>.</a:t>
            </a:r>
          </a:p>
          <a:p>
            <a:pPr marL="457200" indent="-457200">
              <a:buFont typeface="Arial" pitchFamily="34" charset="0"/>
              <a:buChar char="•"/>
            </a:pPr>
            <a:r>
              <a:rPr lang="en-US" sz="2800" spc="-1" dirty="0" smtClean="0">
                <a:solidFill>
                  <a:srgbClr val="000000"/>
                </a:solidFill>
                <a:latin typeface="Times New Roman"/>
              </a:rPr>
              <a:t>Connection </a:t>
            </a:r>
            <a:r>
              <a:rPr lang="en-US" sz="2800" spc="-1" dirty="0">
                <a:solidFill>
                  <a:srgbClr val="000000"/>
                </a:solidFill>
                <a:latin typeface="Times New Roman"/>
              </a:rPr>
              <a:t>control:</a:t>
            </a:r>
          </a:p>
          <a:p>
            <a:pPr marL="457200" indent="-457200">
              <a:buFont typeface="Arial" pitchFamily="34" charset="0"/>
              <a:buChar char="•"/>
            </a:pPr>
            <a:r>
              <a:rPr lang="en-US" sz="2800" spc="-1" dirty="0">
                <a:solidFill>
                  <a:srgbClr val="000000"/>
                </a:solidFill>
                <a:latin typeface="Times New Roman"/>
              </a:rPr>
              <a:t>Connection Oriented Service:</a:t>
            </a:r>
          </a:p>
          <a:p>
            <a:pPr marL="457200" indent="-457200">
              <a:buFont typeface="Arial" pitchFamily="34" charset="0"/>
              <a:buChar char="•"/>
            </a:pPr>
            <a:r>
              <a:rPr lang="en-US" sz="2800" spc="-1" dirty="0">
                <a:solidFill>
                  <a:srgbClr val="000000"/>
                </a:solidFill>
                <a:latin typeface="Times New Roman"/>
              </a:rPr>
              <a:t>– Connection Establishment</a:t>
            </a:r>
            <a:br>
              <a:rPr lang="en-US" sz="2800" spc="-1" dirty="0">
                <a:solidFill>
                  <a:srgbClr val="000000"/>
                </a:solidFill>
                <a:latin typeface="Times New Roman"/>
              </a:rPr>
            </a:br>
            <a:r>
              <a:rPr lang="en-US" sz="2800" spc="-1" dirty="0">
                <a:solidFill>
                  <a:srgbClr val="000000"/>
                </a:solidFill>
                <a:latin typeface="Times New Roman"/>
              </a:rPr>
              <a:t>– Data Transfer</a:t>
            </a:r>
            <a:br>
              <a:rPr lang="en-US" sz="2800" spc="-1" dirty="0">
                <a:solidFill>
                  <a:srgbClr val="000000"/>
                </a:solidFill>
                <a:latin typeface="Times New Roman"/>
              </a:rPr>
            </a:br>
            <a:r>
              <a:rPr lang="en-US" sz="2800" spc="-1" dirty="0">
                <a:solidFill>
                  <a:srgbClr val="000000"/>
                </a:solidFill>
                <a:latin typeface="Times New Roman"/>
              </a:rPr>
              <a:t>– Termination / disconnection</a:t>
            </a:r>
          </a:p>
          <a:p>
            <a:pPr marL="457200" indent="-457200">
              <a:buFont typeface="Arial" pitchFamily="34" charset="0"/>
              <a:buChar char="•"/>
            </a:pPr>
            <a:r>
              <a:rPr lang="en-US" sz="2800" spc="-1" smtClean="0">
                <a:solidFill>
                  <a:srgbClr val="000000"/>
                </a:solidFill>
                <a:latin typeface="Times New Roman"/>
              </a:rPr>
              <a:t>Flow </a:t>
            </a:r>
            <a:r>
              <a:rPr lang="en-US" sz="2800" spc="-1" dirty="0">
                <a:solidFill>
                  <a:srgbClr val="000000"/>
                </a:solidFill>
                <a:latin typeface="Times New Roman"/>
              </a:rPr>
              <a:t>control</a:t>
            </a:r>
          </a:p>
          <a:p>
            <a:pPr marL="457200" indent="-457200">
              <a:buFont typeface="Arial" pitchFamily="34" charset="0"/>
              <a:buChar char="•"/>
            </a:pPr>
            <a:r>
              <a:rPr lang="en-US" sz="2800" spc="-1" dirty="0" smtClean="0">
                <a:solidFill>
                  <a:srgbClr val="000000"/>
                </a:solidFill>
                <a:latin typeface="Times New Roman"/>
              </a:rPr>
              <a:t>Error </a:t>
            </a:r>
            <a:r>
              <a:rPr lang="en-US" sz="2800" spc="-1" dirty="0">
                <a:solidFill>
                  <a:srgbClr val="000000"/>
                </a:solidFill>
                <a:latin typeface="Times New Roman"/>
              </a:rPr>
              <a:t>control</a:t>
            </a:r>
          </a:p>
          <a:p>
            <a:pPr marL="457200" indent="-457200">
              <a:buFont typeface="Arial" pitchFamily="34" charset="0"/>
              <a:buChar char="•"/>
            </a:pPr>
            <a:endParaRPr lang="en-US" sz="2800" spc="-1" dirty="0" smtClean="0">
              <a:solidFill>
                <a:srgbClr val="000000"/>
              </a:solidFill>
              <a:latin typeface="Times New Roman"/>
            </a:endParaRPr>
          </a:p>
          <a:p>
            <a:pPr marL="457200" indent="-457200">
              <a:buFont typeface="Arial" pitchFamily="34" charset="0"/>
              <a:buChar char="•"/>
            </a:pPr>
            <a:endParaRPr lang="en-US" sz="2800" spc="-1" dirty="0">
              <a:solidFill>
                <a:srgbClr val="000000"/>
              </a:solidFill>
              <a:latin typeface="Times New Roman"/>
            </a:endParaRPr>
          </a:p>
        </p:txBody>
      </p:sp>
      <p:sp>
        <p:nvSpPr>
          <p:cNvPr id="87" name="TextShape 2"/>
          <p:cNvSpPr txBox="1"/>
          <p:nvPr/>
        </p:nvSpPr>
        <p:spPr>
          <a:xfrm>
            <a:off x="10631520" y="6286680"/>
            <a:ext cx="711720" cy="364680"/>
          </a:xfrm>
          <a:prstGeom prst="rect">
            <a:avLst/>
          </a:prstGeom>
          <a:noFill/>
          <a:ln>
            <a:noFill/>
          </a:ln>
        </p:spPr>
        <p:txBody>
          <a:bodyPr anchor="ctr">
            <a:noAutofit/>
          </a:bodyPr>
          <a:lstStyle/>
          <a:p>
            <a:pPr>
              <a:lnSpc>
                <a:spcPct val="100000"/>
              </a:lnSpc>
            </a:pPr>
            <a:r>
              <a:rPr lang="en-US" sz="1200" b="1" strike="noStrike" spc="-1" dirty="0" smtClean="0">
                <a:solidFill>
                  <a:srgbClr val="808080"/>
                </a:solidFill>
                <a:latin typeface="Calibri"/>
              </a:rPr>
              <a:t>Unit-1</a:t>
            </a:r>
            <a:endParaRPr lang="en-US" sz="1200" b="0" strike="noStrike" spc="-1" dirty="0">
              <a:latin typeface="Times New Roman"/>
            </a:endParaRPr>
          </a:p>
        </p:txBody>
      </p:sp>
      <p:sp>
        <p:nvSpPr>
          <p:cNvPr id="88" name="TextShape 3"/>
          <p:cNvSpPr txBox="1"/>
          <p:nvPr/>
        </p:nvSpPr>
        <p:spPr>
          <a:xfrm>
            <a:off x="4876800" y="6283396"/>
            <a:ext cx="2742840" cy="364680"/>
          </a:xfrm>
          <a:prstGeom prst="rect">
            <a:avLst/>
          </a:prstGeom>
          <a:noFill/>
          <a:ln>
            <a:noFill/>
          </a:ln>
        </p:spPr>
        <p:txBody>
          <a:bodyPr anchor="ctr">
            <a:noAutofit/>
          </a:bodyPr>
          <a:lstStyle/>
          <a:p>
            <a:pPr algn="ctr">
              <a:lnSpc>
                <a:spcPct val="100000"/>
              </a:lnSpc>
            </a:pPr>
            <a:r>
              <a:rPr lang="sv-SE" sz="1200" b="1" strike="noStrike" spc="-1" dirty="0" smtClean="0">
                <a:solidFill>
                  <a:srgbClr val="808080"/>
                </a:solidFill>
                <a:latin typeface="Calibri"/>
              </a:rPr>
              <a:t>Dr. Vivek </a:t>
            </a:r>
            <a:r>
              <a:rPr lang="sv-SE" sz="1200" b="1" strike="noStrike" spc="-1" dirty="0">
                <a:solidFill>
                  <a:srgbClr val="808080"/>
                </a:solidFill>
                <a:latin typeface="Calibri"/>
              </a:rPr>
              <a:t>Rajpoot</a:t>
            </a:r>
            <a:endParaRPr lang="en-US" sz="1200" b="0" strike="noStrike" spc="-1" dirty="0">
              <a:latin typeface="Times New Roman"/>
            </a:endParaRPr>
          </a:p>
        </p:txBody>
      </p:sp>
      <p:sp>
        <p:nvSpPr>
          <p:cNvPr id="89" name="CustomShape 4"/>
          <p:cNvSpPr/>
          <p:nvPr/>
        </p:nvSpPr>
        <p:spPr>
          <a:xfrm>
            <a:off x="809640" y="642960"/>
            <a:ext cx="10561320" cy="7679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dirty="0">
                <a:latin typeface="Times New Roman" pitchFamily="18" charset="0"/>
                <a:cs typeface="Times New Roman" pitchFamily="18" charset="0"/>
              </a:rPr>
              <a:t>Transport Layer Responsibilities</a:t>
            </a:r>
            <a:endParaRPr lang="en-US" sz="4400" b="0" strike="noStrike" spc="-1" dirty="0">
              <a:latin typeface="Times New Roman" pitchFamily="18" charset="0"/>
              <a:cs typeface="Times New Roman" pitchFamily="18" charset="0"/>
            </a:endParaRPr>
          </a:p>
        </p:txBody>
      </p:sp>
    </p:spTree>
    <p:extLst>
      <p:ext uri="{BB962C8B-B14F-4D97-AF65-F5344CB8AC3E}">
        <p14:creationId xmlns:p14="http://schemas.microsoft.com/office/powerpoint/2010/main" val="3702347448"/>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228600" y="1403640"/>
            <a:ext cx="11734800" cy="4879756"/>
          </a:xfrm>
          <a:prstGeom prst="rect">
            <a:avLst/>
          </a:prstGeom>
          <a:noFill/>
          <a:ln>
            <a:noFill/>
          </a:ln>
        </p:spPr>
        <p:txBody>
          <a:bodyPr>
            <a:normAutofit fontScale="97500"/>
          </a:bodyPr>
          <a:lstStyle/>
          <a:p>
            <a:r>
              <a:rPr lang="en-US" sz="2800" spc="-1" dirty="0">
                <a:solidFill>
                  <a:srgbClr val="000000"/>
                </a:solidFill>
                <a:latin typeface="Times New Roman"/>
              </a:rPr>
              <a:t>Specific responsibilities of the session layer include:</a:t>
            </a:r>
          </a:p>
          <a:p>
            <a:pPr marL="457200" indent="-457200">
              <a:buFont typeface="Arial" pitchFamily="34" charset="0"/>
              <a:buChar char="•"/>
            </a:pPr>
            <a:r>
              <a:rPr lang="en-US" sz="2800" spc="-1" dirty="0" smtClean="0">
                <a:solidFill>
                  <a:srgbClr val="000000"/>
                </a:solidFill>
                <a:latin typeface="Times New Roman"/>
              </a:rPr>
              <a:t>Dialog </a:t>
            </a:r>
            <a:r>
              <a:rPr lang="en-US" sz="2800" spc="-1" dirty="0">
                <a:solidFill>
                  <a:srgbClr val="000000"/>
                </a:solidFill>
                <a:latin typeface="Times New Roman"/>
              </a:rPr>
              <a:t>control</a:t>
            </a:r>
            <a:r>
              <a:rPr lang="en-US" sz="2800" spc="-1" dirty="0" smtClean="0">
                <a:solidFill>
                  <a:srgbClr val="000000"/>
                </a:solidFill>
                <a:latin typeface="Times New Roman"/>
              </a:rPr>
              <a:t>: The </a:t>
            </a:r>
            <a:r>
              <a:rPr lang="en-US" sz="2800" spc="-1" dirty="0">
                <a:solidFill>
                  <a:srgbClr val="000000"/>
                </a:solidFill>
                <a:latin typeface="Times New Roman"/>
              </a:rPr>
              <a:t>session layer allows two systems to start communication with each other in half-duplex or full-duplex.</a:t>
            </a:r>
          </a:p>
          <a:p>
            <a:pPr marL="457200" indent="-457200">
              <a:buFont typeface="Arial" pitchFamily="34" charset="0"/>
              <a:buChar char="•"/>
            </a:pPr>
            <a:r>
              <a:rPr lang="en-US" sz="2800" spc="-1" dirty="0" smtClean="0">
                <a:solidFill>
                  <a:srgbClr val="000000"/>
                </a:solidFill>
                <a:latin typeface="Times New Roman"/>
              </a:rPr>
              <a:t>Session </a:t>
            </a:r>
            <a:r>
              <a:rPr lang="en-US" sz="2800" spc="-1" dirty="0">
                <a:solidFill>
                  <a:srgbClr val="000000"/>
                </a:solidFill>
                <a:latin typeface="Times New Roman"/>
              </a:rPr>
              <a:t>establishment, maintenance and termination: The layer allows the two processes to establish, use and terminate a connection.</a:t>
            </a:r>
          </a:p>
          <a:p>
            <a:pPr marL="457200" indent="-457200">
              <a:buFont typeface="Arial" pitchFamily="34" charset="0"/>
              <a:buChar char="•"/>
            </a:pPr>
            <a:endParaRPr lang="en-US" sz="2800" spc="-1" dirty="0" smtClean="0">
              <a:solidFill>
                <a:srgbClr val="000000"/>
              </a:solidFill>
              <a:latin typeface="Times New Roman"/>
            </a:endParaRPr>
          </a:p>
          <a:p>
            <a:pPr marL="457200" indent="-457200">
              <a:buFont typeface="Arial" pitchFamily="34" charset="0"/>
              <a:buChar char="•"/>
            </a:pPr>
            <a:endParaRPr lang="en-US" sz="2800" spc="-1" dirty="0">
              <a:solidFill>
                <a:srgbClr val="000000"/>
              </a:solidFill>
              <a:latin typeface="Times New Roman"/>
            </a:endParaRPr>
          </a:p>
        </p:txBody>
      </p:sp>
      <p:sp>
        <p:nvSpPr>
          <p:cNvPr id="87" name="TextShape 2"/>
          <p:cNvSpPr txBox="1"/>
          <p:nvPr/>
        </p:nvSpPr>
        <p:spPr>
          <a:xfrm>
            <a:off x="10631520" y="6286680"/>
            <a:ext cx="711720" cy="364680"/>
          </a:xfrm>
          <a:prstGeom prst="rect">
            <a:avLst/>
          </a:prstGeom>
          <a:noFill/>
          <a:ln>
            <a:noFill/>
          </a:ln>
        </p:spPr>
        <p:txBody>
          <a:bodyPr anchor="ctr">
            <a:noAutofit/>
          </a:bodyPr>
          <a:lstStyle/>
          <a:p>
            <a:pPr>
              <a:lnSpc>
                <a:spcPct val="100000"/>
              </a:lnSpc>
            </a:pPr>
            <a:r>
              <a:rPr lang="en-US" sz="1200" b="1" strike="noStrike" spc="-1" dirty="0" smtClean="0">
                <a:solidFill>
                  <a:srgbClr val="808080"/>
                </a:solidFill>
                <a:latin typeface="Calibri"/>
              </a:rPr>
              <a:t>Unit-1</a:t>
            </a:r>
            <a:endParaRPr lang="en-US" sz="1200" b="0" strike="noStrike" spc="-1" dirty="0">
              <a:latin typeface="Times New Roman"/>
            </a:endParaRPr>
          </a:p>
        </p:txBody>
      </p:sp>
      <p:sp>
        <p:nvSpPr>
          <p:cNvPr id="88" name="TextShape 3"/>
          <p:cNvSpPr txBox="1"/>
          <p:nvPr/>
        </p:nvSpPr>
        <p:spPr>
          <a:xfrm>
            <a:off x="4876800" y="6283396"/>
            <a:ext cx="2742840" cy="364680"/>
          </a:xfrm>
          <a:prstGeom prst="rect">
            <a:avLst/>
          </a:prstGeom>
          <a:noFill/>
          <a:ln>
            <a:noFill/>
          </a:ln>
        </p:spPr>
        <p:txBody>
          <a:bodyPr anchor="ctr">
            <a:noAutofit/>
          </a:bodyPr>
          <a:lstStyle/>
          <a:p>
            <a:pPr algn="ctr">
              <a:lnSpc>
                <a:spcPct val="100000"/>
              </a:lnSpc>
            </a:pPr>
            <a:r>
              <a:rPr lang="sv-SE" sz="1200" b="1" strike="noStrike" spc="-1" dirty="0" smtClean="0">
                <a:solidFill>
                  <a:srgbClr val="808080"/>
                </a:solidFill>
                <a:latin typeface="Calibri"/>
              </a:rPr>
              <a:t>Dr. Vivek </a:t>
            </a:r>
            <a:r>
              <a:rPr lang="sv-SE" sz="1200" b="1" strike="noStrike" spc="-1" dirty="0">
                <a:solidFill>
                  <a:srgbClr val="808080"/>
                </a:solidFill>
                <a:latin typeface="Calibri"/>
              </a:rPr>
              <a:t>Rajpoot</a:t>
            </a:r>
            <a:endParaRPr lang="en-US" sz="1200" b="0" strike="noStrike" spc="-1" dirty="0">
              <a:latin typeface="Times New Roman"/>
            </a:endParaRPr>
          </a:p>
        </p:txBody>
      </p:sp>
      <p:sp>
        <p:nvSpPr>
          <p:cNvPr id="89" name="CustomShape 4"/>
          <p:cNvSpPr/>
          <p:nvPr/>
        </p:nvSpPr>
        <p:spPr>
          <a:xfrm>
            <a:off x="809640" y="642960"/>
            <a:ext cx="10561320" cy="7679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dirty="0" smtClean="0">
                <a:latin typeface="Times New Roman" pitchFamily="18" charset="0"/>
                <a:cs typeface="Times New Roman" pitchFamily="18" charset="0"/>
              </a:rPr>
              <a:t>Session Layer</a:t>
            </a:r>
            <a:endParaRPr lang="en-US" sz="4400" b="0" strike="noStrike" spc="-1" dirty="0">
              <a:latin typeface="Times New Roman" pitchFamily="18" charset="0"/>
              <a:cs typeface="Times New Roman" pitchFamily="18" charset="0"/>
            </a:endParaRPr>
          </a:p>
        </p:txBody>
      </p:sp>
      <p:pic>
        <p:nvPicPr>
          <p:cNvPr id="6" name="Picture 6"/>
          <p:cNvPicPr>
            <a:picLocks noChangeAspect="1" noChangeArrowheads="1"/>
          </p:cNvPicPr>
          <p:nvPr/>
        </p:nvPicPr>
        <p:blipFill>
          <a:blip r:embed="rId2" cstate="print"/>
          <a:srcRect/>
          <a:stretch>
            <a:fillRect/>
          </a:stretch>
        </p:blipFill>
        <p:spPr bwMode="auto">
          <a:xfrm>
            <a:off x="1014420" y="3657600"/>
            <a:ext cx="10151760" cy="3007615"/>
          </a:xfrm>
          <a:prstGeom prst="rect">
            <a:avLst/>
          </a:prstGeom>
          <a:noFill/>
          <a:ln w="9525">
            <a:noFill/>
            <a:miter lim="800000"/>
            <a:headEnd/>
            <a:tailEnd/>
          </a:ln>
          <a:effectLst/>
        </p:spPr>
      </p:pic>
    </p:spTree>
    <p:extLst>
      <p:ext uri="{BB962C8B-B14F-4D97-AF65-F5344CB8AC3E}">
        <p14:creationId xmlns:p14="http://schemas.microsoft.com/office/powerpoint/2010/main" val="2170633424"/>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228600" y="1403640"/>
            <a:ext cx="11734800" cy="4879756"/>
          </a:xfrm>
          <a:prstGeom prst="rect">
            <a:avLst/>
          </a:prstGeom>
          <a:noFill/>
          <a:ln>
            <a:noFill/>
          </a:ln>
        </p:spPr>
        <p:txBody>
          <a:bodyPr>
            <a:normAutofit fontScale="97500"/>
          </a:bodyPr>
          <a:lstStyle/>
          <a:p>
            <a:r>
              <a:rPr lang="en-US" sz="2800" spc="-1" dirty="0">
                <a:solidFill>
                  <a:srgbClr val="000000"/>
                </a:solidFill>
                <a:latin typeface="Times New Roman"/>
              </a:rPr>
              <a:t>Specific responsibilities of presentation layer:</a:t>
            </a:r>
          </a:p>
          <a:p>
            <a:pPr marL="457200" indent="-457200">
              <a:buFont typeface="Arial" pitchFamily="34" charset="0"/>
              <a:buChar char="•"/>
            </a:pPr>
            <a:r>
              <a:rPr lang="en-US" sz="2800" spc="-1" dirty="0" smtClean="0">
                <a:solidFill>
                  <a:srgbClr val="000000"/>
                </a:solidFill>
                <a:latin typeface="Times New Roman"/>
              </a:rPr>
              <a:t>Translation: For </a:t>
            </a:r>
            <a:r>
              <a:rPr lang="en-US" sz="2800" spc="-1" dirty="0">
                <a:solidFill>
                  <a:srgbClr val="000000"/>
                </a:solidFill>
                <a:latin typeface="Times New Roman"/>
              </a:rPr>
              <a:t>example, ASCII to EBCDIC.</a:t>
            </a:r>
          </a:p>
          <a:p>
            <a:pPr marL="457200" indent="-457200">
              <a:buFont typeface="Arial" pitchFamily="34" charset="0"/>
              <a:buChar char="•"/>
            </a:pPr>
            <a:r>
              <a:rPr lang="en-US" sz="2800" spc="-1" dirty="0" smtClean="0">
                <a:solidFill>
                  <a:srgbClr val="000000"/>
                </a:solidFill>
                <a:latin typeface="Times New Roman"/>
              </a:rPr>
              <a:t>Encryption: Data </a:t>
            </a:r>
            <a:r>
              <a:rPr lang="en-US" sz="2800" spc="-1" dirty="0">
                <a:solidFill>
                  <a:srgbClr val="000000"/>
                </a:solidFill>
                <a:latin typeface="Times New Roman"/>
              </a:rPr>
              <a:t>encryption translates the data into another form or code</a:t>
            </a:r>
          </a:p>
          <a:p>
            <a:pPr marL="457200" indent="-457200">
              <a:buFont typeface="Arial" pitchFamily="34" charset="0"/>
              <a:buChar char="•"/>
            </a:pPr>
            <a:r>
              <a:rPr lang="en-US" sz="2800" spc="-1" dirty="0" smtClean="0">
                <a:solidFill>
                  <a:srgbClr val="000000"/>
                </a:solidFill>
                <a:latin typeface="Times New Roman"/>
              </a:rPr>
              <a:t>Compression</a:t>
            </a:r>
            <a:r>
              <a:rPr lang="en-US" sz="2800" spc="-1" dirty="0">
                <a:solidFill>
                  <a:srgbClr val="000000"/>
                </a:solidFill>
                <a:latin typeface="Times New Roman"/>
              </a:rPr>
              <a:t>: Reduces the number of bits that need to be transmitted on the network.</a:t>
            </a:r>
          </a:p>
          <a:p>
            <a:pPr marL="457200" indent="-457200">
              <a:buFont typeface="Arial" pitchFamily="34" charset="0"/>
              <a:buChar char="•"/>
            </a:pPr>
            <a:endParaRPr lang="en-US" sz="2800" spc="-1" dirty="0" smtClean="0">
              <a:solidFill>
                <a:srgbClr val="000000"/>
              </a:solidFill>
              <a:latin typeface="Times New Roman"/>
            </a:endParaRPr>
          </a:p>
          <a:p>
            <a:pPr marL="457200" indent="-457200">
              <a:buFont typeface="Arial" pitchFamily="34" charset="0"/>
              <a:buChar char="•"/>
            </a:pPr>
            <a:endParaRPr lang="en-US" sz="2800" spc="-1" dirty="0">
              <a:solidFill>
                <a:srgbClr val="000000"/>
              </a:solidFill>
              <a:latin typeface="Times New Roman"/>
            </a:endParaRPr>
          </a:p>
        </p:txBody>
      </p:sp>
      <p:sp>
        <p:nvSpPr>
          <p:cNvPr id="87" name="TextShape 2"/>
          <p:cNvSpPr txBox="1"/>
          <p:nvPr/>
        </p:nvSpPr>
        <p:spPr>
          <a:xfrm>
            <a:off x="10631520" y="6286680"/>
            <a:ext cx="711720" cy="364680"/>
          </a:xfrm>
          <a:prstGeom prst="rect">
            <a:avLst/>
          </a:prstGeom>
          <a:noFill/>
          <a:ln>
            <a:noFill/>
          </a:ln>
        </p:spPr>
        <p:txBody>
          <a:bodyPr anchor="ctr">
            <a:noAutofit/>
          </a:bodyPr>
          <a:lstStyle/>
          <a:p>
            <a:pPr>
              <a:lnSpc>
                <a:spcPct val="100000"/>
              </a:lnSpc>
            </a:pPr>
            <a:r>
              <a:rPr lang="en-US" sz="1200" b="1" strike="noStrike" spc="-1" dirty="0" smtClean="0">
                <a:solidFill>
                  <a:srgbClr val="808080"/>
                </a:solidFill>
                <a:latin typeface="Calibri"/>
              </a:rPr>
              <a:t>Unit-1</a:t>
            </a:r>
            <a:endParaRPr lang="en-US" sz="1200" b="0" strike="noStrike" spc="-1" dirty="0">
              <a:latin typeface="Times New Roman"/>
            </a:endParaRPr>
          </a:p>
        </p:txBody>
      </p:sp>
      <p:sp>
        <p:nvSpPr>
          <p:cNvPr id="88" name="TextShape 3"/>
          <p:cNvSpPr txBox="1"/>
          <p:nvPr/>
        </p:nvSpPr>
        <p:spPr>
          <a:xfrm>
            <a:off x="4876800" y="6283396"/>
            <a:ext cx="2742840" cy="364680"/>
          </a:xfrm>
          <a:prstGeom prst="rect">
            <a:avLst/>
          </a:prstGeom>
          <a:noFill/>
          <a:ln>
            <a:noFill/>
          </a:ln>
        </p:spPr>
        <p:txBody>
          <a:bodyPr anchor="ctr">
            <a:noAutofit/>
          </a:bodyPr>
          <a:lstStyle/>
          <a:p>
            <a:pPr algn="ctr">
              <a:lnSpc>
                <a:spcPct val="100000"/>
              </a:lnSpc>
            </a:pPr>
            <a:r>
              <a:rPr lang="sv-SE" sz="1200" b="1" strike="noStrike" spc="-1" dirty="0" smtClean="0">
                <a:solidFill>
                  <a:srgbClr val="808080"/>
                </a:solidFill>
                <a:latin typeface="Calibri"/>
              </a:rPr>
              <a:t>Dr. Vivek </a:t>
            </a:r>
            <a:r>
              <a:rPr lang="sv-SE" sz="1200" b="1" strike="noStrike" spc="-1" dirty="0">
                <a:solidFill>
                  <a:srgbClr val="808080"/>
                </a:solidFill>
                <a:latin typeface="Calibri"/>
              </a:rPr>
              <a:t>Rajpoot</a:t>
            </a:r>
            <a:endParaRPr lang="en-US" sz="1200" b="0" strike="noStrike" spc="-1" dirty="0">
              <a:latin typeface="Times New Roman"/>
            </a:endParaRPr>
          </a:p>
        </p:txBody>
      </p:sp>
      <p:sp>
        <p:nvSpPr>
          <p:cNvPr id="89" name="CustomShape 4"/>
          <p:cNvSpPr/>
          <p:nvPr/>
        </p:nvSpPr>
        <p:spPr>
          <a:xfrm>
            <a:off x="809640" y="642960"/>
            <a:ext cx="10561320" cy="7679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dirty="0" smtClean="0">
                <a:latin typeface="Times New Roman" pitchFamily="18" charset="0"/>
                <a:cs typeface="Times New Roman" pitchFamily="18" charset="0"/>
              </a:rPr>
              <a:t>Presentation Layer</a:t>
            </a:r>
            <a:endParaRPr lang="en-US" sz="4400" b="0" strike="noStrike" spc="-1" dirty="0">
              <a:latin typeface="Times New Roman" pitchFamily="18" charset="0"/>
              <a:cs typeface="Times New Roman" pitchFamily="18" charset="0"/>
            </a:endParaRPr>
          </a:p>
        </p:txBody>
      </p:sp>
      <p:pic>
        <p:nvPicPr>
          <p:cNvPr id="7" name="Picture 6"/>
          <p:cNvPicPr>
            <a:picLocks noChangeAspect="1" noChangeArrowheads="1"/>
          </p:cNvPicPr>
          <p:nvPr/>
        </p:nvPicPr>
        <p:blipFill>
          <a:blip r:embed="rId2" cstate="print"/>
          <a:srcRect/>
          <a:stretch>
            <a:fillRect/>
          </a:stretch>
        </p:blipFill>
        <p:spPr bwMode="auto">
          <a:xfrm>
            <a:off x="2743200" y="3200400"/>
            <a:ext cx="7391400" cy="3450960"/>
          </a:xfrm>
          <a:prstGeom prst="rect">
            <a:avLst/>
          </a:prstGeom>
          <a:noFill/>
          <a:ln w="9525">
            <a:noFill/>
            <a:miter lim="800000"/>
            <a:headEnd/>
            <a:tailEnd/>
          </a:ln>
          <a:effectLst/>
        </p:spPr>
      </p:pic>
    </p:spTree>
    <p:extLst>
      <p:ext uri="{BB962C8B-B14F-4D97-AF65-F5344CB8AC3E}">
        <p14:creationId xmlns:p14="http://schemas.microsoft.com/office/powerpoint/2010/main" val="1857045369"/>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228600" y="1403640"/>
            <a:ext cx="11734800" cy="4879756"/>
          </a:xfrm>
          <a:prstGeom prst="rect">
            <a:avLst/>
          </a:prstGeom>
          <a:noFill/>
          <a:ln>
            <a:noFill/>
          </a:ln>
        </p:spPr>
        <p:txBody>
          <a:bodyPr>
            <a:normAutofit fontScale="97500"/>
          </a:bodyPr>
          <a:lstStyle/>
          <a:p>
            <a:pPr marL="457200" indent="-457200">
              <a:buFont typeface="Arial" pitchFamily="34" charset="0"/>
              <a:buChar char="•"/>
            </a:pPr>
            <a:r>
              <a:rPr lang="en-US" sz="2800" spc="-1" dirty="0">
                <a:solidFill>
                  <a:srgbClr val="000000"/>
                </a:solidFill>
                <a:latin typeface="Times New Roman"/>
              </a:rPr>
              <a:t>The application layer enables user, weather human or software, to access the network.</a:t>
            </a:r>
          </a:p>
          <a:p>
            <a:pPr marL="457200" indent="-457200">
              <a:buFont typeface="Arial" pitchFamily="34" charset="0"/>
              <a:buChar char="•"/>
            </a:pPr>
            <a:r>
              <a:rPr lang="en-US" sz="2800" spc="-1" dirty="0">
                <a:solidFill>
                  <a:srgbClr val="000000"/>
                </a:solidFill>
                <a:latin typeface="Times New Roman"/>
              </a:rPr>
              <a:t>It provides user interfaces and support for services such as e-mail, remote file access and transfer, shared database management, and other types of distributed information services.</a:t>
            </a:r>
          </a:p>
          <a:p>
            <a:pPr marL="457200" indent="-457200">
              <a:buFont typeface="Arial" pitchFamily="34" charset="0"/>
              <a:buChar char="•"/>
            </a:pPr>
            <a:endParaRPr lang="en-US" sz="2800" spc="-1" dirty="0" smtClean="0">
              <a:solidFill>
                <a:srgbClr val="000000"/>
              </a:solidFill>
              <a:latin typeface="Times New Roman"/>
            </a:endParaRPr>
          </a:p>
          <a:p>
            <a:pPr marL="457200" indent="-457200">
              <a:buFont typeface="Arial" pitchFamily="34" charset="0"/>
              <a:buChar char="•"/>
            </a:pPr>
            <a:endParaRPr lang="en-US" sz="2800" spc="-1" dirty="0">
              <a:solidFill>
                <a:srgbClr val="000000"/>
              </a:solidFill>
              <a:latin typeface="Times New Roman"/>
            </a:endParaRPr>
          </a:p>
        </p:txBody>
      </p:sp>
      <p:sp>
        <p:nvSpPr>
          <p:cNvPr id="87" name="TextShape 2"/>
          <p:cNvSpPr txBox="1"/>
          <p:nvPr/>
        </p:nvSpPr>
        <p:spPr>
          <a:xfrm>
            <a:off x="10631520" y="6286680"/>
            <a:ext cx="711720" cy="364680"/>
          </a:xfrm>
          <a:prstGeom prst="rect">
            <a:avLst/>
          </a:prstGeom>
          <a:noFill/>
          <a:ln>
            <a:noFill/>
          </a:ln>
        </p:spPr>
        <p:txBody>
          <a:bodyPr anchor="ctr">
            <a:noAutofit/>
          </a:bodyPr>
          <a:lstStyle/>
          <a:p>
            <a:pPr>
              <a:lnSpc>
                <a:spcPct val="100000"/>
              </a:lnSpc>
            </a:pPr>
            <a:r>
              <a:rPr lang="en-US" sz="1200" b="1" strike="noStrike" spc="-1" dirty="0" smtClean="0">
                <a:solidFill>
                  <a:srgbClr val="808080"/>
                </a:solidFill>
                <a:latin typeface="Calibri"/>
              </a:rPr>
              <a:t>Unit-1</a:t>
            </a:r>
            <a:endParaRPr lang="en-US" sz="1200" b="0" strike="noStrike" spc="-1" dirty="0">
              <a:latin typeface="Times New Roman"/>
            </a:endParaRPr>
          </a:p>
        </p:txBody>
      </p:sp>
      <p:sp>
        <p:nvSpPr>
          <p:cNvPr id="88" name="TextShape 3"/>
          <p:cNvSpPr txBox="1"/>
          <p:nvPr/>
        </p:nvSpPr>
        <p:spPr>
          <a:xfrm>
            <a:off x="4876800" y="6283396"/>
            <a:ext cx="2742840" cy="364680"/>
          </a:xfrm>
          <a:prstGeom prst="rect">
            <a:avLst/>
          </a:prstGeom>
          <a:noFill/>
          <a:ln>
            <a:noFill/>
          </a:ln>
        </p:spPr>
        <p:txBody>
          <a:bodyPr anchor="ctr">
            <a:noAutofit/>
          </a:bodyPr>
          <a:lstStyle/>
          <a:p>
            <a:pPr algn="ctr">
              <a:lnSpc>
                <a:spcPct val="100000"/>
              </a:lnSpc>
            </a:pPr>
            <a:r>
              <a:rPr lang="sv-SE" sz="1200" b="1" strike="noStrike" spc="-1" dirty="0" smtClean="0">
                <a:solidFill>
                  <a:srgbClr val="808080"/>
                </a:solidFill>
                <a:latin typeface="Calibri"/>
              </a:rPr>
              <a:t>Dr. Vivek </a:t>
            </a:r>
            <a:r>
              <a:rPr lang="sv-SE" sz="1200" b="1" strike="noStrike" spc="-1" dirty="0">
                <a:solidFill>
                  <a:srgbClr val="808080"/>
                </a:solidFill>
                <a:latin typeface="Calibri"/>
              </a:rPr>
              <a:t>Rajpoot</a:t>
            </a:r>
            <a:endParaRPr lang="en-US" sz="1200" b="0" strike="noStrike" spc="-1" dirty="0">
              <a:latin typeface="Times New Roman"/>
            </a:endParaRPr>
          </a:p>
        </p:txBody>
      </p:sp>
      <p:sp>
        <p:nvSpPr>
          <p:cNvPr id="89" name="CustomShape 4"/>
          <p:cNvSpPr/>
          <p:nvPr/>
        </p:nvSpPr>
        <p:spPr>
          <a:xfrm>
            <a:off x="809640" y="642960"/>
            <a:ext cx="10561320" cy="7679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dirty="0" smtClean="0">
                <a:latin typeface="Times New Roman" pitchFamily="18" charset="0"/>
                <a:cs typeface="Times New Roman" pitchFamily="18" charset="0"/>
              </a:rPr>
              <a:t>Application Layer</a:t>
            </a:r>
            <a:endParaRPr lang="en-US" sz="4400" b="0" strike="noStrike" spc="-1" dirty="0">
              <a:latin typeface="Times New Roman" pitchFamily="18" charset="0"/>
              <a:cs typeface="Times New Roman" pitchFamily="18" charset="0"/>
            </a:endParaRPr>
          </a:p>
        </p:txBody>
      </p:sp>
      <p:pic>
        <p:nvPicPr>
          <p:cNvPr id="8" name="Picture 6"/>
          <p:cNvPicPr>
            <a:picLocks noChangeAspect="1" noChangeArrowheads="1"/>
          </p:cNvPicPr>
          <p:nvPr/>
        </p:nvPicPr>
        <p:blipFill>
          <a:blip r:embed="rId2" cstate="print"/>
          <a:srcRect/>
          <a:stretch>
            <a:fillRect/>
          </a:stretch>
        </p:blipFill>
        <p:spPr bwMode="auto">
          <a:xfrm>
            <a:off x="3810000" y="3429000"/>
            <a:ext cx="6096000" cy="3219076"/>
          </a:xfrm>
          <a:prstGeom prst="rect">
            <a:avLst/>
          </a:prstGeom>
          <a:noFill/>
          <a:ln w="9525">
            <a:noFill/>
            <a:miter lim="800000"/>
            <a:headEnd/>
            <a:tailEnd/>
          </a:ln>
          <a:effectLst/>
        </p:spPr>
      </p:pic>
    </p:spTree>
    <p:extLst>
      <p:ext uri="{BB962C8B-B14F-4D97-AF65-F5344CB8AC3E}">
        <p14:creationId xmlns:p14="http://schemas.microsoft.com/office/powerpoint/2010/main" val="3848615858"/>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228600" y="1403640"/>
            <a:ext cx="11734800" cy="4879756"/>
          </a:xfrm>
          <a:prstGeom prst="rect">
            <a:avLst/>
          </a:prstGeom>
          <a:noFill/>
          <a:ln>
            <a:noFill/>
          </a:ln>
        </p:spPr>
        <p:txBody>
          <a:bodyPr>
            <a:normAutofit fontScale="90000"/>
          </a:bodyPr>
          <a:lstStyle/>
          <a:p>
            <a:pPr marL="457200" indent="-457200">
              <a:buFont typeface="Arial" pitchFamily="34" charset="0"/>
              <a:buChar char="•"/>
            </a:pPr>
            <a:r>
              <a:rPr lang="en-US" sz="2800" b="1" spc="-1" dirty="0">
                <a:solidFill>
                  <a:srgbClr val="000000"/>
                </a:solidFill>
                <a:latin typeface="Times New Roman"/>
              </a:rPr>
              <a:t>Hyper Text Transfer </a:t>
            </a:r>
            <a:r>
              <a:rPr lang="en-US" sz="2800" b="1" spc="-1" dirty="0" smtClean="0">
                <a:solidFill>
                  <a:srgbClr val="000000"/>
                </a:solidFill>
                <a:latin typeface="Times New Roman"/>
              </a:rPr>
              <a:t>Protocol HTTP </a:t>
            </a:r>
            <a:r>
              <a:rPr lang="en-US" sz="2800" spc="-1" dirty="0">
                <a:solidFill>
                  <a:srgbClr val="000000"/>
                </a:solidFill>
                <a:latin typeface="Times New Roman"/>
              </a:rPr>
              <a:t>− It is the underlying protocol for world wide web. It defines how hypermedia messages are formatted and transmitted.</a:t>
            </a:r>
          </a:p>
          <a:p>
            <a:pPr marL="457200" indent="-457200">
              <a:buFont typeface="Arial" pitchFamily="34" charset="0"/>
              <a:buChar char="•"/>
            </a:pPr>
            <a:r>
              <a:rPr lang="en-US" sz="2800" b="1" spc="-1" dirty="0">
                <a:solidFill>
                  <a:srgbClr val="000000"/>
                </a:solidFill>
                <a:latin typeface="Times New Roman"/>
              </a:rPr>
              <a:t>File Transfer </a:t>
            </a:r>
            <a:r>
              <a:rPr lang="en-US" sz="2800" b="1" spc="-1" dirty="0" smtClean="0">
                <a:solidFill>
                  <a:srgbClr val="000000"/>
                </a:solidFill>
                <a:latin typeface="Times New Roman"/>
              </a:rPr>
              <a:t>Protocol </a:t>
            </a:r>
            <a:r>
              <a:rPr lang="en-US" sz="2800" b="1" spc="-1" dirty="0">
                <a:solidFill>
                  <a:srgbClr val="000000"/>
                </a:solidFill>
                <a:latin typeface="Times New Roman"/>
              </a:rPr>
              <a:t>FTP </a:t>
            </a:r>
            <a:r>
              <a:rPr lang="en-US" sz="2800" spc="-1" dirty="0">
                <a:solidFill>
                  <a:srgbClr val="000000"/>
                </a:solidFill>
                <a:latin typeface="Times New Roman"/>
              </a:rPr>
              <a:t>− It is a client-server based protocol for transfer of files between client and server over the network.</a:t>
            </a:r>
          </a:p>
          <a:p>
            <a:pPr marL="457200" indent="-457200">
              <a:buFont typeface="Arial" pitchFamily="34" charset="0"/>
              <a:buChar char="•"/>
            </a:pPr>
            <a:r>
              <a:rPr lang="en-US" sz="2800" b="1" spc="-1" dirty="0">
                <a:solidFill>
                  <a:srgbClr val="000000"/>
                </a:solidFill>
                <a:latin typeface="Times New Roman"/>
              </a:rPr>
              <a:t>Simple Mail Transfer </a:t>
            </a:r>
            <a:r>
              <a:rPr lang="en-US" sz="2800" b="1" spc="-1" dirty="0" smtClean="0">
                <a:solidFill>
                  <a:srgbClr val="000000"/>
                </a:solidFill>
                <a:latin typeface="Times New Roman"/>
              </a:rPr>
              <a:t>Protocol SMTP </a:t>
            </a:r>
            <a:r>
              <a:rPr lang="en-US" sz="2800" spc="-1" dirty="0">
                <a:solidFill>
                  <a:srgbClr val="000000"/>
                </a:solidFill>
                <a:latin typeface="Times New Roman"/>
              </a:rPr>
              <a:t>− It lays down the rules and semantics for sending and receiving electronic mails (e-mails).</a:t>
            </a:r>
          </a:p>
          <a:p>
            <a:pPr marL="457200" indent="-457200">
              <a:buFont typeface="Arial" pitchFamily="34" charset="0"/>
              <a:buChar char="•"/>
            </a:pPr>
            <a:r>
              <a:rPr lang="en-US" sz="2800" b="1" spc="-1" dirty="0">
                <a:solidFill>
                  <a:srgbClr val="000000"/>
                </a:solidFill>
                <a:latin typeface="Times New Roman"/>
              </a:rPr>
              <a:t>Domain Name </a:t>
            </a:r>
            <a:r>
              <a:rPr lang="en-US" sz="2800" b="1" spc="-1" dirty="0" smtClean="0">
                <a:solidFill>
                  <a:srgbClr val="000000"/>
                </a:solidFill>
                <a:latin typeface="Times New Roman"/>
              </a:rPr>
              <a:t>System </a:t>
            </a:r>
            <a:r>
              <a:rPr lang="en-US" sz="2800" b="1" spc="-1" dirty="0">
                <a:solidFill>
                  <a:srgbClr val="000000"/>
                </a:solidFill>
                <a:latin typeface="Times New Roman"/>
              </a:rPr>
              <a:t>DNS </a:t>
            </a:r>
            <a:r>
              <a:rPr lang="en-US" sz="2800" spc="-1" dirty="0">
                <a:solidFill>
                  <a:srgbClr val="000000"/>
                </a:solidFill>
                <a:latin typeface="Times New Roman"/>
              </a:rPr>
              <a:t>− It is a naming system for devices in networks. It provides services for translating domain names to IP addresses.</a:t>
            </a:r>
          </a:p>
          <a:p>
            <a:pPr marL="457200" indent="-457200">
              <a:buFont typeface="Arial" pitchFamily="34" charset="0"/>
              <a:buChar char="•"/>
            </a:pPr>
            <a:r>
              <a:rPr lang="en-US" sz="2800" b="1" spc="-1" dirty="0">
                <a:solidFill>
                  <a:srgbClr val="000000"/>
                </a:solidFill>
                <a:latin typeface="Times New Roman"/>
              </a:rPr>
              <a:t>TELNET</a:t>
            </a:r>
            <a:r>
              <a:rPr lang="en-US" sz="2800" spc="-1" dirty="0">
                <a:solidFill>
                  <a:srgbClr val="000000"/>
                </a:solidFill>
                <a:latin typeface="Times New Roman"/>
              </a:rPr>
              <a:t> − It provides bi-directional text-oriented services for remote login to the hosts over the network.</a:t>
            </a:r>
          </a:p>
          <a:p>
            <a:pPr marL="457200" indent="-457200">
              <a:buFont typeface="Arial" pitchFamily="34" charset="0"/>
              <a:buChar char="•"/>
            </a:pPr>
            <a:r>
              <a:rPr lang="en-US" sz="2800" b="1" spc="-1" dirty="0">
                <a:solidFill>
                  <a:srgbClr val="000000"/>
                </a:solidFill>
                <a:latin typeface="Times New Roman"/>
              </a:rPr>
              <a:t>Simple Network Management </a:t>
            </a:r>
            <a:r>
              <a:rPr lang="en-US" sz="2800" b="1" spc="-1" dirty="0" smtClean="0">
                <a:solidFill>
                  <a:srgbClr val="000000"/>
                </a:solidFill>
                <a:latin typeface="Times New Roman"/>
              </a:rPr>
              <a:t>Protocol </a:t>
            </a:r>
            <a:r>
              <a:rPr lang="en-US" sz="2800" b="1" spc="-1" dirty="0">
                <a:solidFill>
                  <a:srgbClr val="000000"/>
                </a:solidFill>
                <a:latin typeface="Times New Roman"/>
              </a:rPr>
              <a:t>SNMP </a:t>
            </a:r>
            <a:r>
              <a:rPr lang="en-US" sz="2800" spc="-1" dirty="0">
                <a:solidFill>
                  <a:srgbClr val="000000"/>
                </a:solidFill>
                <a:latin typeface="Times New Roman"/>
              </a:rPr>
              <a:t>− It is for managing, monitoring the network and for organizing information about the networked devices.</a:t>
            </a:r>
          </a:p>
          <a:p>
            <a:pPr marL="457200" indent="-457200">
              <a:buFont typeface="Arial" pitchFamily="34" charset="0"/>
              <a:buChar char="•"/>
            </a:pPr>
            <a:endParaRPr lang="en-US" sz="2800" spc="-1" dirty="0" smtClean="0">
              <a:solidFill>
                <a:srgbClr val="000000"/>
              </a:solidFill>
              <a:latin typeface="Times New Roman"/>
            </a:endParaRPr>
          </a:p>
          <a:p>
            <a:pPr marL="457200" indent="-457200">
              <a:buFont typeface="Arial" pitchFamily="34" charset="0"/>
              <a:buChar char="•"/>
            </a:pPr>
            <a:endParaRPr lang="en-US" sz="2800" spc="-1" dirty="0">
              <a:solidFill>
                <a:srgbClr val="000000"/>
              </a:solidFill>
              <a:latin typeface="Times New Roman"/>
            </a:endParaRPr>
          </a:p>
        </p:txBody>
      </p:sp>
      <p:sp>
        <p:nvSpPr>
          <p:cNvPr id="87" name="TextShape 2"/>
          <p:cNvSpPr txBox="1"/>
          <p:nvPr/>
        </p:nvSpPr>
        <p:spPr>
          <a:xfrm>
            <a:off x="10631520" y="6286680"/>
            <a:ext cx="711720" cy="364680"/>
          </a:xfrm>
          <a:prstGeom prst="rect">
            <a:avLst/>
          </a:prstGeom>
          <a:noFill/>
          <a:ln>
            <a:noFill/>
          </a:ln>
        </p:spPr>
        <p:txBody>
          <a:bodyPr anchor="ctr">
            <a:noAutofit/>
          </a:bodyPr>
          <a:lstStyle/>
          <a:p>
            <a:pPr>
              <a:lnSpc>
                <a:spcPct val="100000"/>
              </a:lnSpc>
            </a:pPr>
            <a:r>
              <a:rPr lang="en-US" sz="1200" b="1" strike="noStrike" spc="-1" dirty="0" smtClean="0">
                <a:solidFill>
                  <a:srgbClr val="808080"/>
                </a:solidFill>
                <a:latin typeface="Calibri"/>
              </a:rPr>
              <a:t>Unit-1</a:t>
            </a:r>
            <a:endParaRPr lang="en-US" sz="1200" b="0" strike="noStrike" spc="-1" dirty="0">
              <a:latin typeface="Times New Roman"/>
            </a:endParaRPr>
          </a:p>
        </p:txBody>
      </p:sp>
      <p:sp>
        <p:nvSpPr>
          <p:cNvPr id="88" name="TextShape 3"/>
          <p:cNvSpPr txBox="1"/>
          <p:nvPr/>
        </p:nvSpPr>
        <p:spPr>
          <a:xfrm>
            <a:off x="4876800" y="6283396"/>
            <a:ext cx="2742840" cy="364680"/>
          </a:xfrm>
          <a:prstGeom prst="rect">
            <a:avLst/>
          </a:prstGeom>
          <a:noFill/>
          <a:ln>
            <a:noFill/>
          </a:ln>
        </p:spPr>
        <p:txBody>
          <a:bodyPr anchor="ctr">
            <a:noAutofit/>
          </a:bodyPr>
          <a:lstStyle/>
          <a:p>
            <a:pPr algn="ctr">
              <a:lnSpc>
                <a:spcPct val="100000"/>
              </a:lnSpc>
            </a:pPr>
            <a:r>
              <a:rPr lang="sv-SE" sz="1200" b="1" strike="noStrike" spc="-1" dirty="0" smtClean="0">
                <a:solidFill>
                  <a:srgbClr val="808080"/>
                </a:solidFill>
                <a:latin typeface="Calibri"/>
              </a:rPr>
              <a:t>Dr. Vivek </a:t>
            </a:r>
            <a:r>
              <a:rPr lang="sv-SE" sz="1200" b="1" strike="noStrike" spc="-1" dirty="0">
                <a:solidFill>
                  <a:srgbClr val="808080"/>
                </a:solidFill>
                <a:latin typeface="Calibri"/>
              </a:rPr>
              <a:t>Rajpoot</a:t>
            </a:r>
            <a:endParaRPr lang="en-US" sz="1200" b="0" strike="noStrike" spc="-1" dirty="0">
              <a:latin typeface="Times New Roman"/>
            </a:endParaRPr>
          </a:p>
        </p:txBody>
      </p:sp>
      <p:sp>
        <p:nvSpPr>
          <p:cNvPr id="89" name="CustomShape 4"/>
          <p:cNvSpPr/>
          <p:nvPr/>
        </p:nvSpPr>
        <p:spPr>
          <a:xfrm>
            <a:off x="809640" y="642960"/>
            <a:ext cx="10561320" cy="7679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dirty="0" smtClean="0">
                <a:latin typeface="Times New Roman" pitchFamily="18" charset="0"/>
                <a:cs typeface="Times New Roman" pitchFamily="18" charset="0"/>
              </a:rPr>
              <a:t>Application </a:t>
            </a:r>
            <a:r>
              <a:rPr lang="en-US" sz="4400" dirty="0">
                <a:latin typeface="Times New Roman" pitchFamily="18" charset="0"/>
                <a:cs typeface="Times New Roman" pitchFamily="18" charset="0"/>
              </a:rPr>
              <a:t>Layer Responsibilities</a:t>
            </a:r>
            <a:endParaRPr lang="en-US" sz="4400" b="0" strike="noStrike" spc="-1" dirty="0">
              <a:latin typeface="Times New Roman" pitchFamily="18" charset="0"/>
              <a:cs typeface="Times New Roman" pitchFamily="18" charset="0"/>
            </a:endParaRPr>
          </a:p>
        </p:txBody>
      </p:sp>
    </p:spTree>
    <p:extLst>
      <p:ext uri="{BB962C8B-B14F-4D97-AF65-F5344CB8AC3E}">
        <p14:creationId xmlns:p14="http://schemas.microsoft.com/office/powerpoint/2010/main" val="653658400"/>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228600" y="1403640"/>
            <a:ext cx="11734800" cy="4879756"/>
          </a:xfrm>
          <a:prstGeom prst="rect">
            <a:avLst/>
          </a:prstGeom>
          <a:noFill/>
          <a:ln>
            <a:noFill/>
          </a:ln>
        </p:spPr>
        <p:txBody>
          <a:bodyPr>
            <a:normAutofit fontScale="97500"/>
          </a:bodyPr>
          <a:lstStyle/>
          <a:p>
            <a:pPr marL="457200" indent="-457200">
              <a:buFont typeface="Arial" pitchFamily="34" charset="0"/>
              <a:buChar char="•"/>
            </a:pPr>
            <a:endParaRPr lang="en-US" sz="2800" spc="-1" dirty="0" smtClean="0">
              <a:solidFill>
                <a:srgbClr val="000000"/>
              </a:solidFill>
              <a:latin typeface="Times New Roman"/>
            </a:endParaRPr>
          </a:p>
          <a:p>
            <a:pPr marL="457200" indent="-457200">
              <a:buFont typeface="Arial" pitchFamily="34" charset="0"/>
              <a:buChar char="•"/>
            </a:pPr>
            <a:endParaRPr lang="en-US" sz="2800" spc="-1" dirty="0">
              <a:solidFill>
                <a:srgbClr val="000000"/>
              </a:solidFill>
              <a:latin typeface="Times New Roman"/>
            </a:endParaRPr>
          </a:p>
        </p:txBody>
      </p:sp>
      <p:sp>
        <p:nvSpPr>
          <p:cNvPr id="87" name="TextShape 2"/>
          <p:cNvSpPr txBox="1"/>
          <p:nvPr/>
        </p:nvSpPr>
        <p:spPr>
          <a:xfrm>
            <a:off x="10631520" y="6286680"/>
            <a:ext cx="711720" cy="364680"/>
          </a:xfrm>
          <a:prstGeom prst="rect">
            <a:avLst/>
          </a:prstGeom>
          <a:noFill/>
          <a:ln>
            <a:noFill/>
          </a:ln>
        </p:spPr>
        <p:txBody>
          <a:bodyPr anchor="ctr">
            <a:noAutofit/>
          </a:bodyPr>
          <a:lstStyle/>
          <a:p>
            <a:pPr>
              <a:lnSpc>
                <a:spcPct val="100000"/>
              </a:lnSpc>
            </a:pPr>
            <a:r>
              <a:rPr lang="en-US" sz="1200" b="1" strike="noStrike" spc="-1" dirty="0" smtClean="0">
                <a:solidFill>
                  <a:srgbClr val="808080"/>
                </a:solidFill>
                <a:latin typeface="Calibri"/>
              </a:rPr>
              <a:t>Unit-1</a:t>
            </a:r>
            <a:endParaRPr lang="en-US" sz="1200" b="0" strike="noStrike" spc="-1" dirty="0">
              <a:latin typeface="Times New Roman"/>
            </a:endParaRPr>
          </a:p>
        </p:txBody>
      </p:sp>
      <p:sp>
        <p:nvSpPr>
          <p:cNvPr id="88" name="TextShape 3"/>
          <p:cNvSpPr txBox="1"/>
          <p:nvPr/>
        </p:nvSpPr>
        <p:spPr>
          <a:xfrm>
            <a:off x="4876800" y="6283396"/>
            <a:ext cx="2742840" cy="364680"/>
          </a:xfrm>
          <a:prstGeom prst="rect">
            <a:avLst/>
          </a:prstGeom>
          <a:noFill/>
          <a:ln>
            <a:noFill/>
          </a:ln>
        </p:spPr>
        <p:txBody>
          <a:bodyPr anchor="ctr">
            <a:noAutofit/>
          </a:bodyPr>
          <a:lstStyle/>
          <a:p>
            <a:pPr algn="ctr">
              <a:lnSpc>
                <a:spcPct val="100000"/>
              </a:lnSpc>
            </a:pPr>
            <a:r>
              <a:rPr lang="sv-SE" sz="1200" b="1" strike="noStrike" spc="-1" dirty="0" smtClean="0">
                <a:solidFill>
                  <a:srgbClr val="808080"/>
                </a:solidFill>
                <a:latin typeface="Calibri"/>
              </a:rPr>
              <a:t>Dr. Vivek </a:t>
            </a:r>
            <a:r>
              <a:rPr lang="sv-SE" sz="1200" b="1" strike="noStrike" spc="-1" dirty="0">
                <a:solidFill>
                  <a:srgbClr val="808080"/>
                </a:solidFill>
                <a:latin typeface="Calibri"/>
              </a:rPr>
              <a:t>Rajpoot</a:t>
            </a:r>
            <a:endParaRPr lang="en-US" sz="1200" b="0" strike="noStrike" spc="-1" dirty="0">
              <a:latin typeface="Times New Roman"/>
            </a:endParaRPr>
          </a:p>
        </p:txBody>
      </p:sp>
      <p:sp>
        <p:nvSpPr>
          <p:cNvPr id="89" name="CustomShape 4"/>
          <p:cNvSpPr/>
          <p:nvPr/>
        </p:nvSpPr>
        <p:spPr>
          <a:xfrm>
            <a:off x="809640" y="642960"/>
            <a:ext cx="10561320" cy="7679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dirty="0" smtClean="0">
                <a:latin typeface="Times New Roman" pitchFamily="18" charset="0"/>
                <a:cs typeface="Times New Roman" pitchFamily="18" charset="0"/>
              </a:rPr>
              <a:t>Summary of layers</a:t>
            </a:r>
            <a:endParaRPr lang="en-US" sz="4400" b="0" strike="noStrike" spc="-1" dirty="0">
              <a:latin typeface="Times New Roman" pitchFamily="18" charset="0"/>
              <a:cs typeface="Times New Roman" pitchFamily="18" charset="0"/>
            </a:endParaRPr>
          </a:p>
        </p:txBody>
      </p:sp>
      <p:pic>
        <p:nvPicPr>
          <p:cNvPr id="6" name="Picture 6"/>
          <p:cNvPicPr>
            <a:picLocks noChangeAspect="1" noChangeArrowheads="1"/>
          </p:cNvPicPr>
          <p:nvPr/>
        </p:nvPicPr>
        <p:blipFill>
          <a:blip r:embed="rId2"/>
          <a:srcRect/>
          <a:stretch>
            <a:fillRect/>
          </a:stretch>
        </p:blipFill>
        <p:spPr bwMode="auto">
          <a:xfrm>
            <a:off x="1197813" y="1562100"/>
            <a:ext cx="9855112" cy="4530725"/>
          </a:xfrm>
          <a:prstGeom prst="rect">
            <a:avLst/>
          </a:prstGeom>
          <a:noFill/>
          <a:ln w="9525">
            <a:noFill/>
            <a:miter lim="800000"/>
            <a:headEnd/>
            <a:tailEnd/>
          </a:ln>
          <a:effectLst/>
        </p:spPr>
      </p:pic>
    </p:spTree>
    <p:extLst>
      <p:ext uri="{BB962C8B-B14F-4D97-AF65-F5344CB8AC3E}">
        <p14:creationId xmlns:p14="http://schemas.microsoft.com/office/powerpoint/2010/main" val="895717050"/>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869040" y="1403640"/>
            <a:ext cx="10515240" cy="4879756"/>
          </a:xfrm>
          <a:prstGeom prst="rect">
            <a:avLst/>
          </a:prstGeom>
          <a:noFill/>
          <a:ln>
            <a:noFill/>
          </a:ln>
        </p:spPr>
        <p:txBody>
          <a:bodyPr>
            <a:normAutofit fontScale="97500" lnSpcReduction="10000"/>
          </a:bodyPr>
          <a:lstStyle/>
          <a:p>
            <a:pPr marL="228600" indent="-228240">
              <a:lnSpc>
                <a:spcPct val="90000"/>
              </a:lnSpc>
              <a:spcBef>
                <a:spcPts val="1001"/>
              </a:spcBef>
              <a:buClr>
                <a:srgbClr val="000000"/>
              </a:buClr>
              <a:buFont typeface="Arial"/>
              <a:buChar char="•"/>
            </a:pPr>
            <a:r>
              <a:rPr lang="en-US" sz="2800" b="1" spc="-1" dirty="0" smtClean="0">
                <a:solidFill>
                  <a:srgbClr val="000000"/>
                </a:solidFill>
                <a:latin typeface="Times New Roman"/>
              </a:rPr>
              <a:t>Data Flow: </a:t>
            </a:r>
          </a:p>
          <a:p>
            <a:pPr marL="685800" lvl="1" indent="-228240">
              <a:lnSpc>
                <a:spcPct val="90000"/>
              </a:lnSpc>
              <a:spcBef>
                <a:spcPts val="1001"/>
              </a:spcBef>
              <a:buClr>
                <a:srgbClr val="000000"/>
              </a:buClr>
              <a:buFont typeface="Arial"/>
              <a:buChar char="•"/>
            </a:pPr>
            <a:r>
              <a:rPr lang="en-US" sz="2800" spc="-1" dirty="0" smtClean="0">
                <a:solidFill>
                  <a:srgbClr val="000000"/>
                </a:solidFill>
                <a:latin typeface="Times New Roman"/>
              </a:rPr>
              <a:t>Simplex:  one way communication and one end (Ex- Keyboard), </a:t>
            </a:r>
          </a:p>
          <a:p>
            <a:pPr marL="685800" lvl="1" indent="-228240">
              <a:lnSpc>
                <a:spcPct val="90000"/>
              </a:lnSpc>
              <a:spcBef>
                <a:spcPts val="1001"/>
              </a:spcBef>
              <a:buClr>
                <a:srgbClr val="000000"/>
              </a:buClr>
              <a:buFont typeface="Arial"/>
              <a:buChar char="•"/>
            </a:pPr>
            <a:r>
              <a:rPr lang="en-US" sz="2800" spc="-1" dirty="0" smtClean="0">
                <a:solidFill>
                  <a:srgbClr val="000000"/>
                </a:solidFill>
                <a:latin typeface="Times New Roman"/>
              </a:rPr>
              <a:t>Half Duplex: One way both ends (Ex- Walkie-Talkie)</a:t>
            </a:r>
          </a:p>
          <a:p>
            <a:pPr marL="685800" lvl="1" indent="-228240">
              <a:lnSpc>
                <a:spcPct val="90000"/>
              </a:lnSpc>
              <a:spcBef>
                <a:spcPts val="1001"/>
              </a:spcBef>
              <a:buClr>
                <a:srgbClr val="000000"/>
              </a:buClr>
              <a:buFont typeface="Arial"/>
              <a:buChar char="•"/>
            </a:pPr>
            <a:r>
              <a:rPr lang="en-US" sz="2800" spc="-1" dirty="0" smtClean="0">
                <a:solidFill>
                  <a:srgbClr val="000000"/>
                </a:solidFill>
                <a:latin typeface="Times New Roman"/>
              </a:rPr>
              <a:t>Duplex: Both way both ends simultaneously (Ex- Telephones)</a:t>
            </a:r>
          </a:p>
          <a:p>
            <a:pPr marL="228600" indent="-228240">
              <a:lnSpc>
                <a:spcPct val="90000"/>
              </a:lnSpc>
              <a:spcBef>
                <a:spcPts val="1001"/>
              </a:spcBef>
              <a:buClr>
                <a:srgbClr val="000000"/>
              </a:buClr>
              <a:buFont typeface="Arial"/>
              <a:buChar char="•"/>
            </a:pPr>
            <a:r>
              <a:rPr lang="en-US" sz="2800" b="1" spc="-1" dirty="0">
                <a:solidFill>
                  <a:srgbClr val="000000"/>
                </a:solidFill>
                <a:latin typeface="Times New Roman"/>
              </a:rPr>
              <a:t>Network: </a:t>
            </a:r>
            <a:r>
              <a:rPr lang="en-US" sz="2800" spc="-1" dirty="0" smtClean="0">
                <a:solidFill>
                  <a:srgbClr val="000000"/>
                </a:solidFill>
                <a:latin typeface="Times New Roman"/>
              </a:rPr>
              <a:t>In a </a:t>
            </a:r>
            <a:r>
              <a:rPr lang="en-US" sz="2800" spc="-1" dirty="0">
                <a:solidFill>
                  <a:srgbClr val="000000"/>
                </a:solidFill>
                <a:latin typeface="Times New Roman"/>
              </a:rPr>
              <a:t>network </a:t>
            </a:r>
            <a:r>
              <a:rPr lang="en-US" sz="2800" spc="-1" dirty="0" smtClean="0">
                <a:solidFill>
                  <a:srgbClr val="000000"/>
                </a:solidFill>
                <a:latin typeface="Times New Roman"/>
              </a:rPr>
              <a:t>devices </a:t>
            </a:r>
            <a:r>
              <a:rPr lang="en-US" sz="2800" spc="-1" dirty="0">
                <a:solidFill>
                  <a:srgbClr val="000000"/>
                </a:solidFill>
                <a:latin typeface="Times New Roman"/>
              </a:rPr>
              <a:t>(often referred to as nodes) connected by communication links. </a:t>
            </a:r>
            <a:endParaRPr lang="en-US" sz="2800" spc="-1" dirty="0" smtClean="0">
              <a:solidFill>
                <a:srgbClr val="000000"/>
              </a:solidFill>
              <a:latin typeface="Times New Roman"/>
            </a:endParaRPr>
          </a:p>
          <a:p>
            <a:pPr marL="228600" indent="-228240">
              <a:lnSpc>
                <a:spcPct val="90000"/>
              </a:lnSpc>
              <a:spcBef>
                <a:spcPts val="1001"/>
              </a:spcBef>
              <a:buClr>
                <a:srgbClr val="000000"/>
              </a:buClr>
              <a:buFont typeface="Arial"/>
              <a:buChar char="•"/>
            </a:pPr>
            <a:r>
              <a:rPr lang="en-US" sz="2800" spc="-1" dirty="0" smtClean="0">
                <a:solidFill>
                  <a:srgbClr val="000000"/>
                </a:solidFill>
                <a:latin typeface="Times New Roman"/>
              </a:rPr>
              <a:t>A node </a:t>
            </a:r>
            <a:r>
              <a:rPr lang="en-US" sz="2800" spc="-1" dirty="0">
                <a:solidFill>
                  <a:srgbClr val="000000"/>
                </a:solidFill>
                <a:latin typeface="Times New Roman"/>
              </a:rPr>
              <a:t>can be a computer, printer, or any other device capable of sending and/or receiving </a:t>
            </a:r>
            <a:r>
              <a:rPr lang="en-US" sz="2800" spc="-1" dirty="0" smtClean="0">
                <a:solidFill>
                  <a:srgbClr val="000000"/>
                </a:solidFill>
                <a:latin typeface="Times New Roman"/>
              </a:rPr>
              <a:t>data generated </a:t>
            </a:r>
            <a:r>
              <a:rPr lang="en-US" sz="2800" spc="-1" dirty="0">
                <a:solidFill>
                  <a:srgbClr val="000000"/>
                </a:solidFill>
                <a:latin typeface="Times New Roman"/>
              </a:rPr>
              <a:t>by other nodes on the network</a:t>
            </a:r>
            <a:r>
              <a:rPr lang="en-US" sz="2800" spc="-1" dirty="0" smtClean="0">
                <a:solidFill>
                  <a:srgbClr val="000000"/>
                </a:solidFill>
                <a:latin typeface="Times New Roman"/>
              </a:rPr>
              <a:t>.</a:t>
            </a:r>
          </a:p>
          <a:p>
            <a:pPr marL="228600" indent="-228240">
              <a:lnSpc>
                <a:spcPct val="90000"/>
              </a:lnSpc>
              <a:spcBef>
                <a:spcPts val="1001"/>
              </a:spcBef>
              <a:buClr>
                <a:srgbClr val="000000"/>
              </a:buClr>
              <a:buFont typeface="Arial"/>
              <a:buChar char="•"/>
            </a:pPr>
            <a:r>
              <a:rPr lang="en-US" sz="2800" spc="-1" dirty="0">
                <a:solidFill>
                  <a:srgbClr val="000000"/>
                </a:solidFill>
                <a:latin typeface="Times New Roman"/>
              </a:rPr>
              <a:t>Most networks use distributed processing, </a:t>
            </a:r>
            <a:r>
              <a:rPr lang="en-US" sz="2800" spc="-1" dirty="0" smtClean="0">
                <a:solidFill>
                  <a:srgbClr val="000000"/>
                </a:solidFill>
                <a:latin typeface="Times New Roman"/>
              </a:rPr>
              <a:t>i.e. a </a:t>
            </a:r>
            <a:r>
              <a:rPr lang="en-US" sz="2800" spc="-1" dirty="0">
                <a:solidFill>
                  <a:srgbClr val="000000"/>
                </a:solidFill>
                <a:latin typeface="Times New Roman"/>
              </a:rPr>
              <a:t>task is divided among multiple </a:t>
            </a:r>
            <a:r>
              <a:rPr lang="en-US" sz="2800" spc="-1" dirty="0" smtClean="0">
                <a:solidFill>
                  <a:srgbClr val="000000"/>
                </a:solidFill>
                <a:latin typeface="Times New Roman"/>
              </a:rPr>
              <a:t>computers. Instead </a:t>
            </a:r>
            <a:r>
              <a:rPr lang="en-US" sz="2800" spc="-1" dirty="0">
                <a:solidFill>
                  <a:srgbClr val="000000"/>
                </a:solidFill>
                <a:latin typeface="Times New Roman"/>
              </a:rPr>
              <a:t>of one single large machine being responsible for all aspects of a </a:t>
            </a:r>
            <a:r>
              <a:rPr lang="en-US" sz="2800" spc="-1" dirty="0" smtClean="0">
                <a:solidFill>
                  <a:srgbClr val="000000"/>
                </a:solidFill>
                <a:latin typeface="Times New Roman"/>
              </a:rPr>
              <a:t>process</a:t>
            </a:r>
            <a:r>
              <a:rPr lang="en-US" sz="2800" spc="-1" dirty="0">
                <a:solidFill>
                  <a:srgbClr val="000000"/>
                </a:solidFill>
                <a:latin typeface="Times New Roman"/>
              </a:rPr>
              <a:t>.</a:t>
            </a:r>
            <a:endParaRPr lang="en-US" sz="2800" spc="-1" dirty="0" smtClean="0">
              <a:solidFill>
                <a:srgbClr val="000000"/>
              </a:solidFill>
              <a:latin typeface="Times New Roman"/>
            </a:endParaRPr>
          </a:p>
        </p:txBody>
      </p:sp>
      <p:sp>
        <p:nvSpPr>
          <p:cNvPr id="87" name="TextShape 2"/>
          <p:cNvSpPr txBox="1"/>
          <p:nvPr/>
        </p:nvSpPr>
        <p:spPr>
          <a:xfrm>
            <a:off x="10631520" y="6286680"/>
            <a:ext cx="711720" cy="364680"/>
          </a:xfrm>
          <a:prstGeom prst="rect">
            <a:avLst/>
          </a:prstGeom>
          <a:noFill/>
          <a:ln>
            <a:noFill/>
          </a:ln>
        </p:spPr>
        <p:txBody>
          <a:bodyPr anchor="ctr">
            <a:noAutofit/>
          </a:bodyPr>
          <a:lstStyle/>
          <a:p>
            <a:pPr>
              <a:lnSpc>
                <a:spcPct val="100000"/>
              </a:lnSpc>
            </a:pPr>
            <a:r>
              <a:rPr lang="en-US" sz="1200" b="1" strike="noStrike" spc="-1" dirty="0" smtClean="0">
                <a:solidFill>
                  <a:srgbClr val="808080"/>
                </a:solidFill>
                <a:latin typeface="Calibri"/>
              </a:rPr>
              <a:t>Unit-1</a:t>
            </a:r>
            <a:endParaRPr lang="en-US" sz="1200" b="0" strike="noStrike" spc="-1" dirty="0">
              <a:latin typeface="Times New Roman"/>
            </a:endParaRPr>
          </a:p>
        </p:txBody>
      </p:sp>
      <p:sp>
        <p:nvSpPr>
          <p:cNvPr id="88" name="TextShape 3"/>
          <p:cNvSpPr txBox="1"/>
          <p:nvPr/>
        </p:nvSpPr>
        <p:spPr>
          <a:xfrm>
            <a:off x="4876800" y="6283396"/>
            <a:ext cx="2742840" cy="364680"/>
          </a:xfrm>
          <a:prstGeom prst="rect">
            <a:avLst/>
          </a:prstGeom>
          <a:noFill/>
          <a:ln>
            <a:noFill/>
          </a:ln>
        </p:spPr>
        <p:txBody>
          <a:bodyPr anchor="ctr">
            <a:noAutofit/>
          </a:bodyPr>
          <a:lstStyle/>
          <a:p>
            <a:pPr algn="ctr">
              <a:lnSpc>
                <a:spcPct val="100000"/>
              </a:lnSpc>
            </a:pPr>
            <a:r>
              <a:rPr lang="sv-SE" sz="1200" b="1" strike="noStrike" spc="-1" dirty="0" smtClean="0">
                <a:solidFill>
                  <a:srgbClr val="808080"/>
                </a:solidFill>
                <a:latin typeface="Calibri"/>
              </a:rPr>
              <a:t>Dr. Vivek </a:t>
            </a:r>
            <a:r>
              <a:rPr lang="sv-SE" sz="1200" b="1" strike="noStrike" spc="-1" dirty="0">
                <a:solidFill>
                  <a:srgbClr val="808080"/>
                </a:solidFill>
                <a:latin typeface="Calibri"/>
              </a:rPr>
              <a:t>Rajpoot</a:t>
            </a:r>
            <a:endParaRPr lang="en-US" sz="1200" b="0" strike="noStrike" spc="-1" dirty="0">
              <a:latin typeface="Times New Roman"/>
            </a:endParaRPr>
          </a:p>
        </p:txBody>
      </p:sp>
      <p:sp>
        <p:nvSpPr>
          <p:cNvPr id="89" name="CustomShape 4"/>
          <p:cNvSpPr/>
          <p:nvPr/>
        </p:nvSpPr>
        <p:spPr>
          <a:xfrm>
            <a:off x="809640" y="642960"/>
            <a:ext cx="10561320" cy="76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b="0" strike="noStrike" spc="-1" dirty="0" smtClean="0">
                <a:solidFill>
                  <a:srgbClr val="000000"/>
                </a:solidFill>
                <a:latin typeface="Times New Roman"/>
              </a:rPr>
              <a:t>Introduction</a:t>
            </a:r>
            <a:endParaRPr lang="en-US" sz="4400" b="0" strike="noStrike" spc="-1" dirty="0">
              <a:latin typeface="Arial"/>
            </a:endParaRPr>
          </a:p>
        </p:txBody>
      </p:sp>
    </p:spTree>
    <p:extLst>
      <p:ext uri="{BB962C8B-B14F-4D97-AF65-F5344CB8AC3E}">
        <p14:creationId xmlns:p14="http://schemas.microsoft.com/office/powerpoint/2010/main" val="87232336"/>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228600" y="1403640"/>
            <a:ext cx="11734800" cy="4879756"/>
          </a:xfrm>
          <a:prstGeom prst="rect">
            <a:avLst/>
          </a:prstGeom>
          <a:noFill/>
          <a:ln>
            <a:noFill/>
          </a:ln>
        </p:spPr>
        <p:txBody>
          <a:bodyPr>
            <a:normAutofit fontScale="97500"/>
          </a:bodyPr>
          <a:lstStyle/>
          <a:p>
            <a:pPr marL="457200" indent="-457200">
              <a:buFont typeface="Arial" pitchFamily="34" charset="0"/>
              <a:buChar char="•"/>
            </a:pPr>
            <a:r>
              <a:rPr lang="en-US" sz="2800" spc="-1" dirty="0">
                <a:solidFill>
                  <a:srgbClr val="000000"/>
                </a:solidFill>
                <a:latin typeface="Times New Roman"/>
              </a:rPr>
              <a:t>The layers in the TCP/IP protocol suite </a:t>
            </a:r>
            <a:r>
              <a:rPr lang="en-US" sz="2800" spc="-1" dirty="0" smtClean="0">
                <a:solidFill>
                  <a:srgbClr val="000000"/>
                </a:solidFill>
                <a:latin typeface="Times New Roman"/>
              </a:rPr>
              <a:t>are not same as OSI </a:t>
            </a:r>
            <a:r>
              <a:rPr lang="en-US" sz="2800" spc="-1" dirty="0">
                <a:solidFill>
                  <a:srgbClr val="000000"/>
                </a:solidFill>
                <a:latin typeface="Times New Roman"/>
              </a:rPr>
              <a:t>model. </a:t>
            </a:r>
            <a:endParaRPr lang="en-US" sz="2800" spc="-1" dirty="0" smtClean="0">
              <a:solidFill>
                <a:srgbClr val="000000"/>
              </a:solidFill>
              <a:latin typeface="Times New Roman"/>
            </a:endParaRPr>
          </a:p>
          <a:p>
            <a:pPr marL="457200" indent="-457200">
              <a:buFont typeface="Arial" pitchFamily="34" charset="0"/>
              <a:buChar char="•"/>
            </a:pPr>
            <a:r>
              <a:rPr lang="en-US" sz="2800" spc="-1" dirty="0" smtClean="0">
                <a:solidFill>
                  <a:srgbClr val="000000"/>
                </a:solidFill>
                <a:latin typeface="Times New Roman"/>
              </a:rPr>
              <a:t>The </a:t>
            </a:r>
            <a:r>
              <a:rPr lang="en-US" sz="2800" spc="-1" dirty="0">
                <a:solidFill>
                  <a:srgbClr val="000000"/>
                </a:solidFill>
                <a:latin typeface="Times New Roman"/>
              </a:rPr>
              <a:t>original TCP/IP protocol suite was defined as having four layers: host-to-network, internet, transport, and application. </a:t>
            </a:r>
            <a:endParaRPr lang="en-US" sz="2800" spc="-1" dirty="0" smtClean="0">
              <a:solidFill>
                <a:srgbClr val="000000"/>
              </a:solidFill>
              <a:latin typeface="Times New Roman"/>
            </a:endParaRPr>
          </a:p>
          <a:p>
            <a:pPr marL="457200" indent="-457200">
              <a:buFont typeface="Arial" pitchFamily="34" charset="0"/>
              <a:buChar char="•"/>
            </a:pPr>
            <a:r>
              <a:rPr lang="en-US" sz="2800" spc="-1" dirty="0" smtClean="0">
                <a:solidFill>
                  <a:srgbClr val="000000"/>
                </a:solidFill>
                <a:latin typeface="Times New Roman"/>
              </a:rPr>
              <a:t>However</a:t>
            </a:r>
            <a:r>
              <a:rPr lang="en-US" sz="2800" spc="-1" dirty="0">
                <a:solidFill>
                  <a:srgbClr val="000000"/>
                </a:solidFill>
                <a:latin typeface="Times New Roman"/>
              </a:rPr>
              <a:t>, when TCP/IP is compared to OSI, we can say that </a:t>
            </a:r>
            <a:r>
              <a:rPr lang="en-US" sz="2800" spc="-1" dirty="0" smtClean="0">
                <a:solidFill>
                  <a:srgbClr val="000000"/>
                </a:solidFill>
                <a:latin typeface="Times New Roman"/>
              </a:rPr>
              <a:t>suite </a:t>
            </a:r>
            <a:r>
              <a:rPr lang="en-US" sz="2800" spc="-1" dirty="0">
                <a:solidFill>
                  <a:srgbClr val="000000"/>
                </a:solidFill>
                <a:latin typeface="Times New Roman"/>
              </a:rPr>
              <a:t>is made of five layers: physical, data link, network, transport, and application.</a:t>
            </a:r>
          </a:p>
          <a:p>
            <a:pPr marL="457200" indent="-457200">
              <a:buFont typeface="Arial" pitchFamily="34" charset="0"/>
              <a:buChar char="•"/>
            </a:pPr>
            <a:endParaRPr lang="en-US" sz="2800" spc="-1" dirty="0" smtClean="0">
              <a:solidFill>
                <a:srgbClr val="000000"/>
              </a:solidFill>
              <a:latin typeface="Times New Roman"/>
            </a:endParaRPr>
          </a:p>
          <a:p>
            <a:pPr marL="457200" indent="-457200">
              <a:buFont typeface="Arial" pitchFamily="34" charset="0"/>
              <a:buChar char="•"/>
            </a:pPr>
            <a:endParaRPr lang="en-US" sz="2800" spc="-1" dirty="0">
              <a:solidFill>
                <a:srgbClr val="000000"/>
              </a:solidFill>
              <a:latin typeface="Times New Roman"/>
            </a:endParaRPr>
          </a:p>
        </p:txBody>
      </p:sp>
      <p:sp>
        <p:nvSpPr>
          <p:cNvPr id="87" name="TextShape 2"/>
          <p:cNvSpPr txBox="1"/>
          <p:nvPr/>
        </p:nvSpPr>
        <p:spPr>
          <a:xfrm>
            <a:off x="10631520" y="6286680"/>
            <a:ext cx="711720" cy="364680"/>
          </a:xfrm>
          <a:prstGeom prst="rect">
            <a:avLst/>
          </a:prstGeom>
          <a:noFill/>
          <a:ln>
            <a:noFill/>
          </a:ln>
        </p:spPr>
        <p:txBody>
          <a:bodyPr anchor="ctr">
            <a:noAutofit/>
          </a:bodyPr>
          <a:lstStyle/>
          <a:p>
            <a:pPr>
              <a:lnSpc>
                <a:spcPct val="100000"/>
              </a:lnSpc>
            </a:pPr>
            <a:r>
              <a:rPr lang="en-US" sz="1200" b="1" strike="noStrike" spc="-1" dirty="0" smtClean="0">
                <a:solidFill>
                  <a:srgbClr val="808080"/>
                </a:solidFill>
                <a:latin typeface="Calibri"/>
              </a:rPr>
              <a:t>Unit-1</a:t>
            </a:r>
            <a:endParaRPr lang="en-US" sz="1200" b="0" strike="noStrike" spc="-1" dirty="0">
              <a:latin typeface="Times New Roman"/>
            </a:endParaRPr>
          </a:p>
        </p:txBody>
      </p:sp>
      <p:sp>
        <p:nvSpPr>
          <p:cNvPr id="88" name="TextShape 3"/>
          <p:cNvSpPr txBox="1"/>
          <p:nvPr/>
        </p:nvSpPr>
        <p:spPr>
          <a:xfrm>
            <a:off x="4876800" y="6283396"/>
            <a:ext cx="2742840" cy="364680"/>
          </a:xfrm>
          <a:prstGeom prst="rect">
            <a:avLst/>
          </a:prstGeom>
          <a:noFill/>
          <a:ln>
            <a:noFill/>
          </a:ln>
        </p:spPr>
        <p:txBody>
          <a:bodyPr anchor="ctr">
            <a:noAutofit/>
          </a:bodyPr>
          <a:lstStyle/>
          <a:p>
            <a:pPr algn="ctr">
              <a:lnSpc>
                <a:spcPct val="100000"/>
              </a:lnSpc>
            </a:pPr>
            <a:r>
              <a:rPr lang="sv-SE" sz="1200" b="1" strike="noStrike" spc="-1" dirty="0" smtClean="0">
                <a:solidFill>
                  <a:srgbClr val="808080"/>
                </a:solidFill>
                <a:latin typeface="Calibri"/>
              </a:rPr>
              <a:t>Dr. Vivek </a:t>
            </a:r>
            <a:r>
              <a:rPr lang="sv-SE" sz="1200" b="1" strike="noStrike" spc="-1" dirty="0">
                <a:solidFill>
                  <a:srgbClr val="808080"/>
                </a:solidFill>
                <a:latin typeface="Calibri"/>
              </a:rPr>
              <a:t>Rajpoot</a:t>
            </a:r>
            <a:endParaRPr lang="en-US" sz="1200" b="0" strike="noStrike" spc="-1" dirty="0">
              <a:latin typeface="Times New Roman"/>
            </a:endParaRPr>
          </a:p>
        </p:txBody>
      </p:sp>
      <p:sp>
        <p:nvSpPr>
          <p:cNvPr id="89" name="CustomShape 4"/>
          <p:cNvSpPr/>
          <p:nvPr/>
        </p:nvSpPr>
        <p:spPr>
          <a:xfrm>
            <a:off x="809640" y="642960"/>
            <a:ext cx="10561320" cy="7679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dirty="0">
                <a:latin typeface="Times New Roman" pitchFamily="18" charset="0"/>
                <a:cs typeface="Times New Roman" pitchFamily="18" charset="0"/>
              </a:rPr>
              <a:t>TCP/IP Reference Model</a:t>
            </a:r>
            <a:endParaRPr lang="en-US" sz="4400" b="0" strike="noStrike" spc="-1" dirty="0">
              <a:latin typeface="Times New Roman" pitchFamily="18" charset="0"/>
              <a:cs typeface="Times New Roman" pitchFamily="18" charset="0"/>
            </a:endParaRPr>
          </a:p>
        </p:txBody>
      </p:sp>
      <p:pic>
        <p:nvPicPr>
          <p:cNvPr id="6" name="Content Placeholder 3" descr="tcpip_model.jpg"/>
          <p:cNvPicPr>
            <a:picLocks noChangeAspect="1"/>
          </p:cNvPicPr>
          <p:nvPr/>
        </p:nvPicPr>
        <p:blipFill>
          <a:blip r:embed="rId2"/>
          <a:stretch>
            <a:fillRect/>
          </a:stretch>
        </p:blipFill>
        <p:spPr>
          <a:xfrm>
            <a:off x="3061855" y="3617215"/>
            <a:ext cx="7327107" cy="3048000"/>
          </a:xfrm>
          <a:prstGeom prst="rect">
            <a:avLst/>
          </a:prstGeom>
        </p:spPr>
      </p:pic>
    </p:spTree>
    <p:extLst>
      <p:ext uri="{BB962C8B-B14F-4D97-AF65-F5344CB8AC3E}">
        <p14:creationId xmlns:p14="http://schemas.microsoft.com/office/powerpoint/2010/main" val="2628358886"/>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228600" y="1403640"/>
            <a:ext cx="11734800" cy="4879756"/>
          </a:xfrm>
          <a:prstGeom prst="rect">
            <a:avLst/>
          </a:prstGeom>
          <a:noFill/>
          <a:ln>
            <a:noFill/>
          </a:ln>
        </p:spPr>
        <p:txBody>
          <a:bodyPr>
            <a:normAutofit fontScale="97500"/>
          </a:bodyPr>
          <a:lstStyle/>
          <a:p>
            <a:pPr marL="457200" indent="-457200">
              <a:buFont typeface="Arial" pitchFamily="34" charset="0"/>
              <a:buChar char="•"/>
            </a:pPr>
            <a:endParaRPr lang="en-US" sz="2800" spc="-1" dirty="0" smtClean="0">
              <a:solidFill>
                <a:srgbClr val="000000"/>
              </a:solidFill>
              <a:latin typeface="Times New Roman"/>
            </a:endParaRPr>
          </a:p>
          <a:p>
            <a:pPr marL="457200" indent="-457200">
              <a:buFont typeface="Arial" pitchFamily="34" charset="0"/>
              <a:buChar char="•"/>
            </a:pPr>
            <a:endParaRPr lang="en-US" sz="2800" spc="-1" dirty="0">
              <a:solidFill>
                <a:srgbClr val="000000"/>
              </a:solidFill>
              <a:latin typeface="Times New Roman"/>
            </a:endParaRPr>
          </a:p>
        </p:txBody>
      </p:sp>
      <p:sp>
        <p:nvSpPr>
          <p:cNvPr id="87" name="TextShape 2"/>
          <p:cNvSpPr txBox="1"/>
          <p:nvPr/>
        </p:nvSpPr>
        <p:spPr>
          <a:xfrm>
            <a:off x="10631520" y="6286680"/>
            <a:ext cx="711720" cy="364680"/>
          </a:xfrm>
          <a:prstGeom prst="rect">
            <a:avLst/>
          </a:prstGeom>
          <a:noFill/>
          <a:ln>
            <a:noFill/>
          </a:ln>
        </p:spPr>
        <p:txBody>
          <a:bodyPr anchor="ctr">
            <a:noAutofit/>
          </a:bodyPr>
          <a:lstStyle/>
          <a:p>
            <a:pPr>
              <a:lnSpc>
                <a:spcPct val="100000"/>
              </a:lnSpc>
            </a:pPr>
            <a:r>
              <a:rPr lang="en-US" sz="1200" b="1" strike="noStrike" spc="-1" dirty="0" smtClean="0">
                <a:solidFill>
                  <a:srgbClr val="808080"/>
                </a:solidFill>
                <a:latin typeface="Calibri"/>
              </a:rPr>
              <a:t>Unit-1</a:t>
            </a:r>
            <a:endParaRPr lang="en-US" sz="1200" b="0" strike="noStrike" spc="-1" dirty="0">
              <a:latin typeface="Times New Roman"/>
            </a:endParaRPr>
          </a:p>
        </p:txBody>
      </p:sp>
      <p:sp>
        <p:nvSpPr>
          <p:cNvPr id="88" name="TextShape 3"/>
          <p:cNvSpPr txBox="1"/>
          <p:nvPr/>
        </p:nvSpPr>
        <p:spPr>
          <a:xfrm>
            <a:off x="4876800" y="6283396"/>
            <a:ext cx="2742840" cy="364680"/>
          </a:xfrm>
          <a:prstGeom prst="rect">
            <a:avLst/>
          </a:prstGeom>
          <a:noFill/>
          <a:ln>
            <a:noFill/>
          </a:ln>
        </p:spPr>
        <p:txBody>
          <a:bodyPr anchor="ctr">
            <a:noAutofit/>
          </a:bodyPr>
          <a:lstStyle/>
          <a:p>
            <a:pPr algn="ctr">
              <a:lnSpc>
                <a:spcPct val="100000"/>
              </a:lnSpc>
            </a:pPr>
            <a:r>
              <a:rPr lang="sv-SE" sz="1200" b="1" strike="noStrike" spc="-1" dirty="0" smtClean="0">
                <a:solidFill>
                  <a:srgbClr val="808080"/>
                </a:solidFill>
                <a:latin typeface="Calibri"/>
              </a:rPr>
              <a:t>Dr. Vivek </a:t>
            </a:r>
            <a:r>
              <a:rPr lang="sv-SE" sz="1200" b="1" strike="noStrike" spc="-1" dirty="0">
                <a:solidFill>
                  <a:srgbClr val="808080"/>
                </a:solidFill>
                <a:latin typeface="Calibri"/>
              </a:rPr>
              <a:t>Rajpoot</a:t>
            </a:r>
            <a:endParaRPr lang="en-US" sz="1200" b="0" strike="noStrike" spc="-1" dirty="0">
              <a:latin typeface="Times New Roman"/>
            </a:endParaRPr>
          </a:p>
        </p:txBody>
      </p:sp>
      <p:sp>
        <p:nvSpPr>
          <p:cNvPr id="89" name="CustomShape 4"/>
          <p:cNvSpPr/>
          <p:nvPr/>
        </p:nvSpPr>
        <p:spPr>
          <a:xfrm>
            <a:off x="809640" y="642960"/>
            <a:ext cx="10561320" cy="7679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dirty="0">
                <a:latin typeface="Times New Roman" pitchFamily="18" charset="0"/>
                <a:cs typeface="Times New Roman" pitchFamily="18" charset="0"/>
              </a:rPr>
              <a:t>TCP/IP and OSI model  Protocols</a:t>
            </a:r>
            <a:endParaRPr lang="en-US" sz="4400" b="0" strike="noStrike" spc="-1" dirty="0">
              <a:latin typeface="Times New Roman" pitchFamily="18" charset="0"/>
              <a:cs typeface="Times New Roman" pitchFamily="18" charset="0"/>
            </a:endParaRPr>
          </a:p>
        </p:txBody>
      </p:sp>
      <p:pic>
        <p:nvPicPr>
          <p:cNvPr id="7" name="Picture 7"/>
          <p:cNvPicPr>
            <a:picLocks noChangeAspect="1" noChangeArrowheads="1"/>
          </p:cNvPicPr>
          <p:nvPr/>
        </p:nvPicPr>
        <p:blipFill>
          <a:blip r:embed="rId2"/>
          <a:srcRect/>
          <a:stretch>
            <a:fillRect/>
          </a:stretch>
        </p:blipFill>
        <p:spPr bwMode="auto">
          <a:xfrm>
            <a:off x="1752600" y="1557518"/>
            <a:ext cx="8077200" cy="4572000"/>
          </a:xfrm>
          <a:prstGeom prst="rect">
            <a:avLst/>
          </a:prstGeom>
          <a:noFill/>
          <a:ln w="9525">
            <a:noFill/>
            <a:miter lim="800000"/>
            <a:headEnd/>
            <a:tailEnd/>
          </a:ln>
          <a:effectLst/>
        </p:spPr>
      </p:pic>
    </p:spTree>
    <p:extLst>
      <p:ext uri="{BB962C8B-B14F-4D97-AF65-F5344CB8AC3E}">
        <p14:creationId xmlns:p14="http://schemas.microsoft.com/office/powerpoint/2010/main" val="443939422"/>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228600" y="1403640"/>
            <a:ext cx="11734800" cy="4879756"/>
          </a:xfrm>
          <a:prstGeom prst="rect">
            <a:avLst/>
          </a:prstGeom>
          <a:noFill/>
          <a:ln>
            <a:noFill/>
          </a:ln>
        </p:spPr>
        <p:txBody>
          <a:bodyPr>
            <a:normAutofit fontScale="90000"/>
          </a:bodyPr>
          <a:lstStyle/>
          <a:p>
            <a:pPr marL="457200" indent="-457200">
              <a:buFont typeface="Arial" pitchFamily="34" charset="0"/>
              <a:buChar char="•"/>
            </a:pPr>
            <a:endParaRPr lang="en-US" sz="2800" spc="-1" dirty="0" smtClean="0">
              <a:solidFill>
                <a:srgbClr val="000000"/>
              </a:solidFill>
              <a:latin typeface="Times New Roman"/>
            </a:endParaRPr>
          </a:p>
          <a:p>
            <a:pPr marL="457200" indent="-457200">
              <a:buFont typeface="Arial" pitchFamily="34" charset="0"/>
              <a:buChar char="•"/>
            </a:pPr>
            <a:endParaRPr lang="en-US" sz="2800" spc="-1" dirty="0">
              <a:solidFill>
                <a:srgbClr val="000000"/>
              </a:solidFill>
              <a:latin typeface="Times New Roman"/>
            </a:endParaRPr>
          </a:p>
          <a:p>
            <a:pPr marL="457200" indent="-457200">
              <a:buFont typeface="Arial" pitchFamily="34" charset="0"/>
              <a:buChar char="•"/>
            </a:pPr>
            <a:endParaRPr lang="en-US" sz="2800" spc="-1" dirty="0" smtClean="0">
              <a:solidFill>
                <a:srgbClr val="000000"/>
              </a:solidFill>
              <a:latin typeface="Times New Roman"/>
            </a:endParaRPr>
          </a:p>
          <a:p>
            <a:pPr marL="457200" indent="-457200">
              <a:buFont typeface="Arial" pitchFamily="34" charset="0"/>
              <a:buChar char="•"/>
            </a:pPr>
            <a:endParaRPr lang="en-US" sz="2800" spc="-1" dirty="0">
              <a:solidFill>
                <a:srgbClr val="000000"/>
              </a:solidFill>
              <a:latin typeface="Times New Roman"/>
            </a:endParaRPr>
          </a:p>
          <a:p>
            <a:pPr marL="457200" indent="-457200">
              <a:buFont typeface="Arial" pitchFamily="34" charset="0"/>
              <a:buChar char="•"/>
            </a:pPr>
            <a:r>
              <a:rPr lang="en-US" sz="2800" spc="-1" dirty="0" smtClean="0">
                <a:solidFill>
                  <a:srgbClr val="000000"/>
                </a:solidFill>
                <a:latin typeface="Times New Roman"/>
              </a:rPr>
              <a:t>MAC Address: Most </a:t>
            </a:r>
            <a:r>
              <a:rPr lang="en-US" sz="2800" spc="-1" dirty="0">
                <a:solidFill>
                  <a:srgbClr val="000000"/>
                </a:solidFill>
                <a:latin typeface="Times New Roman"/>
              </a:rPr>
              <a:t>local-area networks use a 48-bit (6-byte) physical address written as 12 hexadecimal digits; every byte (2 hexadecimal digits) is separated by a colon, as shown below</a:t>
            </a:r>
            <a:r>
              <a:rPr lang="en-US" sz="2800" spc="-1" dirty="0" smtClean="0">
                <a:solidFill>
                  <a:srgbClr val="000000"/>
                </a:solidFill>
                <a:latin typeface="Times New Roman"/>
              </a:rPr>
              <a:t>:</a:t>
            </a:r>
          </a:p>
          <a:p>
            <a:pPr marL="457200" indent="-457200">
              <a:buFont typeface="Arial" pitchFamily="34" charset="0"/>
              <a:buChar char="•"/>
            </a:pPr>
            <a:endParaRPr lang="en-US" sz="2800" spc="-1" dirty="0">
              <a:solidFill>
                <a:srgbClr val="000000"/>
              </a:solidFill>
              <a:latin typeface="Times New Roman"/>
            </a:endParaRPr>
          </a:p>
          <a:p>
            <a:pPr marL="457200" indent="-457200">
              <a:buFont typeface="Arial" pitchFamily="34" charset="0"/>
              <a:buChar char="•"/>
            </a:pPr>
            <a:endParaRPr lang="en-US" sz="2800" spc="-1" dirty="0" smtClean="0">
              <a:solidFill>
                <a:srgbClr val="000000"/>
              </a:solidFill>
              <a:latin typeface="Times New Roman"/>
            </a:endParaRPr>
          </a:p>
          <a:p>
            <a:pPr marL="457200" indent="-457200">
              <a:buFont typeface="Arial" pitchFamily="34" charset="0"/>
              <a:buChar char="•"/>
            </a:pPr>
            <a:endParaRPr lang="en-US" sz="2800" spc="-1" dirty="0" smtClean="0">
              <a:solidFill>
                <a:srgbClr val="000000"/>
              </a:solidFill>
              <a:latin typeface="Times New Roman"/>
            </a:endParaRPr>
          </a:p>
          <a:p>
            <a:pPr marL="457200" indent="-457200">
              <a:buFont typeface="Arial" pitchFamily="34" charset="0"/>
              <a:buChar char="•"/>
            </a:pPr>
            <a:r>
              <a:rPr lang="en-US" sz="2800" spc="-1" dirty="0">
                <a:solidFill>
                  <a:srgbClr val="000000"/>
                </a:solidFill>
                <a:latin typeface="Times New Roman"/>
              </a:rPr>
              <a:t>IP ADDRESS:172.34.23.22, PORT ADDRESS: A 16-bit port address represented </a:t>
            </a:r>
            <a:br>
              <a:rPr lang="en-US" sz="2800" spc="-1" dirty="0">
                <a:solidFill>
                  <a:srgbClr val="000000"/>
                </a:solidFill>
                <a:latin typeface="Times New Roman"/>
              </a:rPr>
            </a:br>
            <a:r>
              <a:rPr lang="en-US" sz="2800" spc="-1" dirty="0">
                <a:solidFill>
                  <a:srgbClr val="000000"/>
                </a:solidFill>
                <a:latin typeface="Times New Roman"/>
              </a:rPr>
              <a:t>as one single </a:t>
            </a:r>
            <a:r>
              <a:rPr lang="en-US" sz="2800" spc="-1" dirty="0" smtClean="0">
                <a:solidFill>
                  <a:srgbClr val="000000"/>
                </a:solidFill>
                <a:latin typeface="Times New Roman"/>
              </a:rPr>
              <a:t>number</a:t>
            </a:r>
          </a:p>
          <a:p>
            <a:pPr marL="457200" indent="-457200">
              <a:buFont typeface="Arial" pitchFamily="34" charset="0"/>
              <a:buChar char="•"/>
            </a:pPr>
            <a:endParaRPr lang="en-US" sz="2800" spc="-1" dirty="0" smtClean="0">
              <a:solidFill>
                <a:srgbClr val="000000"/>
              </a:solidFill>
              <a:latin typeface="Times New Roman"/>
            </a:endParaRPr>
          </a:p>
          <a:p>
            <a:pPr marL="457200" indent="-457200">
              <a:buFont typeface="Arial" pitchFamily="34" charset="0"/>
              <a:buChar char="•"/>
            </a:pPr>
            <a:endParaRPr lang="en-US" sz="2800" spc="-1" dirty="0" smtClean="0">
              <a:solidFill>
                <a:srgbClr val="000000"/>
              </a:solidFill>
              <a:latin typeface="Times New Roman"/>
            </a:endParaRPr>
          </a:p>
          <a:p>
            <a:pPr marL="457200" indent="-457200">
              <a:buFont typeface="Arial" pitchFamily="34" charset="0"/>
              <a:buChar char="•"/>
            </a:pPr>
            <a:endParaRPr lang="en-US" sz="2800" spc="-1" dirty="0">
              <a:solidFill>
                <a:srgbClr val="000000"/>
              </a:solidFill>
              <a:latin typeface="Times New Roman"/>
            </a:endParaRPr>
          </a:p>
        </p:txBody>
      </p:sp>
      <p:sp>
        <p:nvSpPr>
          <p:cNvPr id="87" name="TextShape 2"/>
          <p:cNvSpPr txBox="1"/>
          <p:nvPr/>
        </p:nvSpPr>
        <p:spPr>
          <a:xfrm>
            <a:off x="10631520" y="6286680"/>
            <a:ext cx="711720" cy="364680"/>
          </a:xfrm>
          <a:prstGeom prst="rect">
            <a:avLst/>
          </a:prstGeom>
          <a:noFill/>
          <a:ln>
            <a:noFill/>
          </a:ln>
        </p:spPr>
        <p:txBody>
          <a:bodyPr anchor="ctr">
            <a:noAutofit/>
          </a:bodyPr>
          <a:lstStyle/>
          <a:p>
            <a:pPr>
              <a:lnSpc>
                <a:spcPct val="100000"/>
              </a:lnSpc>
            </a:pPr>
            <a:r>
              <a:rPr lang="en-US" sz="1200" b="1" strike="noStrike" spc="-1" dirty="0" smtClean="0">
                <a:solidFill>
                  <a:srgbClr val="808080"/>
                </a:solidFill>
                <a:latin typeface="Calibri"/>
              </a:rPr>
              <a:t>Unit-1</a:t>
            </a:r>
            <a:endParaRPr lang="en-US" sz="1200" b="0" strike="noStrike" spc="-1" dirty="0">
              <a:latin typeface="Times New Roman"/>
            </a:endParaRPr>
          </a:p>
        </p:txBody>
      </p:sp>
      <p:sp>
        <p:nvSpPr>
          <p:cNvPr id="88" name="TextShape 3"/>
          <p:cNvSpPr txBox="1"/>
          <p:nvPr/>
        </p:nvSpPr>
        <p:spPr>
          <a:xfrm>
            <a:off x="4876800" y="6283396"/>
            <a:ext cx="2742840" cy="364680"/>
          </a:xfrm>
          <a:prstGeom prst="rect">
            <a:avLst/>
          </a:prstGeom>
          <a:noFill/>
          <a:ln>
            <a:noFill/>
          </a:ln>
        </p:spPr>
        <p:txBody>
          <a:bodyPr anchor="ctr">
            <a:noAutofit/>
          </a:bodyPr>
          <a:lstStyle/>
          <a:p>
            <a:pPr algn="ctr">
              <a:lnSpc>
                <a:spcPct val="100000"/>
              </a:lnSpc>
            </a:pPr>
            <a:r>
              <a:rPr lang="sv-SE" sz="1200" b="1" strike="noStrike" spc="-1" dirty="0" smtClean="0">
                <a:solidFill>
                  <a:srgbClr val="808080"/>
                </a:solidFill>
                <a:latin typeface="Calibri"/>
              </a:rPr>
              <a:t>Dr. Vivek </a:t>
            </a:r>
            <a:r>
              <a:rPr lang="sv-SE" sz="1200" b="1" strike="noStrike" spc="-1" dirty="0">
                <a:solidFill>
                  <a:srgbClr val="808080"/>
                </a:solidFill>
                <a:latin typeface="Calibri"/>
              </a:rPr>
              <a:t>Rajpoot</a:t>
            </a:r>
            <a:endParaRPr lang="en-US" sz="1200" b="0" strike="noStrike" spc="-1" dirty="0">
              <a:latin typeface="Times New Roman"/>
            </a:endParaRPr>
          </a:p>
        </p:txBody>
      </p:sp>
      <p:sp>
        <p:nvSpPr>
          <p:cNvPr id="89" name="CustomShape 4"/>
          <p:cNvSpPr/>
          <p:nvPr/>
        </p:nvSpPr>
        <p:spPr>
          <a:xfrm>
            <a:off x="809640" y="642960"/>
            <a:ext cx="10561320" cy="7679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dirty="0">
                <a:latin typeface="Times New Roman" pitchFamily="18" charset="0"/>
                <a:cs typeface="Times New Roman" pitchFamily="18" charset="0"/>
              </a:rPr>
              <a:t>Addresses in </a:t>
            </a:r>
            <a:r>
              <a:rPr lang="en-US" sz="4400" dirty="0" smtClean="0">
                <a:latin typeface="Times New Roman" pitchFamily="18" charset="0"/>
                <a:cs typeface="Times New Roman" pitchFamily="18" charset="0"/>
              </a:rPr>
              <a:t>TCP/IP; MAC Address</a:t>
            </a:r>
            <a:endParaRPr lang="en-US" sz="4400" b="0" strike="noStrike" spc="-1" dirty="0">
              <a:latin typeface="Times New Roman" pitchFamily="18" charset="0"/>
              <a:cs typeface="Times New Roman" pitchFamily="18" charset="0"/>
            </a:endParaRPr>
          </a:p>
        </p:txBody>
      </p:sp>
      <p:pic>
        <p:nvPicPr>
          <p:cNvPr id="8" name="Picture 6"/>
          <p:cNvPicPr>
            <a:picLocks noChangeAspect="1" noChangeArrowheads="1"/>
          </p:cNvPicPr>
          <p:nvPr/>
        </p:nvPicPr>
        <p:blipFill>
          <a:blip r:embed="rId2"/>
          <a:srcRect/>
          <a:stretch>
            <a:fillRect/>
          </a:stretch>
        </p:blipFill>
        <p:spPr bwMode="auto">
          <a:xfrm>
            <a:off x="1864663" y="1403640"/>
            <a:ext cx="8382001" cy="1491960"/>
          </a:xfrm>
          <a:prstGeom prst="rect">
            <a:avLst/>
          </a:prstGeom>
          <a:noFill/>
          <a:ln w="9525">
            <a:noFill/>
            <a:miter lim="800000"/>
            <a:headEnd/>
            <a:tailEnd/>
          </a:ln>
          <a:effectLst/>
        </p:spPr>
      </p:pic>
      <p:sp>
        <p:nvSpPr>
          <p:cNvPr id="9" name="Rectangle 14"/>
          <p:cNvSpPr>
            <a:spLocks noChangeArrowheads="1"/>
          </p:cNvSpPr>
          <p:nvPr/>
        </p:nvSpPr>
        <p:spPr bwMode="auto">
          <a:xfrm>
            <a:off x="2819400" y="4038600"/>
            <a:ext cx="8305800" cy="1077218"/>
          </a:xfrm>
          <a:prstGeom prst="rect">
            <a:avLst/>
          </a:prstGeom>
          <a:solidFill>
            <a:srgbClr val="FFFF00"/>
          </a:solidFill>
          <a:ln w="9525">
            <a:solidFill>
              <a:schemeClr val="tx1"/>
            </a:solidFill>
            <a:miter lim="800000"/>
            <a:headEnd/>
            <a:tailEnd/>
          </a:ln>
          <a:effectLst/>
        </p:spPr>
        <p:txBody>
          <a:bodyPr wrap="square">
            <a:spAutoFit/>
          </a:bodyPr>
          <a:lstStyle/>
          <a:p>
            <a:pPr algn="ctr"/>
            <a:r>
              <a:rPr lang="en-US" sz="3200" dirty="0">
                <a:solidFill>
                  <a:schemeClr val="folHlink"/>
                </a:solidFill>
              </a:rPr>
              <a:t>07:01:02:01:2C:4B</a:t>
            </a:r>
            <a:br>
              <a:rPr lang="en-US" sz="3200" dirty="0">
                <a:solidFill>
                  <a:schemeClr val="folHlink"/>
                </a:solidFill>
              </a:rPr>
            </a:br>
            <a:r>
              <a:rPr lang="en-US" sz="3200" dirty="0" smtClean="0">
                <a:solidFill>
                  <a:schemeClr val="folHlink"/>
                </a:solidFill>
              </a:rPr>
              <a:t>A</a:t>
            </a:r>
            <a:r>
              <a:rPr lang="en-US" sz="2800" dirty="0" smtClean="0"/>
              <a:t> 6-byte (12 hexadecimal digits) physical address.</a:t>
            </a:r>
            <a:endParaRPr lang="en-US" sz="2800" dirty="0"/>
          </a:p>
        </p:txBody>
      </p:sp>
    </p:spTree>
    <p:extLst>
      <p:ext uri="{BB962C8B-B14F-4D97-AF65-F5344CB8AC3E}">
        <p14:creationId xmlns:p14="http://schemas.microsoft.com/office/powerpoint/2010/main" val="2829963821"/>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228600" y="1403640"/>
            <a:ext cx="11734800" cy="4879756"/>
          </a:xfrm>
          <a:prstGeom prst="rect">
            <a:avLst/>
          </a:prstGeom>
          <a:noFill/>
          <a:ln>
            <a:noFill/>
          </a:ln>
        </p:spPr>
        <p:txBody>
          <a:bodyPr>
            <a:normAutofit fontScale="97500"/>
          </a:bodyPr>
          <a:lstStyle/>
          <a:p>
            <a:r>
              <a:rPr lang="en-US" sz="2800" spc="-1" dirty="0">
                <a:solidFill>
                  <a:srgbClr val="000000"/>
                </a:solidFill>
                <a:latin typeface="Times New Roman"/>
              </a:rPr>
              <a:t>Similarities between OSI Reference Model and TCP/IP Reference </a:t>
            </a:r>
            <a:r>
              <a:rPr lang="en-US" sz="2800" spc="-1" dirty="0" smtClean="0">
                <a:solidFill>
                  <a:srgbClr val="000000"/>
                </a:solidFill>
                <a:latin typeface="Times New Roman"/>
              </a:rPr>
              <a:t>Model</a:t>
            </a:r>
            <a:endParaRPr lang="en-US" sz="2800" spc="-1" dirty="0">
              <a:solidFill>
                <a:srgbClr val="000000"/>
              </a:solidFill>
              <a:latin typeface="Times New Roman"/>
            </a:endParaRPr>
          </a:p>
          <a:p>
            <a:pPr marL="457200" indent="-457200">
              <a:buFont typeface="Arial" pitchFamily="34" charset="0"/>
              <a:buChar char="•"/>
            </a:pPr>
            <a:r>
              <a:rPr lang="en-US" sz="2800" spc="-1" dirty="0">
                <a:solidFill>
                  <a:srgbClr val="000000"/>
                </a:solidFill>
                <a:latin typeface="Times New Roman"/>
              </a:rPr>
              <a:t>Both have layered architecture.</a:t>
            </a:r>
          </a:p>
          <a:p>
            <a:pPr marL="457200" indent="-457200">
              <a:buFont typeface="Arial" pitchFamily="34" charset="0"/>
              <a:buChar char="•"/>
            </a:pPr>
            <a:r>
              <a:rPr lang="en-US" sz="2800" spc="-1" dirty="0">
                <a:solidFill>
                  <a:srgbClr val="000000"/>
                </a:solidFill>
                <a:latin typeface="Times New Roman"/>
              </a:rPr>
              <a:t>Layers provide similar functionalities.</a:t>
            </a:r>
          </a:p>
          <a:p>
            <a:pPr marL="457200" indent="-457200">
              <a:buFont typeface="Arial" pitchFamily="34" charset="0"/>
              <a:buChar char="•"/>
            </a:pPr>
            <a:r>
              <a:rPr lang="en-US" sz="2800" spc="-1" dirty="0">
                <a:solidFill>
                  <a:srgbClr val="000000"/>
                </a:solidFill>
                <a:latin typeface="Times New Roman"/>
              </a:rPr>
              <a:t>Both are protocol stack.</a:t>
            </a:r>
          </a:p>
          <a:p>
            <a:pPr marL="457200" indent="-457200">
              <a:buFont typeface="Arial" pitchFamily="34" charset="0"/>
              <a:buChar char="•"/>
            </a:pPr>
            <a:r>
              <a:rPr lang="en-US" sz="2800" spc="-1" dirty="0">
                <a:solidFill>
                  <a:srgbClr val="000000"/>
                </a:solidFill>
                <a:latin typeface="Times New Roman"/>
              </a:rPr>
              <a:t>Both are reference models.</a:t>
            </a:r>
          </a:p>
          <a:p>
            <a:pPr marL="457200" indent="-457200">
              <a:buFont typeface="Arial" pitchFamily="34" charset="0"/>
              <a:buChar char="•"/>
            </a:pPr>
            <a:endParaRPr lang="en-US" sz="2800" spc="-1" dirty="0" smtClean="0">
              <a:solidFill>
                <a:srgbClr val="000000"/>
              </a:solidFill>
              <a:latin typeface="Times New Roman"/>
            </a:endParaRPr>
          </a:p>
          <a:p>
            <a:pPr marL="457200" indent="-457200">
              <a:buFont typeface="Arial" pitchFamily="34" charset="0"/>
              <a:buChar char="•"/>
            </a:pPr>
            <a:endParaRPr lang="en-US" sz="2800" spc="-1" dirty="0">
              <a:solidFill>
                <a:srgbClr val="000000"/>
              </a:solidFill>
              <a:latin typeface="Times New Roman"/>
            </a:endParaRPr>
          </a:p>
        </p:txBody>
      </p:sp>
      <p:sp>
        <p:nvSpPr>
          <p:cNvPr id="87" name="TextShape 2"/>
          <p:cNvSpPr txBox="1"/>
          <p:nvPr/>
        </p:nvSpPr>
        <p:spPr>
          <a:xfrm>
            <a:off x="10631520" y="6286680"/>
            <a:ext cx="711720" cy="364680"/>
          </a:xfrm>
          <a:prstGeom prst="rect">
            <a:avLst/>
          </a:prstGeom>
          <a:noFill/>
          <a:ln>
            <a:noFill/>
          </a:ln>
        </p:spPr>
        <p:txBody>
          <a:bodyPr anchor="ctr">
            <a:noAutofit/>
          </a:bodyPr>
          <a:lstStyle/>
          <a:p>
            <a:pPr>
              <a:lnSpc>
                <a:spcPct val="100000"/>
              </a:lnSpc>
            </a:pPr>
            <a:r>
              <a:rPr lang="en-US" sz="1200" b="1" strike="noStrike" spc="-1" dirty="0" smtClean="0">
                <a:solidFill>
                  <a:srgbClr val="808080"/>
                </a:solidFill>
                <a:latin typeface="Calibri"/>
              </a:rPr>
              <a:t>Unit-1</a:t>
            </a:r>
            <a:endParaRPr lang="en-US" sz="1200" b="0" strike="noStrike" spc="-1" dirty="0">
              <a:latin typeface="Times New Roman"/>
            </a:endParaRPr>
          </a:p>
        </p:txBody>
      </p:sp>
      <p:sp>
        <p:nvSpPr>
          <p:cNvPr id="88" name="TextShape 3"/>
          <p:cNvSpPr txBox="1"/>
          <p:nvPr/>
        </p:nvSpPr>
        <p:spPr>
          <a:xfrm>
            <a:off x="4876800" y="6283396"/>
            <a:ext cx="2742840" cy="364680"/>
          </a:xfrm>
          <a:prstGeom prst="rect">
            <a:avLst/>
          </a:prstGeom>
          <a:noFill/>
          <a:ln>
            <a:noFill/>
          </a:ln>
        </p:spPr>
        <p:txBody>
          <a:bodyPr anchor="ctr">
            <a:noAutofit/>
          </a:bodyPr>
          <a:lstStyle/>
          <a:p>
            <a:pPr algn="ctr">
              <a:lnSpc>
                <a:spcPct val="100000"/>
              </a:lnSpc>
            </a:pPr>
            <a:r>
              <a:rPr lang="sv-SE" sz="1200" b="1" strike="noStrike" spc="-1" dirty="0" smtClean="0">
                <a:solidFill>
                  <a:srgbClr val="808080"/>
                </a:solidFill>
                <a:latin typeface="Calibri"/>
              </a:rPr>
              <a:t>Dr. Vivek </a:t>
            </a:r>
            <a:r>
              <a:rPr lang="sv-SE" sz="1200" b="1" strike="noStrike" spc="-1" dirty="0">
                <a:solidFill>
                  <a:srgbClr val="808080"/>
                </a:solidFill>
                <a:latin typeface="Calibri"/>
              </a:rPr>
              <a:t>Rajpoot</a:t>
            </a:r>
            <a:endParaRPr lang="en-US" sz="1200" b="0" strike="noStrike" spc="-1" dirty="0">
              <a:latin typeface="Times New Roman"/>
            </a:endParaRPr>
          </a:p>
        </p:txBody>
      </p:sp>
      <p:sp>
        <p:nvSpPr>
          <p:cNvPr id="89" name="CustomShape 4"/>
          <p:cNvSpPr/>
          <p:nvPr/>
        </p:nvSpPr>
        <p:spPr>
          <a:xfrm>
            <a:off x="809640" y="642960"/>
            <a:ext cx="10561320" cy="7679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dirty="0">
                <a:latin typeface="Times New Roman" pitchFamily="18" charset="0"/>
                <a:cs typeface="Times New Roman" pitchFamily="18" charset="0"/>
              </a:rPr>
              <a:t>Comparison between OSI and TCP/IP</a:t>
            </a:r>
            <a:endParaRPr lang="en-US" sz="4400" b="0" strike="noStrike" spc="-1" dirty="0">
              <a:latin typeface="Times New Roman" pitchFamily="18" charset="0"/>
              <a:cs typeface="Times New Roman" pitchFamily="18" charset="0"/>
            </a:endParaRPr>
          </a:p>
        </p:txBody>
      </p:sp>
    </p:spTree>
    <p:extLst>
      <p:ext uri="{BB962C8B-B14F-4D97-AF65-F5344CB8AC3E}">
        <p14:creationId xmlns:p14="http://schemas.microsoft.com/office/powerpoint/2010/main" val="1965952453"/>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228600" y="1403640"/>
            <a:ext cx="11734800" cy="4879756"/>
          </a:xfrm>
          <a:prstGeom prst="rect">
            <a:avLst/>
          </a:prstGeom>
          <a:noFill/>
          <a:ln>
            <a:noFill/>
          </a:ln>
        </p:spPr>
        <p:txBody>
          <a:bodyPr>
            <a:normAutofit fontScale="97500"/>
          </a:bodyPr>
          <a:lstStyle/>
          <a:p>
            <a:pPr marL="457200" indent="-457200">
              <a:buFont typeface="Arial" pitchFamily="34" charset="0"/>
              <a:buChar char="•"/>
            </a:pPr>
            <a:endParaRPr lang="en-US" sz="2800" spc="-1" dirty="0" smtClean="0">
              <a:solidFill>
                <a:srgbClr val="000000"/>
              </a:solidFill>
              <a:latin typeface="Times New Roman"/>
            </a:endParaRPr>
          </a:p>
          <a:p>
            <a:pPr marL="457200" indent="-457200">
              <a:buFont typeface="Arial" pitchFamily="34" charset="0"/>
              <a:buChar char="•"/>
            </a:pPr>
            <a:endParaRPr lang="en-US" sz="2800" spc="-1" dirty="0">
              <a:solidFill>
                <a:srgbClr val="000000"/>
              </a:solidFill>
              <a:latin typeface="Times New Roman"/>
            </a:endParaRPr>
          </a:p>
        </p:txBody>
      </p:sp>
      <p:sp>
        <p:nvSpPr>
          <p:cNvPr id="87" name="TextShape 2"/>
          <p:cNvSpPr txBox="1"/>
          <p:nvPr/>
        </p:nvSpPr>
        <p:spPr>
          <a:xfrm>
            <a:off x="10631520" y="6286680"/>
            <a:ext cx="711720" cy="364680"/>
          </a:xfrm>
          <a:prstGeom prst="rect">
            <a:avLst/>
          </a:prstGeom>
          <a:noFill/>
          <a:ln>
            <a:noFill/>
          </a:ln>
        </p:spPr>
        <p:txBody>
          <a:bodyPr anchor="ctr">
            <a:noAutofit/>
          </a:bodyPr>
          <a:lstStyle/>
          <a:p>
            <a:pPr>
              <a:lnSpc>
                <a:spcPct val="100000"/>
              </a:lnSpc>
            </a:pPr>
            <a:r>
              <a:rPr lang="en-US" sz="1200" b="1" strike="noStrike" spc="-1" dirty="0" smtClean="0">
                <a:solidFill>
                  <a:srgbClr val="808080"/>
                </a:solidFill>
                <a:latin typeface="Calibri"/>
              </a:rPr>
              <a:t>Unit-1</a:t>
            </a:r>
            <a:endParaRPr lang="en-US" sz="1200" b="0" strike="noStrike" spc="-1" dirty="0">
              <a:latin typeface="Times New Roman"/>
            </a:endParaRPr>
          </a:p>
        </p:txBody>
      </p:sp>
      <p:sp>
        <p:nvSpPr>
          <p:cNvPr id="88" name="TextShape 3"/>
          <p:cNvSpPr txBox="1"/>
          <p:nvPr/>
        </p:nvSpPr>
        <p:spPr>
          <a:xfrm>
            <a:off x="4876800" y="6283396"/>
            <a:ext cx="2742840" cy="364680"/>
          </a:xfrm>
          <a:prstGeom prst="rect">
            <a:avLst/>
          </a:prstGeom>
          <a:noFill/>
          <a:ln>
            <a:noFill/>
          </a:ln>
        </p:spPr>
        <p:txBody>
          <a:bodyPr anchor="ctr">
            <a:noAutofit/>
          </a:bodyPr>
          <a:lstStyle/>
          <a:p>
            <a:pPr algn="ctr">
              <a:lnSpc>
                <a:spcPct val="100000"/>
              </a:lnSpc>
            </a:pPr>
            <a:r>
              <a:rPr lang="sv-SE" sz="1200" b="1" strike="noStrike" spc="-1" dirty="0" smtClean="0">
                <a:solidFill>
                  <a:srgbClr val="808080"/>
                </a:solidFill>
                <a:latin typeface="Calibri"/>
              </a:rPr>
              <a:t>Dr. Vivek </a:t>
            </a:r>
            <a:r>
              <a:rPr lang="sv-SE" sz="1200" b="1" strike="noStrike" spc="-1" dirty="0">
                <a:solidFill>
                  <a:srgbClr val="808080"/>
                </a:solidFill>
                <a:latin typeface="Calibri"/>
              </a:rPr>
              <a:t>Rajpoot</a:t>
            </a:r>
            <a:endParaRPr lang="en-US" sz="1200" b="0" strike="noStrike" spc="-1" dirty="0">
              <a:latin typeface="Times New Roman"/>
            </a:endParaRPr>
          </a:p>
        </p:txBody>
      </p:sp>
      <p:sp>
        <p:nvSpPr>
          <p:cNvPr id="89" name="CustomShape 4"/>
          <p:cNvSpPr/>
          <p:nvPr/>
        </p:nvSpPr>
        <p:spPr>
          <a:xfrm>
            <a:off x="809640" y="642960"/>
            <a:ext cx="10561320" cy="7679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dirty="0">
                <a:latin typeface="Times New Roman" pitchFamily="18" charset="0"/>
                <a:cs typeface="Times New Roman" pitchFamily="18" charset="0"/>
              </a:rPr>
              <a:t>Comparison between OSI and TCP/IP</a:t>
            </a:r>
            <a:endParaRPr lang="en-US" sz="4400" b="0" strike="noStrike" spc="-1"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640" y="701410"/>
            <a:ext cx="10533600" cy="594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6440431"/>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869040" y="1403640"/>
            <a:ext cx="10515240" cy="4879756"/>
          </a:xfrm>
          <a:prstGeom prst="rect">
            <a:avLst/>
          </a:prstGeom>
          <a:noFill/>
          <a:ln>
            <a:noFill/>
          </a:ln>
        </p:spPr>
        <p:txBody>
          <a:bodyPr>
            <a:normAutofit fontScale="97500" lnSpcReduction="10000"/>
          </a:bodyPr>
          <a:lstStyle/>
          <a:p>
            <a:pPr marL="228600" indent="-228240">
              <a:lnSpc>
                <a:spcPct val="90000"/>
              </a:lnSpc>
              <a:spcBef>
                <a:spcPts val="1001"/>
              </a:spcBef>
              <a:buClr>
                <a:srgbClr val="000000"/>
              </a:buClr>
              <a:buFont typeface="Arial"/>
              <a:buChar char="•"/>
            </a:pPr>
            <a:r>
              <a:rPr lang="en-US" sz="2800" b="1" spc="-1" dirty="0" smtClean="0">
                <a:solidFill>
                  <a:srgbClr val="000000"/>
                </a:solidFill>
                <a:latin typeface="Times New Roman"/>
              </a:rPr>
              <a:t>Network Criteria</a:t>
            </a:r>
            <a:r>
              <a:rPr lang="en-US" sz="2800" b="1" spc="-1" dirty="0">
                <a:solidFill>
                  <a:srgbClr val="000000"/>
                </a:solidFill>
                <a:latin typeface="Times New Roman"/>
              </a:rPr>
              <a:t>: </a:t>
            </a:r>
            <a:r>
              <a:rPr lang="en-US" sz="2800" spc="-1" dirty="0" smtClean="0">
                <a:solidFill>
                  <a:srgbClr val="000000"/>
                </a:solidFill>
                <a:latin typeface="Times New Roman"/>
              </a:rPr>
              <a:t>Performance</a:t>
            </a:r>
            <a:r>
              <a:rPr lang="en-US" sz="2800" spc="-1" dirty="0">
                <a:solidFill>
                  <a:srgbClr val="000000"/>
                </a:solidFill>
                <a:latin typeface="Times New Roman"/>
              </a:rPr>
              <a:t>, </a:t>
            </a:r>
            <a:r>
              <a:rPr lang="en-US" sz="2800" spc="-1" dirty="0" smtClean="0">
                <a:solidFill>
                  <a:srgbClr val="000000"/>
                </a:solidFill>
                <a:latin typeface="Times New Roman"/>
              </a:rPr>
              <a:t>Reliability</a:t>
            </a:r>
            <a:r>
              <a:rPr lang="en-US" sz="2800" spc="-1" dirty="0">
                <a:solidFill>
                  <a:srgbClr val="000000"/>
                </a:solidFill>
                <a:latin typeface="Times New Roman"/>
              </a:rPr>
              <a:t>, and </a:t>
            </a:r>
            <a:r>
              <a:rPr lang="en-US" sz="2800" spc="-1" dirty="0" smtClean="0">
                <a:solidFill>
                  <a:srgbClr val="000000"/>
                </a:solidFill>
                <a:latin typeface="Times New Roman"/>
              </a:rPr>
              <a:t>Security.</a:t>
            </a:r>
          </a:p>
          <a:p>
            <a:pPr marL="228600" indent="-228240">
              <a:lnSpc>
                <a:spcPct val="90000"/>
              </a:lnSpc>
              <a:spcBef>
                <a:spcPts val="1001"/>
              </a:spcBef>
              <a:buClr>
                <a:srgbClr val="000000"/>
              </a:buClr>
              <a:buFont typeface="Arial"/>
              <a:buChar char="•"/>
            </a:pPr>
            <a:r>
              <a:rPr lang="en-US" sz="2800" b="1" spc="-1" dirty="0" smtClean="0">
                <a:solidFill>
                  <a:srgbClr val="000000"/>
                </a:solidFill>
                <a:latin typeface="Times New Roman"/>
              </a:rPr>
              <a:t>Performance: </a:t>
            </a:r>
          </a:p>
          <a:p>
            <a:pPr marL="228600" indent="-228240">
              <a:lnSpc>
                <a:spcPct val="90000"/>
              </a:lnSpc>
              <a:spcBef>
                <a:spcPts val="1001"/>
              </a:spcBef>
              <a:buClr>
                <a:srgbClr val="000000"/>
              </a:buClr>
              <a:buFont typeface="Arial"/>
              <a:buChar char="•"/>
            </a:pPr>
            <a:r>
              <a:rPr lang="en-US" sz="2800" spc="-1" dirty="0" smtClean="0">
                <a:solidFill>
                  <a:srgbClr val="000000"/>
                </a:solidFill>
                <a:latin typeface="Times New Roman"/>
              </a:rPr>
              <a:t>Transit time: </a:t>
            </a:r>
            <a:r>
              <a:rPr lang="en-US" sz="2800" spc="-1" dirty="0">
                <a:solidFill>
                  <a:srgbClr val="000000"/>
                </a:solidFill>
                <a:latin typeface="Times New Roman"/>
              </a:rPr>
              <a:t>is the </a:t>
            </a:r>
            <a:r>
              <a:rPr lang="en-US" sz="2800" spc="-1" dirty="0" smtClean="0">
                <a:solidFill>
                  <a:srgbClr val="000000"/>
                </a:solidFill>
                <a:latin typeface="Times New Roman"/>
              </a:rPr>
              <a:t>time </a:t>
            </a:r>
            <a:r>
              <a:rPr lang="en-US" sz="2800" spc="-1" dirty="0">
                <a:solidFill>
                  <a:srgbClr val="000000"/>
                </a:solidFill>
                <a:latin typeface="Times New Roman"/>
              </a:rPr>
              <a:t>required for a message to travel from one device </a:t>
            </a:r>
            <a:r>
              <a:rPr lang="en-US" sz="2800" spc="-1" dirty="0" smtClean="0">
                <a:solidFill>
                  <a:srgbClr val="000000"/>
                </a:solidFill>
                <a:latin typeface="Times New Roman"/>
              </a:rPr>
              <a:t>to another</a:t>
            </a:r>
            <a:r>
              <a:rPr lang="en-US" sz="2800" spc="-1" dirty="0">
                <a:solidFill>
                  <a:srgbClr val="000000"/>
                </a:solidFill>
                <a:latin typeface="Times New Roman"/>
              </a:rPr>
              <a:t>. </a:t>
            </a:r>
            <a:endParaRPr lang="en-US" sz="2800" spc="-1" dirty="0" smtClean="0">
              <a:solidFill>
                <a:srgbClr val="000000"/>
              </a:solidFill>
              <a:latin typeface="Times New Roman"/>
            </a:endParaRPr>
          </a:p>
          <a:p>
            <a:pPr marL="228600" indent="-228240">
              <a:lnSpc>
                <a:spcPct val="90000"/>
              </a:lnSpc>
              <a:spcBef>
                <a:spcPts val="1001"/>
              </a:spcBef>
              <a:buClr>
                <a:srgbClr val="000000"/>
              </a:buClr>
              <a:buFont typeface="Arial"/>
              <a:buChar char="•"/>
            </a:pPr>
            <a:r>
              <a:rPr lang="en-US" sz="2800" spc="-1" dirty="0" smtClean="0">
                <a:solidFill>
                  <a:srgbClr val="000000"/>
                </a:solidFill>
                <a:latin typeface="Times New Roman"/>
              </a:rPr>
              <a:t>Response time: </a:t>
            </a:r>
            <a:r>
              <a:rPr lang="en-US" sz="2800" spc="-1" dirty="0">
                <a:solidFill>
                  <a:srgbClr val="000000"/>
                </a:solidFill>
                <a:latin typeface="Times New Roman"/>
              </a:rPr>
              <a:t>is the elapsed time between an inquiry and a response. </a:t>
            </a:r>
            <a:endParaRPr lang="en-US" sz="2800" spc="-1" dirty="0" smtClean="0">
              <a:solidFill>
                <a:srgbClr val="000000"/>
              </a:solidFill>
              <a:latin typeface="Times New Roman"/>
            </a:endParaRPr>
          </a:p>
          <a:p>
            <a:pPr marL="228600" indent="-228240">
              <a:lnSpc>
                <a:spcPct val="90000"/>
              </a:lnSpc>
              <a:spcBef>
                <a:spcPts val="1001"/>
              </a:spcBef>
              <a:buClr>
                <a:srgbClr val="000000"/>
              </a:buClr>
              <a:buFont typeface="Arial"/>
              <a:buChar char="•"/>
            </a:pPr>
            <a:r>
              <a:rPr lang="en-US" sz="2800" spc="-1" dirty="0" smtClean="0">
                <a:solidFill>
                  <a:srgbClr val="000000"/>
                </a:solidFill>
                <a:latin typeface="Times New Roman"/>
              </a:rPr>
              <a:t>The performance depends </a:t>
            </a:r>
            <a:r>
              <a:rPr lang="en-US" sz="2800" spc="-1" dirty="0">
                <a:solidFill>
                  <a:srgbClr val="000000"/>
                </a:solidFill>
                <a:latin typeface="Times New Roman"/>
              </a:rPr>
              <a:t>on </a:t>
            </a:r>
            <a:r>
              <a:rPr lang="en-US" sz="2800" spc="-1" dirty="0" smtClean="0">
                <a:solidFill>
                  <a:srgbClr val="000000"/>
                </a:solidFill>
                <a:latin typeface="Times New Roman"/>
              </a:rPr>
              <a:t>factors like, number </a:t>
            </a:r>
            <a:r>
              <a:rPr lang="en-US" sz="2800" spc="-1" dirty="0">
                <a:solidFill>
                  <a:srgbClr val="000000"/>
                </a:solidFill>
                <a:latin typeface="Times New Roman"/>
              </a:rPr>
              <a:t>of users, the type </a:t>
            </a:r>
            <a:r>
              <a:rPr lang="en-US" sz="2800" spc="-1" dirty="0" smtClean="0">
                <a:solidFill>
                  <a:srgbClr val="000000"/>
                </a:solidFill>
                <a:latin typeface="Times New Roman"/>
              </a:rPr>
              <a:t>of transmission </a:t>
            </a:r>
            <a:r>
              <a:rPr lang="en-US" sz="2800" spc="-1" dirty="0">
                <a:solidFill>
                  <a:srgbClr val="000000"/>
                </a:solidFill>
                <a:latin typeface="Times New Roman"/>
              </a:rPr>
              <a:t>medium, the capabilities of </a:t>
            </a:r>
            <a:r>
              <a:rPr lang="en-US" sz="2800" spc="-1" dirty="0" smtClean="0">
                <a:solidFill>
                  <a:srgbClr val="000000"/>
                </a:solidFill>
                <a:latin typeface="Times New Roman"/>
              </a:rPr>
              <a:t>hardware</a:t>
            </a:r>
            <a:r>
              <a:rPr lang="en-US" sz="2800" spc="-1" dirty="0">
                <a:solidFill>
                  <a:srgbClr val="000000"/>
                </a:solidFill>
                <a:latin typeface="Times New Roman"/>
              </a:rPr>
              <a:t>, and the efficiency of </a:t>
            </a:r>
            <a:r>
              <a:rPr lang="en-US" sz="2800" spc="-1" dirty="0" smtClean="0">
                <a:solidFill>
                  <a:srgbClr val="000000"/>
                </a:solidFill>
                <a:latin typeface="Times New Roman"/>
              </a:rPr>
              <a:t>the software</a:t>
            </a:r>
            <a:r>
              <a:rPr lang="en-US" sz="2800" spc="-1" dirty="0">
                <a:solidFill>
                  <a:srgbClr val="000000"/>
                </a:solidFill>
                <a:latin typeface="Times New Roman"/>
              </a:rPr>
              <a:t>. </a:t>
            </a:r>
            <a:endParaRPr lang="en-US" sz="2800" spc="-1" dirty="0" smtClean="0">
              <a:solidFill>
                <a:srgbClr val="000000"/>
              </a:solidFill>
              <a:latin typeface="Times New Roman"/>
            </a:endParaRPr>
          </a:p>
          <a:p>
            <a:pPr marL="228600" indent="-228240">
              <a:lnSpc>
                <a:spcPct val="90000"/>
              </a:lnSpc>
              <a:spcBef>
                <a:spcPts val="1001"/>
              </a:spcBef>
              <a:buClr>
                <a:srgbClr val="000000"/>
              </a:buClr>
              <a:buFont typeface="Arial"/>
              <a:buChar char="•"/>
            </a:pPr>
            <a:r>
              <a:rPr lang="en-US" sz="2800" spc="-1" dirty="0" smtClean="0">
                <a:solidFill>
                  <a:srgbClr val="000000"/>
                </a:solidFill>
                <a:latin typeface="Times New Roman"/>
              </a:rPr>
              <a:t>Performance </a:t>
            </a:r>
            <a:r>
              <a:rPr lang="en-US" sz="2800" spc="-1" dirty="0">
                <a:solidFill>
                  <a:srgbClr val="000000"/>
                </a:solidFill>
                <a:latin typeface="Times New Roman"/>
              </a:rPr>
              <a:t>is </a:t>
            </a:r>
            <a:r>
              <a:rPr lang="en-US" sz="2800" spc="-1" dirty="0" smtClean="0">
                <a:solidFill>
                  <a:srgbClr val="000000"/>
                </a:solidFill>
                <a:latin typeface="Times New Roman"/>
              </a:rPr>
              <a:t>often evaluated </a:t>
            </a:r>
            <a:r>
              <a:rPr lang="en-US" sz="2800" spc="-1" dirty="0">
                <a:solidFill>
                  <a:srgbClr val="000000"/>
                </a:solidFill>
                <a:latin typeface="Times New Roman"/>
              </a:rPr>
              <a:t>by two networking metrics: throughput and </a:t>
            </a:r>
            <a:r>
              <a:rPr lang="en-US" sz="2800" spc="-1" dirty="0" smtClean="0">
                <a:solidFill>
                  <a:srgbClr val="000000"/>
                </a:solidFill>
                <a:latin typeface="Times New Roman"/>
              </a:rPr>
              <a:t>delay. (More throughput </a:t>
            </a:r>
            <a:r>
              <a:rPr lang="en-US" sz="2800" spc="-1" dirty="0">
                <a:solidFill>
                  <a:srgbClr val="000000"/>
                </a:solidFill>
                <a:latin typeface="Times New Roman"/>
              </a:rPr>
              <a:t>and less </a:t>
            </a:r>
            <a:r>
              <a:rPr lang="en-US" sz="2800" spc="-1" dirty="0" smtClean="0">
                <a:solidFill>
                  <a:srgbClr val="000000"/>
                </a:solidFill>
                <a:latin typeface="Times New Roman"/>
              </a:rPr>
              <a:t>delay) </a:t>
            </a:r>
          </a:p>
          <a:p>
            <a:pPr marL="228600" indent="-228240">
              <a:lnSpc>
                <a:spcPct val="90000"/>
              </a:lnSpc>
              <a:spcBef>
                <a:spcPts val="1001"/>
              </a:spcBef>
              <a:buClr>
                <a:srgbClr val="000000"/>
              </a:buClr>
              <a:buFont typeface="Arial"/>
              <a:buChar char="•"/>
            </a:pPr>
            <a:r>
              <a:rPr lang="en-US" sz="2800" spc="-1" dirty="0" smtClean="0">
                <a:solidFill>
                  <a:srgbClr val="000000"/>
                </a:solidFill>
                <a:latin typeface="Times New Roman"/>
              </a:rPr>
              <a:t>If </a:t>
            </a:r>
            <a:r>
              <a:rPr lang="en-US" sz="2800" spc="-1" dirty="0">
                <a:solidFill>
                  <a:srgbClr val="000000"/>
                </a:solidFill>
                <a:latin typeface="Times New Roman"/>
              </a:rPr>
              <a:t>we try to send more data to the network, we may increase throughput but we increase the </a:t>
            </a:r>
            <a:r>
              <a:rPr lang="en-US" sz="2800" spc="-1" dirty="0" smtClean="0">
                <a:solidFill>
                  <a:srgbClr val="000000"/>
                </a:solidFill>
                <a:latin typeface="Times New Roman"/>
              </a:rPr>
              <a:t>delay because </a:t>
            </a:r>
            <a:r>
              <a:rPr lang="en-US" sz="2800" spc="-1" dirty="0">
                <a:solidFill>
                  <a:srgbClr val="000000"/>
                </a:solidFill>
                <a:latin typeface="Times New Roman"/>
              </a:rPr>
              <a:t>of traffic congestion in the network.</a:t>
            </a:r>
            <a:endParaRPr lang="en-US" sz="2800" spc="-1" dirty="0" smtClean="0">
              <a:solidFill>
                <a:srgbClr val="000000"/>
              </a:solidFill>
              <a:latin typeface="Times New Roman"/>
            </a:endParaRPr>
          </a:p>
        </p:txBody>
      </p:sp>
      <p:sp>
        <p:nvSpPr>
          <p:cNvPr id="87" name="TextShape 2"/>
          <p:cNvSpPr txBox="1"/>
          <p:nvPr/>
        </p:nvSpPr>
        <p:spPr>
          <a:xfrm>
            <a:off x="10631520" y="6286680"/>
            <a:ext cx="711720" cy="364680"/>
          </a:xfrm>
          <a:prstGeom prst="rect">
            <a:avLst/>
          </a:prstGeom>
          <a:noFill/>
          <a:ln>
            <a:noFill/>
          </a:ln>
        </p:spPr>
        <p:txBody>
          <a:bodyPr anchor="ctr">
            <a:noAutofit/>
          </a:bodyPr>
          <a:lstStyle/>
          <a:p>
            <a:pPr>
              <a:lnSpc>
                <a:spcPct val="100000"/>
              </a:lnSpc>
            </a:pPr>
            <a:r>
              <a:rPr lang="en-US" sz="1200" b="1" strike="noStrike" spc="-1" dirty="0" smtClean="0">
                <a:solidFill>
                  <a:srgbClr val="808080"/>
                </a:solidFill>
                <a:latin typeface="Calibri"/>
              </a:rPr>
              <a:t>Unit-1</a:t>
            </a:r>
            <a:endParaRPr lang="en-US" sz="1200" b="0" strike="noStrike" spc="-1" dirty="0">
              <a:latin typeface="Times New Roman"/>
            </a:endParaRPr>
          </a:p>
        </p:txBody>
      </p:sp>
      <p:sp>
        <p:nvSpPr>
          <p:cNvPr id="88" name="TextShape 3"/>
          <p:cNvSpPr txBox="1"/>
          <p:nvPr/>
        </p:nvSpPr>
        <p:spPr>
          <a:xfrm>
            <a:off x="4876800" y="6283396"/>
            <a:ext cx="2742840" cy="364680"/>
          </a:xfrm>
          <a:prstGeom prst="rect">
            <a:avLst/>
          </a:prstGeom>
          <a:noFill/>
          <a:ln>
            <a:noFill/>
          </a:ln>
        </p:spPr>
        <p:txBody>
          <a:bodyPr anchor="ctr">
            <a:noAutofit/>
          </a:bodyPr>
          <a:lstStyle/>
          <a:p>
            <a:pPr algn="ctr">
              <a:lnSpc>
                <a:spcPct val="100000"/>
              </a:lnSpc>
            </a:pPr>
            <a:r>
              <a:rPr lang="sv-SE" sz="1200" b="1" strike="noStrike" spc="-1" dirty="0" smtClean="0">
                <a:solidFill>
                  <a:srgbClr val="808080"/>
                </a:solidFill>
                <a:latin typeface="Calibri"/>
              </a:rPr>
              <a:t>Dr. Vivek </a:t>
            </a:r>
            <a:r>
              <a:rPr lang="sv-SE" sz="1200" b="1" strike="noStrike" spc="-1" dirty="0">
                <a:solidFill>
                  <a:srgbClr val="808080"/>
                </a:solidFill>
                <a:latin typeface="Calibri"/>
              </a:rPr>
              <a:t>Rajpoot</a:t>
            </a:r>
            <a:endParaRPr lang="en-US" sz="1200" b="0" strike="noStrike" spc="-1" dirty="0">
              <a:latin typeface="Times New Roman"/>
            </a:endParaRPr>
          </a:p>
        </p:txBody>
      </p:sp>
      <p:sp>
        <p:nvSpPr>
          <p:cNvPr id="89" name="CustomShape 4"/>
          <p:cNvSpPr/>
          <p:nvPr/>
        </p:nvSpPr>
        <p:spPr>
          <a:xfrm>
            <a:off x="809640" y="642960"/>
            <a:ext cx="10561320" cy="76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b="0" strike="noStrike" spc="-1" dirty="0" smtClean="0">
                <a:solidFill>
                  <a:srgbClr val="000000"/>
                </a:solidFill>
                <a:latin typeface="Times New Roman"/>
              </a:rPr>
              <a:t>Introduction</a:t>
            </a:r>
            <a:endParaRPr lang="en-US" sz="4400" b="0" strike="noStrike" spc="-1" dirty="0">
              <a:latin typeface="Arial"/>
            </a:endParaRPr>
          </a:p>
        </p:txBody>
      </p:sp>
    </p:spTree>
    <p:extLst>
      <p:ext uri="{BB962C8B-B14F-4D97-AF65-F5344CB8AC3E}">
        <p14:creationId xmlns:p14="http://schemas.microsoft.com/office/powerpoint/2010/main" val="3671683175"/>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869040" y="1403640"/>
            <a:ext cx="10515240" cy="4879756"/>
          </a:xfrm>
          <a:prstGeom prst="rect">
            <a:avLst/>
          </a:prstGeom>
          <a:noFill/>
          <a:ln>
            <a:noFill/>
          </a:ln>
        </p:spPr>
        <p:txBody>
          <a:bodyPr>
            <a:normAutofit fontScale="97500"/>
          </a:bodyPr>
          <a:lstStyle/>
          <a:p>
            <a:pPr marL="228600" indent="-228240">
              <a:lnSpc>
                <a:spcPct val="90000"/>
              </a:lnSpc>
              <a:spcBef>
                <a:spcPts val="1001"/>
              </a:spcBef>
              <a:buClr>
                <a:srgbClr val="000000"/>
              </a:buClr>
              <a:buFont typeface="Arial"/>
              <a:buChar char="•"/>
            </a:pPr>
            <a:r>
              <a:rPr lang="en-US" sz="2800" b="1" spc="-1" dirty="0" smtClean="0">
                <a:solidFill>
                  <a:srgbClr val="000000"/>
                </a:solidFill>
                <a:latin typeface="Times New Roman"/>
              </a:rPr>
              <a:t>Network Criteria</a:t>
            </a:r>
            <a:r>
              <a:rPr lang="en-US" sz="2800" b="1" spc="-1" dirty="0">
                <a:solidFill>
                  <a:srgbClr val="000000"/>
                </a:solidFill>
                <a:latin typeface="Times New Roman"/>
              </a:rPr>
              <a:t>: </a:t>
            </a:r>
            <a:r>
              <a:rPr lang="en-US" sz="2800" spc="-1" dirty="0" smtClean="0">
                <a:solidFill>
                  <a:srgbClr val="000000"/>
                </a:solidFill>
                <a:latin typeface="Times New Roman"/>
              </a:rPr>
              <a:t>Reliability</a:t>
            </a:r>
            <a:r>
              <a:rPr lang="en-US" sz="2800" spc="-1" dirty="0">
                <a:solidFill>
                  <a:srgbClr val="000000"/>
                </a:solidFill>
                <a:latin typeface="Times New Roman"/>
              </a:rPr>
              <a:t>, and </a:t>
            </a:r>
            <a:r>
              <a:rPr lang="en-US" sz="2800" spc="-1" dirty="0" smtClean="0">
                <a:solidFill>
                  <a:srgbClr val="000000"/>
                </a:solidFill>
                <a:latin typeface="Times New Roman"/>
              </a:rPr>
              <a:t>Security.</a:t>
            </a:r>
          </a:p>
          <a:p>
            <a:pPr marL="228600" indent="-228240">
              <a:lnSpc>
                <a:spcPct val="90000"/>
              </a:lnSpc>
              <a:spcBef>
                <a:spcPts val="1001"/>
              </a:spcBef>
              <a:buClr>
                <a:srgbClr val="000000"/>
              </a:buClr>
              <a:buFont typeface="Arial"/>
              <a:buChar char="•"/>
            </a:pPr>
            <a:r>
              <a:rPr lang="en-US" sz="2800" b="1" spc="-1" dirty="0" smtClean="0">
                <a:solidFill>
                  <a:srgbClr val="000000"/>
                </a:solidFill>
                <a:latin typeface="Times New Roman"/>
              </a:rPr>
              <a:t>Reliability: </a:t>
            </a:r>
          </a:p>
          <a:p>
            <a:pPr marL="228600" indent="-228240">
              <a:lnSpc>
                <a:spcPct val="90000"/>
              </a:lnSpc>
              <a:spcBef>
                <a:spcPts val="1001"/>
              </a:spcBef>
              <a:buClr>
                <a:srgbClr val="000000"/>
              </a:buClr>
              <a:buFont typeface="Arial"/>
              <a:buChar char="•"/>
            </a:pPr>
            <a:r>
              <a:rPr lang="en-US" sz="2800" spc="-1" dirty="0" smtClean="0">
                <a:solidFill>
                  <a:srgbClr val="000000"/>
                </a:solidFill>
                <a:latin typeface="Times New Roman"/>
              </a:rPr>
              <a:t>Accuracy </a:t>
            </a:r>
            <a:r>
              <a:rPr lang="en-US" sz="2800" spc="-1" dirty="0">
                <a:solidFill>
                  <a:srgbClr val="000000"/>
                </a:solidFill>
                <a:latin typeface="Times New Roman"/>
              </a:rPr>
              <a:t>of delivery, network reliability is measured by the frequency </a:t>
            </a:r>
            <a:r>
              <a:rPr lang="en-US" sz="2800" spc="-1" dirty="0" smtClean="0">
                <a:solidFill>
                  <a:srgbClr val="000000"/>
                </a:solidFill>
                <a:latin typeface="Times New Roman"/>
              </a:rPr>
              <a:t>of failure</a:t>
            </a:r>
            <a:r>
              <a:rPr lang="en-US" sz="2800" spc="-1" dirty="0">
                <a:solidFill>
                  <a:srgbClr val="000000"/>
                </a:solidFill>
                <a:latin typeface="Times New Roman"/>
              </a:rPr>
              <a:t>, the time it takes a link to recover from a failure, and the network's robustness in </a:t>
            </a:r>
            <a:r>
              <a:rPr lang="en-US" sz="2800" spc="-1" dirty="0" smtClean="0">
                <a:solidFill>
                  <a:srgbClr val="000000"/>
                </a:solidFill>
                <a:latin typeface="Times New Roman"/>
              </a:rPr>
              <a:t>a catastrophe.</a:t>
            </a:r>
          </a:p>
          <a:p>
            <a:pPr marL="228600" indent="-228240">
              <a:lnSpc>
                <a:spcPct val="90000"/>
              </a:lnSpc>
              <a:spcBef>
                <a:spcPts val="1001"/>
              </a:spcBef>
              <a:buClr>
                <a:srgbClr val="000000"/>
              </a:buClr>
              <a:buFont typeface="Arial"/>
              <a:buChar char="•"/>
            </a:pPr>
            <a:r>
              <a:rPr lang="en-US" sz="2800" b="1" spc="-1" dirty="0">
                <a:solidFill>
                  <a:srgbClr val="000000"/>
                </a:solidFill>
                <a:latin typeface="Times New Roman"/>
              </a:rPr>
              <a:t>Security:</a:t>
            </a:r>
          </a:p>
          <a:p>
            <a:pPr marL="228600" indent="-228240">
              <a:lnSpc>
                <a:spcPct val="90000"/>
              </a:lnSpc>
              <a:spcBef>
                <a:spcPts val="1001"/>
              </a:spcBef>
              <a:buClr>
                <a:srgbClr val="000000"/>
              </a:buClr>
              <a:buFont typeface="Arial"/>
              <a:buChar char="•"/>
            </a:pPr>
            <a:r>
              <a:rPr lang="en-US" sz="2800" spc="-1" dirty="0">
                <a:solidFill>
                  <a:srgbClr val="000000"/>
                </a:solidFill>
                <a:latin typeface="Times New Roman"/>
              </a:rPr>
              <a:t>Network security issues include protecting data from unauthorized access, protecting </a:t>
            </a:r>
            <a:r>
              <a:rPr lang="en-US" sz="2800" spc="-1" dirty="0" smtClean="0">
                <a:solidFill>
                  <a:srgbClr val="000000"/>
                </a:solidFill>
                <a:latin typeface="Times New Roman"/>
              </a:rPr>
              <a:t>data from </a:t>
            </a:r>
            <a:r>
              <a:rPr lang="en-US" sz="2800" spc="-1" dirty="0">
                <a:solidFill>
                  <a:srgbClr val="000000"/>
                </a:solidFill>
                <a:latin typeface="Times New Roman"/>
              </a:rPr>
              <a:t>damage and development, and implementing policies and procedures for recovery from breaches and data losses.</a:t>
            </a:r>
            <a:endParaRPr lang="en-US" sz="2800" spc="-1" dirty="0" smtClean="0">
              <a:solidFill>
                <a:srgbClr val="000000"/>
              </a:solidFill>
              <a:latin typeface="Times New Roman"/>
            </a:endParaRPr>
          </a:p>
        </p:txBody>
      </p:sp>
      <p:sp>
        <p:nvSpPr>
          <p:cNvPr id="87" name="TextShape 2"/>
          <p:cNvSpPr txBox="1"/>
          <p:nvPr/>
        </p:nvSpPr>
        <p:spPr>
          <a:xfrm>
            <a:off x="10631520" y="6286680"/>
            <a:ext cx="711720" cy="364680"/>
          </a:xfrm>
          <a:prstGeom prst="rect">
            <a:avLst/>
          </a:prstGeom>
          <a:noFill/>
          <a:ln>
            <a:noFill/>
          </a:ln>
        </p:spPr>
        <p:txBody>
          <a:bodyPr anchor="ctr">
            <a:noAutofit/>
          </a:bodyPr>
          <a:lstStyle/>
          <a:p>
            <a:pPr>
              <a:lnSpc>
                <a:spcPct val="100000"/>
              </a:lnSpc>
            </a:pPr>
            <a:r>
              <a:rPr lang="en-US" sz="1200" b="1" strike="noStrike" spc="-1" dirty="0" smtClean="0">
                <a:solidFill>
                  <a:srgbClr val="808080"/>
                </a:solidFill>
                <a:latin typeface="Calibri"/>
              </a:rPr>
              <a:t>Unit-1</a:t>
            </a:r>
            <a:endParaRPr lang="en-US" sz="1200" b="0" strike="noStrike" spc="-1" dirty="0">
              <a:latin typeface="Times New Roman"/>
            </a:endParaRPr>
          </a:p>
        </p:txBody>
      </p:sp>
      <p:sp>
        <p:nvSpPr>
          <p:cNvPr id="88" name="TextShape 3"/>
          <p:cNvSpPr txBox="1"/>
          <p:nvPr/>
        </p:nvSpPr>
        <p:spPr>
          <a:xfrm>
            <a:off x="4876800" y="6283396"/>
            <a:ext cx="2742840" cy="364680"/>
          </a:xfrm>
          <a:prstGeom prst="rect">
            <a:avLst/>
          </a:prstGeom>
          <a:noFill/>
          <a:ln>
            <a:noFill/>
          </a:ln>
        </p:spPr>
        <p:txBody>
          <a:bodyPr anchor="ctr">
            <a:noAutofit/>
          </a:bodyPr>
          <a:lstStyle/>
          <a:p>
            <a:pPr algn="ctr">
              <a:lnSpc>
                <a:spcPct val="100000"/>
              </a:lnSpc>
            </a:pPr>
            <a:r>
              <a:rPr lang="sv-SE" sz="1200" b="1" strike="noStrike" spc="-1" dirty="0" smtClean="0">
                <a:solidFill>
                  <a:srgbClr val="808080"/>
                </a:solidFill>
                <a:latin typeface="Calibri"/>
              </a:rPr>
              <a:t>Dr. Vivek </a:t>
            </a:r>
            <a:r>
              <a:rPr lang="sv-SE" sz="1200" b="1" strike="noStrike" spc="-1" dirty="0">
                <a:solidFill>
                  <a:srgbClr val="808080"/>
                </a:solidFill>
                <a:latin typeface="Calibri"/>
              </a:rPr>
              <a:t>Rajpoot</a:t>
            </a:r>
            <a:endParaRPr lang="en-US" sz="1200" b="0" strike="noStrike" spc="-1" dirty="0">
              <a:latin typeface="Times New Roman"/>
            </a:endParaRPr>
          </a:p>
        </p:txBody>
      </p:sp>
      <p:sp>
        <p:nvSpPr>
          <p:cNvPr id="89" name="CustomShape 4"/>
          <p:cNvSpPr/>
          <p:nvPr/>
        </p:nvSpPr>
        <p:spPr>
          <a:xfrm>
            <a:off x="809640" y="642960"/>
            <a:ext cx="10561320" cy="76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b="0" strike="noStrike" spc="-1" dirty="0" smtClean="0">
                <a:solidFill>
                  <a:srgbClr val="000000"/>
                </a:solidFill>
                <a:latin typeface="Times New Roman"/>
              </a:rPr>
              <a:t>Introduction</a:t>
            </a:r>
            <a:endParaRPr lang="en-US" sz="4400" b="0" strike="noStrike" spc="-1" dirty="0">
              <a:latin typeface="Arial"/>
            </a:endParaRPr>
          </a:p>
        </p:txBody>
      </p:sp>
    </p:spTree>
    <p:extLst>
      <p:ext uri="{BB962C8B-B14F-4D97-AF65-F5344CB8AC3E}">
        <p14:creationId xmlns:p14="http://schemas.microsoft.com/office/powerpoint/2010/main" val="2096582157"/>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869040" y="1403640"/>
            <a:ext cx="10515240" cy="4879756"/>
          </a:xfrm>
          <a:prstGeom prst="rect">
            <a:avLst/>
          </a:prstGeom>
          <a:noFill/>
          <a:ln>
            <a:noFill/>
          </a:ln>
        </p:spPr>
        <p:txBody>
          <a:bodyPr>
            <a:normAutofit fontScale="97500"/>
          </a:bodyPr>
          <a:lstStyle/>
          <a:p>
            <a:pPr marL="228600" indent="-228240">
              <a:lnSpc>
                <a:spcPct val="90000"/>
              </a:lnSpc>
              <a:spcBef>
                <a:spcPts val="1001"/>
              </a:spcBef>
              <a:buClr>
                <a:srgbClr val="000000"/>
              </a:buClr>
              <a:buFont typeface="Arial"/>
              <a:buChar char="•"/>
            </a:pPr>
            <a:r>
              <a:rPr lang="en-US" sz="2800" b="1" spc="-1" dirty="0" smtClean="0">
                <a:solidFill>
                  <a:srgbClr val="000000"/>
                </a:solidFill>
                <a:latin typeface="Times New Roman"/>
              </a:rPr>
              <a:t>Types of Connection: </a:t>
            </a:r>
            <a:endParaRPr lang="en-US" sz="2800" spc="-1" dirty="0" smtClean="0">
              <a:solidFill>
                <a:srgbClr val="000000"/>
              </a:solidFill>
              <a:latin typeface="Times New Roman"/>
            </a:endParaRPr>
          </a:p>
          <a:p>
            <a:pPr marL="228600" indent="-228240">
              <a:lnSpc>
                <a:spcPct val="90000"/>
              </a:lnSpc>
              <a:spcBef>
                <a:spcPts val="1001"/>
              </a:spcBef>
              <a:buClr>
                <a:srgbClr val="000000"/>
              </a:buClr>
              <a:buFont typeface="Arial"/>
              <a:buChar char="•"/>
            </a:pPr>
            <a:r>
              <a:rPr lang="en-US" sz="2800" b="1" spc="-1" dirty="0" smtClean="0">
                <a:solidFill>
                  <a:srgbClr val="000000"/>
                </a:solidFill>
                <a:latin typeface="Times New Roman"/>
              </a:rPr>
              <a:t>Point to Point:  </a:t>
            </a:r>
            <a:r>
              <a:rPr lang="en-US" sz="2800" spc="-1" dirty="0" smtClean="0">
                <a:solidFill>
                  <a:srgbClr val="000000"/>
                </a:solidFill>
                <a:latin typeface="Times New Roman"/>
              </a:rPr>
              <a:t>A </a:t>
            </a:r>
            <a:r>
              <a:rPr lang="en-US" sz="2800" spc="-1" dirty="0">
                <a:solidFill>
                  <a:srgbClr val="000000"/>
                </a:solidFill>
                <a:latin typeface="Times New Roman"/>
              </a:rPr>
              <a:t>point-to-point connection provides a dedicated link between two devices. The </a:t>
            </a:r>
            <a:r>
              <a:rPr lang="en-US" sz="2800" spc="-1" dirty="0" smtClean="0">
                <a:solidFill>
                  <a:srgbClr val="000000"/>
                </a:solidFill>
                <a:latin typeface="Times New Roman"/>
              </a:rPr>
              <a:t>entire capacity </a:t>
            </a:r>
            <a:r>
              <a:rPr lang="en-US" sz="2800" spc="-1" dirty="0">
                <a:solidFill>
                  <a:srgbClr val="000000"/>
                </a:solidFill>
                <a:latin typeface="Times New Roman"/>
              </a:rPr>
              <a:t>of the link is reserved for transmission between those two devices. Most </a:t>
            </a:r>
            <a:r>
              <a:rPr lang="en-US" sz="2800" spc="-1" dirty="0" smtClean="0">
                <a:solidFill>
                  <a:srgbClr val="000000"/>
                </a:solidFill>
                <a:latin typeface="Times New Roman"/>
              </a:rPr>
              <a:t>point-to-point connections </a:t>
            </a:r>
            <a:r>
              <a:rPr lang="en-US" sz="2800" spc="-1" dirty="0">
                <a:solidFill>
                  <a:srgbClr val="000000"/>
                </a:solidFill>
                <a:latin typeface="Times New Roman"/>
              </a:rPr>
              <a:t>use an actual length of wire or cable to connect the two ends, but other options, </a:t>
            </a:r>
            <a:r>
              <a:rPr lang="en-US" sz="2800" spc="-1" dirty="0" smtClean="0">
                <a:solidFill>
                  <a:srgbClr val="000000"/>
                </a:solidFill>
                <a:latin typeface="Times New Roman"/>
              </a:rPr>
              <a:t>such as </a:t>
            </a:r>
            <a:r>
              <a:rPr lang="en-US" sz="2800" spc="-1" dirty="0">
                <a:solidFill>
                  <a:srgbClr val="000000"/>
                </a:solidFill>
                <a:latin typeface="Times New Roman"/>
              </a:rPr>
              <a:t>microwave or satellite links, are also possible</a:t>
            </a:r>
            <a:r>
              <a:rPr lang="en-US" sz="2800" spc="-1" dirty="0" smtClean="0">
                <a:solidFill>
                  <a:srgbClr val="000000"/>
                </a:solidFill>
                <a:latin typeface="Times New Roman"/>
              </a:rPr>
              <a:t>.</a:t>
            </a:r>
          </a:p>
          <a:p>
            <a:pPr marL="228600" indent="-228240">
              <a:lnSpc>
                <a:spcPct val="90000"/>
              </a:lnSpc>
              <a:spcBef>
                <a:spcPts val="1001"/>
              </a:spcBef>
              <a:buClr>
                <a:srgbClr val="000000"/>
              </a:buClr>
              <a:buFont typeface="Arial"/>
              <a:buChar char="•"/>
            </a:pPr>
            <a:r>
              <a:rPr lang="en-US" sz="2800" b="1" spc="-1" dirty="0" smtClean="0">
                <a:solidFill>
                  <a:srgbClr val="000000"/>
                </a:solidFill>
                <a:latin typeface="Times New Roman"/>
              </a:rPr>
              <a:t>Multipoint: </a:t>
            </a:r>
            <a:r>
              <a:rPr lang="en-US" sz="2800" spc="-1" dirty="0" smtClean="0">
                <a:solidFill>
                  <a:srgbClr val="000000"/>
                </a:solidFill>
                <a:latin typeface="Times New Roman"/>
              </a:rPr>
              <a:t>also </a:t>
            </a:r>
            <a:r>
              <a:rPr lang="en-US" sz="2800" spc="-1" dirty="0">
                <a:solidFill>
                  <a:srgbClr val="000000"/>
                </a:solidFill>
                <a:latin typeface="Times New Roman"/>
              </a:rPr>
              <a:t>called </a:t>
            </a:r>
            <a:r>
              <a:rPr lang="en-US" sz="2800" spc="-1" dirty="0" err="1" smtClean="0">
                <a:solidFill>
                  <a:srgbClr val="000000"/>
                </a:solidFill>
                <a:latin typeface="Times New Roman"/>
              </a:rPr>
              <a:t>multidrop</a:t>
            </a:r>
            <a:r>
              <a:rPr lang="en-US" sz="2800" spc="-1" dirty="0" smtClean="0">
                <a:solidFill>
                  <a:srgbClr val="000000"/>
                </a:solidFill>
                <a:latin typeface="Times New Roman"/>
              </a:rPr>
              <a:t> connection, it </a:t>
            </a:r>
            <a:r>
              <a:rPr lang="en-US" sz="2800" spc="-1" dirty="0">
                <a:solidFill>
                  <a:srgbClr val="000000"/>
                </a:solidFill>
                <a:latin typeface="Times New Roman"/>
              </a:rPr>
              <a:t>is one in which more than two </a:t>
            </a:r>
            <a:r>
              <a:rPr lang="en-US" sz="2800" spc="-1" dirty="0" smtClean="0">
                <a:solidFill>
                  <a:srgbClr val="000000"/>
                </a:solidFill>
                <a:latin typeface="Times New Roman"/>
              </a:rPr>
              <a:t>specific devices </a:t>
            </a:r>
            <a:r>
              <a:rPr lang="en-US" sz="2800" spc="-1" dirty="0">
                <a:solidFill>
                  <a:srgbClr val="000000"/>
                </a:solidFill>
                <a:latin typeface="Times New Roman"/>
              </a:rPr>
              <a:t>share a single link. </a:t>
            </a:r>
            <a:endParaRPr lang="en-US" sz="2800" spc="-1" dirty="0" smtClean="0">
              <a:solidFill>
                <a:srgbClr val="000000"/>
              </a:solidFill>
              <a:latin typeface="Times New Roman"/>
            </a:endParaRPr>
          </a:p>
          <a:p>
            <a:pPr marL="228600" indent="-228240">
              <a:lnSpc>
                <a:spcPct val="90000"/>
              </a:lnSpc>
              <a:spcBef>
                <a:spcPts val="1001"/>
              </a:spcBef>
              <a:buClr>
                <a:srgbClr val="000000"/>
              </a:buClr>
              <a:buFont typeface="Arial"/>
              <a:buChar char="•"/>
            </a:pPr>
            <a:r>
              <a:rPr lang="en-US" sz="2800" spc="-1" dirty="0" smtClean="0">
                <a:solidFill>
                  <a:srgbClr val="000000"/>
                </a:solidFill>
                <a:latin typeface="Times New Roman"/>
              </a:rPr>
              <a:t>The </a:t>
            </a:r>
            <a:r>
              <a:rPr lang="en-US" sz="2800" spc="-1" dirty="0">
                <a:solidFill>
                  <a:srgbClr val="000000"/>
                </a:solidFill>
                <a:latin typeface="Times New Roman"/>
              </a:rPr>
              <a:t>capacity of the channel is </a:t>
            </a:r>
            <a:r>
              <a:rPr lang="en-US" sz="2800" spc="-1" dirty="0" smtClean="0">
                <a:solidFill>
                  <a:srgbClr val="000000"/>
                </a:solidFill>
                <a:latin typeface="Times New Roman"/>
              </a:rPr>
              <a:t>shared, either </a:t>
            </a:r>
            <a:r>
              <a:rPr lang="en-US" sz="2800" spc="-1" dirty="0">
                <a:solidFill>
                  <a:srgbClr val="000000"/>
                </a:solidFill>
                <a:latin typeface="Times New Roman"/>
              </a:rPr>
              <a:t>spatially or temporally. If several devices can use the link simultaneously, it is a </a:t>
            </a:r>
            <a:r>
              <a:rPr lang="en-US" sz="2800" spc="-1" dirty="0" smtClean="0">
                <a:solidFill>
                  <a:srgbClr val="000000"/>
                </a:solidFill>
                <a:latin typeface="Times New Roman"/>
              </a:rPr>
              <a:t>spatially shared </a:t>
            </a:r>
            <a:r>
              <a:rPr lang="en-US" sz="2800" spc="-1" dirty="0">
                <a:solidFill>
                  <a:srgbClr val="000000"/>
                </a:solidFill>
                <a:latin typeface="Times New Roman"/>
              </a:rPr>
              <a:t>connection. If users must take turns, it is a timeshared connection.</a:t>
            </a:r>
            <a:endParaRPr lang="en-US" sz="2800" spc="-1" dirty="0" smtClean="0">
              <a:solidFill>
                <a:srgbClr val="000000"/>
              </a:solidFill>
              <a:latin typeface="Times New Roman"/>
            </a:endParaRPr>
          </a:p>
        </p:txBody>
      </p:sp>
      <p:sp>
        <p:nvSpPr>
          <p:cNvPr id="87" name="TextShape 2"/>
          <p:cNvSpPr txBox="1"/>
          <p:nvPr/>
        </p:nvSpPr>
        <p:spPr>
          <a:xfrm>
            <a:off x="10631520" y="6286680"/>
            <a:ext cx="711720" cy="364680"/>
          </a:xfrm>
          <a:prstGeom prst="rect">
            <a:avLst/>
          </a:prstGeom>
          <a:noFill/>
          <a:ln>
            <a:noFill/>
          </a:ln>
        </p:spPr>
        <p:txBody>
          <a:bodyPr anchor="ctr">
            <a:noAutofit/>
          </a:bodyPr>
          <a:lstStyle/>
          <a:p>
            <a:pPr>
              <a:lnSpc>
                <a:spcPct val="100000"/>
              </a:lnSpc>
            </a:pPr>
            <a:r>
              <a:rPr lang="en-US" sz="1200" b="1" strike="noStrike" spc="-1" dirty="0" smtClean="0">
                <a:solidFill>
                  <a:srgbClr val="808080"/>
                </a:solidFill>
                <a:latin typeface="Calibri"/>
              </a:rPr>
              <a:t>Unit-1</a:t>
            </a:r>
            <a:endParaRPr lang="en-US" sz="1200" b="0" strike="noStrike" spc="-1" dirty="0">
              <a:latin typeface="Times New Roman"/>
            </a:endParaRPr>
          </a:p>
        </p:txBody>
      </p:sp>
      <p:sp>
        <p:nvSpPr>
          <p:cNvPr id="88" name="TextShape 3"/>
          <p:cNvSpPr txBox="1"/>
          <p:nvPr/>
        </p:nvSpPr>
        <p:spPr>
          <a:xfrm>
            <a:off x="4876800" y="6283396"/>
            <a:ext cx="2742840" cy="364680"/>
          </a:xfrm>
          <a:prstGeom prst="rect">
            <a:avLst/>
          </a:prstGeom>
          <a:noFill/>
          <a:ln>
            <a:noFill/>
          </a:ln>
        </p:spPr>
        <p:txBody>
          <a:bodyPr anchor="ctr">
            <a:noAutofit/>
          </a:bodyPr>
          <a:lstStyle/>
          <a:p>
            <a:pPr algn="ctr">
              <a:lnSpc>
                <a:spcPct val="100000"/>
              </a:lnSpc>
            </a:pPr>
            <a:r>
              <a:rPr lang="sv-SE" sz="1200" b="1" strike="noStrike" spc="-1" dirty="0" smtClean="0">
                <a:solidFill>
                  <a:srgbClr val="808080"/>
                </a:solidFill>
                <a:latin typeface="Calibri"/>
              </a:rPr>
              <a:t>Dr. Vivek </a:t>
            </a:r>
            <a:r>
              <a:rPr lang="sv-SE" sz="1200" b="1" strike="noStrike" spc="-1" dirty="0">
                <a:solidFill>
                  <a:srgbClr val="808080"/>
                </a:solidFill>
                <a:latin typeface="Calibri"/>
              </a:rPr>
              <a:t>Rajpoot</a:t>
            </a:r>
            <a:endParaRPr lang="en-US" sz="1200" b="0" strike="noStrike" spc="-1" dirty="0">
              <a:latin typeface="Times New Roman"/>
            </a:endParaRPr>
          </a:p>
        </p:txBody>
      </p:sp>
      <p:sp>
        <p:nvSpPr>
          <p:cNvPr id="89" name="CustomShape 4"/>
          <p:cNvSpPr/>
          <p:nvPr/>
        </p:nvSpPr>
        <p:spPr>
          <a:xfrm>
            <a:off x="809640" y="642960"/>
            <a:ext cx="10561320" cy="76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b="0" strike="noStrike" spc="-1" dirty="0" smtClean="0">
                <a:solidFill>
                  <a:srgbClr val="000000"/>
                </a:solidFill>
                <a:latin typeface="Times New Roman"/>
              </a:rPr>
              <a:t>Network Topology</a:t>
            </a:r>
            <a:endParaRPr lang="en-US" sz="4400" b="0" strike="noStrike" spc="-1" dirty="0">
              <a:latin typeface="Arial"/>
            </a:endParaRPr>
          </a:p>
        </p:txBody>
      </p:sp>
    </p:spTree>
    <p:extLst>
      <p:ext uri="{BB962C8B-B14F-4D97-AF65-F5344CB8AC3E}">
        <p14:creationId xmlns:p14="http://schemas.microsoft.com/office/powerpoint/2010/main" val="257330037"/>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869040" y="1403640"/>
            <a:ext cx="10515240" cy="4879756"/>
          </a:xfrm>
          <a:prstGeom prst="rect">
            <a:avLst/>
          </a:prstGeom>
          <a:noFill/>
          <a:ln>
            <a:noFill/>
          </a:ln>
        </p:spPr>
        <p:txBody>
          <a:bodyPr>
            <a:normAutofit fontScale="97500"/>
          </a:bodyPr>
          <a:lstStyle/>
          <a:p>
            <a:pPr marL="228600" indent="-228240">
              <a:lnSpc>
                <a:spcPct val="90000"/>
              </a:lnSpc>
              <a:spcBef>
                <a:spcPts val="1001"/>
              </a:spcBef>
              <a:buClr>
                <a:srgbClr val="000000"/>
              </a:buClr>
              <a:buFont typeface="Arial"/>
              <a:buChar char="•"/>
            </a:pPr>
            <a:r>
              <a:rPr lang="en-US" sz="2800" b="1" spc="-1" dirty="0">
                <a:solidFill>
                  <a:srgbClr val="000000"/>
                </a:solidFill>
                <a:latin typeface="Times New Roman"/>
              </a:rPr>
              <a:t>Topology: </a:t>
            </a:r>
            <a:r>
              <a:rPr lang="en-US" sz="2800" spc="-1" dirty="0">
                <a:solidFill>
                  <a:srgbClr val="000000"/>
                </a:solidFill>
                <a:latin typeface="Times New Roman"/>
              </a:rPr>
              <a:t>The term physical topology refers to the way in which a network is laid out physically. </a:t>
            </a:r>
            <a:endParaRPr lang="en-US" sz="2800" spc="-1" dirty="0" smtClean="0">
              <a:solidFill>
                <a:srgbClr val="000000"/>
              </a:solidFill>
              <a:latin typeface="Times New Roman"/>
            </a:endParaRPr>
          </a:p>
          <a:p>
            <a:pPr marL="228600" indent="-228240">
              <a:lnSpc>
                <a:spcPct val="90000"/>
              </a:lnSpc>
              <a:spcBef>
                <a:spcPts val="1001"/>
              </a:spcBef>
              <a:buClr>
                <a:srgbClr val="000000"/>
              </a:buClr>
              <a:buFont typeface="Arial"/>
              <a:buChar char="•"/>
            </a:pPr>
            <a:r>
              <a:rPr lang="en-US" sz="2800" spc="-1" dirty="0">
                <a:solidFill>
                  <a:srgbClr val="000000"/>
                </a:solidFill>
                <a:latin typeface="Times New Roman"/>
              </a:rPr>
              <a:t>One or more devices connect to a link; two or more links form a topology. The topology of a network is the geometric representation of the relationship of all the links and linking devices</a:t>
            </a:r>
          </a:p>
          <a:p>
            <a:pPr marL="228600" indent="-228240">
              <a:lnSpc>
                <a:spcPct val="90000"/>
              </a:lnSpc>
              <a:spcBef>
                <a:spcPts val="1001"/>
              </a:spcBef>
              <a:buClr>
                <a:srgbClr val="000000"/>
              </a:buClr>
              <a:buFont typeface="Arial"/>
              <a:buChar char="•"/>
            </a:pPr>
            <a:endParaRPr lang="en-US" sz="2800" spc="-1" dirty="0" smtClean="0">
              <a:solidFill>
                <a:srgbClr val="000000"/>
              </a:solidFill>
              <a:latin typeface="Times New Roman"/>
            </a:endParaRPr>
          </a:p>
          <a:p>
            <a:pPr marL="228600" indent="-228240">
              <a:lnSpc>
                <a:spcPct val="90000"/>
              </a:lnSpc>
              <a:spcBef>
                <a:spcPts val="1001"/>
              </a:spcBef>
              <a:buClr>
                <a:srgbClr val="000000"/>
              </a:buClr>
              <a:buFont typeface="Arial"/>
              <a:buChar char="•"/>
            </a:pPr>
            <a:r>
              <a:rPr lang="en-US" sz="2800" b="1" spc="-1" dirty="0" smtClean="0">
                <a:solidFill>
                  <a:srgbClr val="000000"/>
                </a:solidFill>
                <a:latin typeface="Times New Roman"/>
              </a:rPr>
              <a:t>Types:</a:t>
            </a:r>
          </a:p>
          <a:p>
            <a:pPr marL="228600" indent="-228240">
              <a:lnSpc>
                <a:spcPct val="90000"/>
              </a:lnSpc>
              <a:spcBef>
                <a:spcPts val="1001"/>
              </a:spcBef>
              <a:buClr>
                <a:srgbClr val="000000"/>
              </a:buClr>
              <a:buFont typeface="Arial"/>
              <a:buChar char="•"/>
            </a:pPr>
            <a:endParaRPr lang="en-US" sz="2800" b="1" spc="-1" dirty="0">
              <a:solidFill>
                <a:srgbClr val="000000"/>
              </a:solidFill>
              <a:latin typeface="Times New Roman"/>
            </a:endParaRPr>
          </a:p>
          <a:p>
            <a:pPr marL="228600" indent="-228240">
              <a:lnSpc>
                <a:spcPct val="90000"/>
              </a:lnSpc>
              <a:spcBef>
                <a:spcPts val="1001"/>
              </a:spcBef>
              <a:buClr>
                <a:srgbClr val="000000"/>
              </a:buClr>
              <a:buFont typeface="Arial"/>
              <a:buChar char="•"/>
            </a:pPr>
            <a:endParaRPr lang="en-US" sz="2800" b="1" spc="-1" dirty="0" smtClean="0">
              <a:solidFill>
                <a:srgbClr val="000000"/>
              </a:solidFill>
              <a:latin typeface="Times New Roman"/>
            </a:endParaRPr>
          </a:p>
          <a:p>
            <a:pPr marL="228600" indent="-228240">
              <a:lnSpc>
                <a:spcPct val="90000"/>
              </a:lnSpc>
              <a:spcBef>
                <a:spcPts val="1001"/>
              </a:spcBef>
              <a:buClr>
                <a:srgbClr val="000000"/>
              </a:buClr>
              <a:buFont typeface="Arial"/>
              <a:buChar char="•"/>
            </a:pPr>
            <a:endParaRPr lang="en-US" sz="2800" b="1" spc="-1" dirty="0">
              <a:solidFill>
                <a:srgbClr val="000000"/>
              </a:solidFill>
              <a:latin typeface="Times New Roman"/>
            </a:endParaRPr>
          </a:p>
          <a:p>
            <a:pPr marL="228600" indent="-228240">
              <a:lnSpc>
                <a:spcPct val="90000"/>
              </a:lnSpc>
              <a:spcBef>
                <a:spcPts val="1001"/>
              </a:spcBef>
              <a:buClr>
                <a:srgbClr val="000000"/>
              </a:buClr>
              <a:buFont typeface="Arial"/>
              <a:buChar char="•"/>
            </a:pPr>
            <a:endParaRPr lang="en-US" sz="2800" b="1" spc="-1" dirty="0" smtClean="0">
              <a:solidFill>
                <a:srgbClr val="000000"/>
              </a:solidFill>
              <a:latin typeface="Times New Roman"/>
            </a:endParaRPr>
          </a:p>
        </p:txBody>
      </p:sp>
      <p:sp>
        <p:nvSpPr>
          <p:cNvPr id="87" name="TextShape 2"/>
          <p:cNvSpPr txBox="1"/>
          <p:nvPr/>
        </p:nvSpPr>
        <p:spPr>
          <a:xfrm>
            <a:off x="10631520" y="6286680"/>
            <a:ext cx="711720" cy="364680"/>
          </a:xfrm>
          <a:prstGeom prst="rect">
            <a:avLst/>
          </a:prstGeom>
          <a:noFill/>
          <a:ln>
            <a:noFill/>
          </a:ln>
        </p:spPr>
        <p:txBody>
          <a:bodyPr anchor="ctr">
            <a:noAutofit/>
          </a:bodyPr>
          <a:lstStyle/>
          <a:p>
            <a:pPr>
              <a:lnSpc>
                <a:spcPct val="100000"/>
              </a:lnSpc>
            </a:pPr>
            <a:r>
              <a:rPr lang="en-US" sz="1200" b="1" strike="noStrike" spc="-1" dirty="0" smtClean="0">
                <a:solidFill>
                  <a:srgbClr val="808080"/>
                </a:solidFill>
                <a:latin typeface="Calibri"/>
              </a:rPr>
              <a:t>Unit-1</a:t>
            </a:r>
            <a:endParaRPr lang="en-US" sz="1200" b="0" strike="noStrike" spc="-1" dirty="0">
              <a:latin typeface="Times New Roman"/>
            </a:endParaRPr>
          </a:p>
        </p:txBody>
      </p:sp>
      <p:sp>
        <p:nvSpPr>
          <p:cNvPr id="88" name="TextShape 3"/>
          <p:cNvSpPr txBox="1"/>
          <p:nvPr/>
        </p:nvSpPr>
        <p:spPr>
          <a:xfrm>
            <a:off x="4876800" y="6283396"/>
            <a:ext cx="2742840" cy="364680"/>
          </a:xfrm>
          <a:prstGeom prst="rect">
            <a:avLst/>
          </a:prstGeom>
          <a:noFill/>
          <a:ln>
            <a:noFill/>
          </a:ln>
        </p:spPr>
        <p:txBody>
          <a:bodyPr anchor="ctr">
            <a:noAutofit/>
          </a:bodyPr>
          <a:lstStyle/>
          <a:p>
            <a:pPr algn="ctr">
              <a:lnSpc>
                <a:spcPct val="100000"/>
              </a:lnSpc>
            </a:pPr>
            <a:r>
              <a:rPr lang="sv-SE" sz="1200" b="1" strike="noStrike" spc="-1" dirty="0" smtClean="0">
                <a:solidFill>
                  <a:srgbClr val="808080"/>
                </a:solidFill>
                <a:latin typeface="Calibri"/>
              </a:rPr>
              <a:t>Dr. Vivek </a:t>
            </a:r>
            <a:r>
              <a:rPr lang="sv-SE" sz="1200" b="1" strike="noStrike" spc="-1" dirty="0">
                <a:solidFill>
                  <a:srgbClr val="808080"/>
                </a:solidFill>
                <a:latin typeface="Calibri"/>
              </a:rPr>
              <a:t>Rajpoot</a:t>
            </a:r>
            <a:endParaRPr lang="en-US" sz="1200" b="0" strike="noStrike" spc="-1" dirty="0">
              <a:latin typeface="Times New Roman"/>
            </a:endParaRPr>
          </a:p>
        </p:txBody>
      </p:sp>
      <p:sp>
        <p:nvSpPr>
          <p:cNvPr id="89" name="CustomShape 4"/>
          <p:cNvSpPr/>
          <p:nvPr/>
        </p:nvSpPr>
        <p:spPr>
          <a:xfrm>
            <a:off x="809640" y="642960"/>
            <a:ext cx="10561320" cy="76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b="0" strike="noStrike" spc="-1" dirty="0" smtClean="0">
                <a:solidFill>
                  <a:srgbClr val="000000"/>
                </a:solidFill>
                <a:latin typeface="Times New Roman"/>
              </a:rPr>
              <a:t>Network Topology</a:t>
            </a:r>
            <a:endParaRPr lang="en-US" sz="4400" b="0" strike="noStrike" spc="-1" dirty="0">
              <a:latin typeface="Aria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2603" y="3829663"/>
            <a:ext cx="5468114" cy="2057687"/>
          </a:xfrm>
          <a:prstGeom prst="rect">
            <a:avLst/>
          </a:prstGeom>
        </p:spPr>
      </p:pic>
    </p:spTree>
    <p:extLst>
      <p:ext uri="{BB962C8B-B14F-4D97-AF65-F5344CB8AC3E}">
        <p14:creationId xmlns:p14="http://schemas.microsoft.com/office/powerpoint/2010/main" val="954779929"/>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533400" y="1403640"/>
            <a:ext cx="10850880" cy="4879756"/>
          </a:xfrm>
          <a:prstGeom prst="rect">
            <a:avLst/>
          </a:prstGeom>
          <a:noFill/>
          <a:ln>
            <a:noFill/>
          </a:ln>
        </p:spPr>
        <p:txBody>
          <a:bodyPr>
            <a:normAutofit fontScale="90000" lnSpcReduction="20000"/>
          </a:bodyPr>
          <a:lstStyle/>
          <a:p>
            <a:r>
              <a:rPr lang="en-US" sz="2800" b="1" spc="-1" dirty="0" smtClean="0">
                <a:solidFill>
                  <a:srgbClr val="000000"/>
                </a:solidFill>
                <a:latin typeface="Times New Roman"/>
              </a:rPr>
              <a:t>Mesh Topology: </a:t>
            </a:r>
            <a:r>
              <a:rPr lang="en-US" sz="2800" dirty="0">
                <a:latin typeface="Times New Roman"/>
              </a:rPr>
              <a:t>every device has a dedicated point-to-point link to every </a:t>
            </a:r>
            <a:r>
              <a:rPr lang="en-US" sz="2800" dirty="0" smtClean="0">
                <a:latin typeface="Times New Roman"/>
              </a:rPr>
              <a:t>other device.</a:t>
            </a:r>
          </a:p>
          <a:p>
            <a:pPr marL="457200" indent="-457200">
              <a:buFont typeface="Arial" pitchFamily="34" charset="0"/>
              <a:buChar char="•"/>
            </a:pPr>
            <a:r>
              <a:rPr lang="en-US" sz="2800" spc="-1" dirty="0">
                <a:solidFill>
                  <a:srgbClr val="000000"/>
                </a:solidFill>
                <a:latin typeface="Times New Roman"/>
              </a:rPr>
              <a:t>The term dedicated means that the link carries traffic only between the two devices </a:t>
            </a:r>
            <a:r>
              <a:rPr lang="en-US" sz="2800" spc="-1" dirty="0" smtClean="0">
                <a:solidFill>
                  <a:srgbClr val="000000"/>
                </a:solidFill>
                <a:latin typeface="Times New Roman"/>
              </a:rPr>
              <a:t>it connects.</a:t>
            </a:r>
          </a:p>
          <a:p>
            <a:pPr marL="457200" indent="-457200">
              <a:buFont typeface="Arial" pitchFamily="34" charset="0"/>
              <a:buChar char="•"/>
            </a:pPr>
            <a:r>
              <a:rPr lang="en-US" sz="2800" spc="-1" dirty="0" smtClean="0">
                <a:solidFill>
                  <a:srgbClr val="000000"/>
                </a:solidFill>
                <a:latin typeface="Times New Roman"/>
              </a:rPr>
              <a:t>No. of half duplex links = n(n-1)</a:t>
            </a:r>
          </a:p>
          <a:p>
            <a:pPr marL="457200" indent="-457200">
              <a:buFont typeface="Arial" pitchFamily="34" charset="0"/>
              <a:buChar char="•"/>
            </a:pPr>
            <a:r>
              <a:rPr lang="en-US" sz="2800" spc="-1" dirty="0" smtClean="0">
                <a:solidFill>
                  <a:srgbClr val="000000"/>
                </a:solidFill>
                <a:latin typeface="Times New Roman"/>
              </a:rPr>
              <a:t>No. of Full Duplex links = n(n-1)/2</a:t>
            </a:r>
          </a:p>
          <a:p>
            <a:r>
              <a:rPr lang="en-US" sz="2800" b="1" spc="-1" dirty="0" smtClean="0">
                <a:solidFill>
                  <a:srgbClr val="000000"/>
                </a:solidFill>
                <a:latin typeface="Times New Roman"/>
              </a:rPr>
              <a:t>Advantages</a:t>
            </a:r>
          </a:p>
          <a:p>
            <a:pPr marL="228600" indent="-228240">
              <a:lnSpc>
                <a:spcPct val="90000"/>
              </a:lnSpc>
              <a:spcBef>
                <a:spcPts val="1001"/>
              </a:spcBef>
              <a:buClr>
                <a:srgbClr val="000000"/>
              </a:buClr>
              <a:buFont typeface="Arial"/>
              <a:buChar char="•"/>
            </a:pPr>
            <a:r>
              <a:rPr lang="en-US" sz="2800" spc="-1" dirty="0" smtClean="0">
                <a:solidFill>
                  <a:srgbClr val="000000"/>
                </a:solidFill>
                <a:latin typeface="Times New Roman"/>
              </a:rPr>
              <a:t>Guaranteed</a:t>
            </a:r>
            <a:r>
              <a:rPr lang="en-US" sz="2800" b="1" spc="-1" dirty="0" smtClean="0">
                <a:solidFill>
                  <a:srgbClr val="000000"/>
                </a:solidFill>
                <a:latin typeface="Times New Roman"/>
              </a:rPr>
              <a:t> </a:t>
            </a:r>
            <a:r>
              <a:rPr lang="en-US" sz="2800" spc="-1" dirty="0" smtClean="0">
                <a:solidFill>
                  <a:srgbClr val="000000"/>
                </a:solidFill>
                <a:latin typeface="Times New Roman"/>
              </a:rPr>
              <a:t>connection</a:t>
            </a:r>
          </a:p>
          <a:p>
            <a:pPr marL="228600" indent="-228240">
              <a:lnSpc>
                <a:spcPct val="90000"/>
              </a:lnSpc>
              <a:spcBef>
                <a:spcPts val="1001"/>
              </a:spcBef>
              <a:buClr>
                <a:srgbClr val="000000"/>
              </a:buClr>
              <a:buFont typeface="Arial"/>
              <a:buChar char="•"/>
            </a:pPr>
            <a:r>
              <a:rPr lang="en-US" sz="2800" spc="-1" dirty="0" smtClean="0">
                <a:solidFill>
                  <a:srgbClr val="000000"/>
                </a:solidFill>
                <a:latin typeface="Times New Roman"/>
              </a:rPr>
              <a:t>Link failure not affect network</a:t>
            </a:r>
          </a:p>
          <a:p>
            <a:pPr marL="228600" indent="-228240">
              <a:lnSpc>
                <a:spcPct val="90000"/>
              </a:lnSpc>
              <a:spcBef>
                <a:spcPts val="1001"/>
              </a:spcBef>
              <a:buClr>
                <a:srgbClr val="000000"/>
              </a:buClr>
              <a:buFont typeface="Arial"/>
              <a:buChar char="•"/>
            </a:pPr>
            <a:r>
              <a:rPr lang="en-US" sz="2800" spc="-1" dirty="0" smtClean="0">
                <a:solidFill>
                  <a:srgbClr val="000000"/>
                </a:solidFill>
                <a:latin typeface="Times New Roman"/>
              </a:rPr>
              <a:t>Privacy and security</a:t>
            </a:r>
          </a:p>
          <a:p>
            <a:pPr marL="228600" indent="-228240">
              <a:lnSpc>
                <a:spcPct val="90000"/>
              </a:lnSpc>
              <a:spcBef>
                <a:spcPts val="1001"/>
              </a:spcBef>
              <a:buClr>
                <a:srgbClr val="000000"/>
              </a:buClr>
              <a:buFont typeface="Arial"/>
              <a:buChar char="•"/>
            </a:pPr>
            <a:r>
              <a:rPr lang="en-US" sz="2800" spc="-1" dirty="0" smtClean="0">
                <a:solidFill>
                  <a:srgbClr val="000000"/>
                </a:solidFill>
                <a:latin typeface="Times New Roman"/>
              </a:rPr>
              <a:t>Fault detection and correction</a:t>
            </a:r>
          </a:p>
          <a:p>
            <a:pPr marL="360">
              <a:lnSpc>
                <a:spcPct val="90000"/>
              </a:lnSpc>
              <a:spcBef>
                <a:spcPts val="1001"/>
              </a:spcBef>
              <a:buClr>
                <a:srgbClr val="000000"/>
              </a:buClr>
            </a:pPr>
            <a:r>
              <a:rPr lang="en-US" sz="2800" b="1" spc="-1" dirty="0" smtClean="0">
                <a:solidFill>
                  <a:srgbClr val="000000"/>
                </a:solidFill>
                <a:latin typeface="Times New Roman"/>
              </a:rPr>
              <a:t>Disadvantages</a:t>
            </a:r>
          </a:p>
          <a:p>
            <a:pPr marL="457560" indent="-457200">
              <a:lnSpc>
                <a:spcPct val="90000"/>
              </a:lnSpc>
              <a:spcBef>
                <a:spcPts val="1001"/>
              </a:spcBef>
              <a:buClr>
                <a:srgbClr val="000000"/>
              </a:buClr>
              <a:buFont typeface="Arial" pitchFamily="34" charset="0"/>
              <a:buChar char="•"/>
            </a:pPr>
            <a:r>
              <a:rPr lang="en-US" sz="2800" spc="-1" dirty="0" smtClean="0">
                <a:solidFill>
                  <a:srgbClr val="000000"/>
                </a:solidFill>
                <a:latin typeface="Times New Roman"/>
              </a:rPr>
              <a:t>Too much hardware, Installation cost is high, reconnection is difficult.</a:t>
            </a:r>
          </a:p>
          <a:p>
            <a:pPr marL="228600" indent="-228240">
              <a:lnSpc>
                <a:spcPct val="90000"/>
              </a:lnSpc>
              <a:spcBef>
                <a:spcPts val="1001"/>
              </a:spcBef>
              <a:buClr>
                <a:srgbClr val="000000"/>
              </a:buClr>
              <a:buFont typeface="Arial"/>
              <a:buChar char="•"/>
            </a:pPr>
            <a:endParaRPr lang="en-US" sz="2800" b="1" spc="-1" dirty="0">
              <a:solidFill>
                <a:srgbClr val="000000"/>
              </a:solidFill>
              <a:latin typeface="Times New Roman"/>
            </a:endParaRPr>
          </a:p>
          <a:p>
            <a:pPr marL="228600" indent="-228240">
              <a:lnSpc>
                <a:spcPct val="90000"/>
              </a:lnSpc>
              <a:spcBef>
                <a:spcPts val="1001"/>
              </a:spcBef>
              <a:buClr>
                <a:srgbClr val="000000"/>
              </a:buClr>
              <a:buFont typeface="Arial"/>
              <a:buChar char="•"/>
            </a:pPr>
            <a:endParaRPr lang="en-US" sz="2800" b="1" spc="-1" dirty="0" smtClean="0">
              <a:solidFill>
                <a:srgbClr val="000000"/>
              </a:solidFill>
              <a:latin typeface="Times New Roman"/>
            </a:endParaRPr>
          </a:p>
        </p:txBody>
      </p:sp>
      <p:sp>
        <p:nvSpPr>
          <p:cNvPr id="87" name="TextShape 2"/>
          <p:cNvSpPr txBox="1"/>
          <p:nvPr/>
        </p:nvSpPr>
        <p:spPr>
          <a:xfrm>
            <a:off x="10631520" y="6286680"/>
            <a:ext cx="711720" cy="364680"/>
          </a:xfrm>
          <a:prstGeom prst="rect">
            <a:avLst/>
          </a:prstGeom>
          <a:noFill/>
          <a:ln>
            <a:noFill/>
          </a:ln>
        </p:spPr>
        <p:txBody>
          <a:bodyPr anchor="ctr">
            <a:noAutofit/>
          </a:bodyPr>
          <a:lstStyle/>
          <a:p>
            <a:pPr>
              <a:lnSpc>
                <a:spcPct val="100000"/>
              </a:lnSpc>
            </a:pPr>
            <a:r>
              <a:rPr lang="en-US" sz="1200" b="1" strike="noStrike" spc="-1" dirty="0" smtClean="0">
                <a:solidFill>
                  <a:srgbClr val="808080"/>
                </a:solidFill>
                <a:latin typeface="Calibri"/>
              </a:rPr>
              <a:t>Unit-1</a:t>
            </a:r>
            <a:endParaRPr lang="en-US" sz="1200" b="0" strike="noStrike" spc="-1" dirty="0">
              <a:latin typeface="Times New Roman"/>
            </a:endParaRPr>
          </a:p>
        </p:txBody>
      </p:sp>
      <p:sp>
        <p:nvSpPr>
          <p:cNvPr id="88" name="TextShape 3"/>
          <p:cNvSpPr txBox="1"/>
          <p:nvPr/>
        </p:nvSpPr>
        <p:spPr>
          <a:xfrm>
            <a:off x="4876800" y="6283396"/>
            <a:ext cx="2742840" cy="364680"/>
          </a:xfrm>
          <a:prstGeom prst="rect">
            <a:avLst/>
          </a:prstGeom>
          <a:noFill/>
          <a:ln>
            <a:noFill/>
          </a:ln>
        </p:spPr>
        <p:txBody>
          <a:bodyPr anchor="ctr">
            <a:noAutofit/>
          </a:bodyPr>
          <a:lstStyle/>
          <a:p>
            <a:pPr algn="ctr">
              <a:lnSpc>
                <a:spcPct val="100000"/>
              </a:lnSpc>
            </a:pPr>
            <a:r>
              <a:rPr lang="sv-SE" sz="1200" b="1" strike="noStrike" spc="-1" dirty="0" smtClean="0">
                <a:solidFill>
                  <a:srgbClr val="808080"/>
                </a:solidFill>
                <a:latin typeface="Calibri"/>
              </a:rPr>
              <a:t>Dr. Vivek </a:t>
            </a:r>
            <a:r>
              <a:rPr lang="sv-SE" sz="1200" b="1" strike="noStrike" spc="-1" dirty="0">
                <a:solidFill>
                  <a:srgbClr val="808080"/>
                </a:solidFill>
                <a:latin typeface="Calibri"/>
              </a:rPr>
              <a:t>Rajpoot</a:t>
            </a:r>
            <a:endParaRPr lang="en-US" sz="1200" b="0" strike="noStrike" spc="-1" dirty="0">
              <a:latin typeface="Times New Roman"/>
            </a:endParaRPr>
          </a:p>
        </p:txBody>
      </p:sp>
      <p:sp>
        <p:nvSpPr>
          <p:cNvPr id="89" name="CustomShape 4"/>
          <p:cNvSpPr/>
          <p:nvPr/>
        </p:nvSpPr>
        <p:spPr>
          <a:xfrm>
            <a:off x="809640" y="642960"/>
            <a:ext cx="10561320" cy="76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b="0" strike="noStrike" spc="-1" dirty="0" smtClean="0">
                <a:solidFill>
                  <a:srgbClr val="000000"/>
                </a:solidFill>
                <a:latin typeface="Times New Roman"/>
              </a:rPr>
              <a:t>Network Topology</a:t>
            </a:r>
            <a:endParaRPr lang="en-US" sz="4400" b="0" strike="noStrike" spc="-1" dirty="0">
              <a:latin typeface="Aria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8840" y="2514594"/>
            <a:ext cx="5306166" cy="2895605"/>
          </a:xfrm>
          <a:prstGeom prst="rect">
            <a:avLst/>
          </a:prstGeom>
        </p:spPr>
      </p:pic>
    </p:spTree>
    <p:extLst>
      <p:ext uri="{BB962C8B-B14F-4D97-AF65-F5344CB8AC3E}">
        <p14:creationId xmlns:p14="http://schemas.microsoft.com/office/powerpoint/2010/main" val="3374292377"/>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4408</TotalTime>
  <Words>2765</Words>
  <Application>Microsoft Office PowerPoint</Application>
  <PresentationFormat>Custom</PresentationFormat>
  <Paragraphs>359</Paragraphs>
  <Slides>44</Slides>
  <Notes>0</Notes>
  <HiddenSlides>0</HiddenSlides>
  <MMClips>0</MMClips>
  <ScaleCrop>false</ScaleCrop>
  <HeadingPairs>
    <vt:vector size="4" baseType="variant">
      <vt:variant>
        <vt:lpstr>Theme</vt:lpstr>
      </vt:variant>
      <vt:variant>
        <vt:i4>2</vt:i4>
      </vt:variant>
      <vt:variant>
        <vt:lpstr>Slide Titles</vt:lpstr>
      </vt:variant>
      <vt:variant>
        <vt:i4>44</vt:i4>
      </vt:variant>
    </vt:vector>
  </HeadingPairs>
  <TitlesOfParts>
    <vt:vector size="46" baseType="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OPERATIONS RESEARCH</dc:title>
  <dc:subject/>
  <dc:creator>vivek</dc:creator>
  <dc:description/>
  <cp:lastModifiedBy>vivek</cp:lastModifiedBy>
  <cp:revision>321</cp:revision>
  <dcterms:modified xsi:type="dcterms:W3CDTF">2021-10-04T03:22:44Z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25</vt:i4>
  </property>
</Properties>
</file>