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0"/>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06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95D131DF-6869-4789-B078-D6D49B4AD4C5}" type="datetimeFigureOut">
              <a:rPr lang="en-US" smtClean="0"/>
              <a:t>10/22/2021</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FB41C967-D74B-4C19-A493-AD79A7ECEECF}" type="slidenum">
              <a:rPr lang="en-US" smtClean="0"/>
              <a:t>‹#›</a:t>
            </a:fld>
            <a:endParaRPr lang="en-US"/>
          </a:p>
        </p:txBody>
      </p:sp>
    </p:spTree>
    <p:extLst>
      <p:ext uri="{BB962C8B-B14F-4D97-AF65-F5344CB8AC3E}">
        <p14:creationId xmlns:p14="http://schemas.microsoft.com/office/powerpoint/2010/main" val="105433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1C967-D74B-4C19-A493-AD79A7ECEECF}" type="slidenum">
              <a:rPr lang="en-US" smtClean="0"/>
              <a:t>56</a:t>
            </a:fld>
            <a:endParaRPr lang="en-US"/>
          </a:p>
        </p:txBody>
      </p:sp>
    </p:spTree>
    <p:extLst>
      <p:ext uri="{BB962C8B-B14F-4D97-AF65-F5344CB8AC3E}">
        <p14:creationId xmlns:p14="http://schemas.microsoft.com/office/powerpoint/2010/main" val="33300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869040" y="156204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3"/>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5"/>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86904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3"/>
          <p:cNvSpPr>
            <a:spLocks noGrp="1"/>
          </p:cNvSpPr>
          <p:nvPr>
            <p:ph type="body"/>
          </p:nvPr>
        </p:nvSpPr>
        <p:spPr>
          <a:xfrm>
            <a:off x="442440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4"/>
          <p:cNvSpPr>
            <a:spLocks noGrp="1"/>
          </p:cNvSpPr>
          <p:nvPr>
            <p:ph type="body"/>
          </p:nvPr>
        </p:nvSpPr>
        <p:spPr>
          <a:xfrm>
            <a:off x="798012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5"/>
          <p:cNvSpPr>
            <a:spLocks noGrp="1"/>
          </p:cNvSpPr>
          <p:nvPr>
            <p:ph type="body"/>
          </p:nvPr>
        </p:nvSpPr>
        <p:spPr>
          <a:xfrm>
            <a:off x="86904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6"/>
          <p:cNvSpPr>
            <a:spLocks noGrp="1"/>
          </p:cNvSpPr>
          <p:nvPr>
            <p:ph type="body"/>
          </p:nvPr>
        </p:nvSpPr>
        <p:spPr>
          <a:xfrm>
            <a:off x="442440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7"/>
          <p:cNvSpPr>
            <a:spLocks noGrp="1"/>
          </p:cNvSpPr>
          <p:nvPr>
            <p:ph type="body"/>
          </p:nvPr>
        </p:nvSpPr>
        <p:spPr>
          <a:xfrm>
            <a:off x="798012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r>
              <a:rPr lang="en-US" sz="1200" b="1" spc="-1" dirty="0" smtClean="0">
                <a:solidFill>
                  <a:srgbClr val="808080"/>
                </a:solidFill>
                <a:latin typeface="Calibri"/>
              </a:rPr>
              <a:t>Unit 1</a:t>
            </a:r>
            <a:endParaRPr lang="en-US" sz="1200" spc="-1" dirty="0">
              <a:latin typeface="Times New Roman"/>
            </a:endParaRPr>
          </a:p>
        </p:txBody>
      </p:sp>
      <p:sp>
        <p:nvSpPr>
          <p:cNvPr id="3" name="Footer Placeholder 2"/>
          <p:cNvSpPr>
            <a:spLocks noGrp="1"/>
          </p:cNvSpPr>
          <p:nvPr>
            <p:ph type="ftr" idx="11"/>
          </p:nvPr>
        </p:nvSpPr>
        <p:spPr>
          <a:xfrm>
            <a:off x="4125860" y="6286680"/>
            <a:ext cx="2742840" cy="364680"/>
          </a:xfrm>
        </p:spPr>
        <p:txBody>
          <a:bodyPr/>
          <a:lstStyle/>
          <a:p>
            <a:pPr algn="ctr"/>
            <a:r>
              <a:rPr lang="sv-SE" sz="1200" b="1" spc="-1" dirty="0" smtClean="0">
                <a:solidFill>
                  <a:srgbClr val="808080"/>
                </a:solidFill>
                <a:latin typeface="Calibri"/>
              </a:rPr>
              <a:t>Dr. Vivek Rajpoot</a:t>
            </a:r>
            <a:endParaRPr lang="en-US" sz="1200" spc="-1" dirty="0">
              <a:latin typeface="Times New Roman"/>
            </a:endParaRPr>
          </a:p>
        </p:txBody>
      </p:sp>
      <p:sp>
        <p:nvSpPr>
          <p:cNvPr id="7" name="Picture Placeholder 6"/>
          <p:cNvSpPr>
            <a:spLocks noGrp="1"/>
          </p:cNvSpPr>
          <p:nvPr>
            <p:ph type="pic" sz="quarter" idx="12"/>
          </p:nvPr>
        </p:nvSpPr>
        <p:spPr>
          <a:xfrm>
            <a:off x="838200" y="6096000"/>
            <a:ext cx="1524000" cy="609600"/>
          </a:xfrm>
        </p:spPr>
        <p:txBody>
          <a:bodyPr/>
          <a:lstStyle/>
          <a:p>
            <a:endParaRPr lang="en-US"/>
          </a:p>
        </p:txBody>
      </p:sp>
      <p:pic>
        <p:nvPicPr>
          <p:cNvPr id="1026" name="Picture 2" descr="C:\Users\vivek\Desktop\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0"/>
            <a:ext cx="2047875"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2"/>
          <p:cNvSpPr txBox="1">
            <a:spLocks/>
          </p:cNvSpPr>
          <p:nvPr userDrawn="1"/>
        </p:nvSpPr>
        <p:spPr>
          <a:xfrm>
            <a:off x="609600" y="6256560"/>
            <a:ext cx="2742840" cy="364680"/>
          </a:xfrm>
          <a:prstGeom prst="rect">
            <a:avLst/>
          </a:prstGeom>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sv-SE" sz="1200" b="1" spc="-1" dirty="0" smtClean="0">
                <a:solidFill>
                  <a:srgbClr val="808080"/>
                </a:solidFill>
                <a:latin typeface="Calibri"/>
              </a:rPr>
              <a:t>Computer</a:t>
            </a:r>
            <a:r>
              <a:rPr lang="sv-SE" sz="1200" b="1" spc="-1" baseline="0" dirty="0" smtClean="0">
                <a:solidFill>
                  <a:srgbClr val="808080"/>
                </a:solidFill>
                <a:latin typeface="Calibri"/>
              </a:rPr>
              <a:t> Network</a:t>
            </a:r>
            <a:endParaRPr lang="en-US" sz="1200" spc="-1" dirty="0">
              <a:latin typeface="Times New Roman"/>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dirty="0">
              <a:solidFill>
                <a:srgbClr val="000000"/>
              </a:solidFill>
              <a:latin typeface="Calibri"/>
            </a:endParaRPr>
          </a:p>
        </p:txBody>
      </p:sp>
      <p:sp>
        <p:nvSpPr>
          <p:cNvPr id="48" name="PlaceHolder 2"/>
          <p:cNvSpPr>
            <a:spLocks noGrp="1"/>
          </p:cNvSpPr>
          <p:nvPr>
            <p:ph type="subTitle"/>
          </p:nvPr>
        </p:nvSpPr>
        <p:spPr>
          <a:xfrm>
            <a:off x="869040" y="1562040"/>
            <a:ext cx="10515240" cy="453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869040" y="1562040"/>
            <a:ext cx="10515240" cy="453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3"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 name="Date Placeholder 1"/>
          <p:cNvSpPr>
            <a:spLocks noGrp="1"/>
          </p:cNvSpPr>
          <p:nvPr>
            <p:ph type="dt" idx="10"/>
          </p:nvPr>
        </p:nvSpPr>
        <p:spPr/>
        <p:txBody>
          <a:bodyPr/>
          <a:lstStyle/>
          <a:p>
            <a:pPr>
              <a:lnSpc>
                <a:spcPct val="100000"/>
              </a:lnSpc>
            </a:pPr>
            <a:r>
              <a:rPr lang="en-US" sz="1200" b="1" strike="noStrike" spc="-1" smtClean="0">
                <a:solidFill>
                  <a:srgbClr val="808080"/>
                </a:solidFill>
                <a:latin typeface="Calibri"/>
              </a:rPr>
              <a:t>Unit 2</a:t>
            </a:r>
            <a:endParaRPr lang="en-US" sz="1200" b="0" strike="noStrike" spc="-1">
              <a:latin typeface="Times New Roman"/>
            </a:endParaRPr>
          </a:p>
        </p:txBody>
      </p:sp>
      <p:sp>
        <p:nvSpPr>
          <p:cNvPr id="3" name="Footer Placeholder 2"/>
          <p:cNvSpPr>
            <a:spLocks noGrp="1"/>
          </p:cNvSpPr>
          <p:nvPr>
            <p:ph type="ftr" idx="11"/>
          </p:nvPr>
        </p:nvSpPr>
        <p:spPr/>
        <p:txBody>
          <a:bodyPr/>
          <a:lstStyle/>
          <a:p>
            <a:pPr algn="ctr">
              <a:lnSpc>
                <a:spcPct val="100000"/>
              </a:lnSpc>
            </a:pPr>
            <a:r>
              <a:rPr lang="sv-SE" sz="1200" b="1" strike="noStrike" spc="-1" smtClean="0">
                <a:solidFill>
                  <a:srgbClr val="808080"/>
                </a:solidFill>
                <a:latin typeface="Calibri"/>
              </a:rPr>
              <a:t>Vivek Rajpoot</a:t>
            </a:r>
            <a:endParaRPr lang="en-US" sz="1200" b="0" strike="noStrike" spc="-1">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r>
              <a:rPr lang="en-US" sz="1200" b="1" spc="-1" dirty="0" smtClean="0">
                <a:solidFill>
                  <a:srgbClr val="808080"/>
                </a:solidFill>
                <a:latin typeface="Calibri"/>
              </a:rPr>
              <a:t>Unit 1</a:t>
            </a:r>
            <a:endParaRPr lang="en-US" sz="1200" spc="-1" dirty="0">
              <a:latin typeface="Times New Roman"/>
            </a:endParaRPr>
          </a:p>
        </p:txBody>
      </p:sp>
      <p:sp>
        <p:nvSpPr>
          <p:cNvPr id="4" name="Footer Placeholder 3"/>
          <p:cNvSpPr>
            <a:spLocks noGrp="1"/>
          </p:cNvSpPr>
          <p:nvPr>
            <p:ph type="ftr" idx="11"/>
          </p:nvPr>
        </p:nvSpPr>
        <p:spPr/>
        <p:txBody>
          <a:bodyPr/>
          <a:lstStyle/>
          <a:p>
            <a:pPr algn="ctr"/>
            <a:r>
              <a:rPr lang="sv-SE" sz="1200" b="1" spc="-1" dirty="0" smtClean="0">
                <a:solidFill>
                  <a:srgbClr val="808080"/>
                </a:solidFill>
                <a:latin typeface="Calibri"/>
              </a:rPr>
              <a:t>Dr. Vivek Rajpoot</a:t>
            </a:r>
            <a:endParaRPr lang="en-US" sz="1200" spc="-1" dirty="0">
              <a:latin typeface="Times New Roman"/>
            </a:endParaRPr>
          </a:p>
        </p:txBody>
      </p:sp>
    </p:spTree>
    <p:extLst>
      <p:ext uri="{BB962C8B-B14F-4D97-AF65-F5344CB8AC3E}">
        <p14:creationId xmlns:p14="http://schemas.microsoft.com/office/powerpoint/2010/main" val="22586166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869040" y="1562040"/>
            <a:ext cx="10515240" cy="453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pPr>
              <a:lnSpc>
                <a:spcPct val="100000"/>
              </a:lnSpc>
            </a:pPr>
            <a:r>
              <a:rPr lang="en-US" sz="1200" b="1" strike="noStrike" spc="-1" smtClean="0">
                <a:solidFill>
                  <a:srgbClr val="808080"/>
                </a:solidFill>
                <a:latin typeface="Calibri"/>
              </a:rPr>
              <a:t>Unit 2</a:t>
            </a:r>
            <a:endParaRPr lang="en-US" sz="1200" b="0" strike="noStrike" spc="-1">
              <a:latin typeface="Times New Roman"/>
            </a:endParaRPr>
          </a:p>
        </p:txBody>
      </p:sp>
      <p:sp>
        <p:nvSpPr>
          <p:cNvPr id="4" name="Footer Placeholder 3"/>
          <p:cNvSpPr>
            <a:spLocks noGrp="1"/>
          </p:cNvSpPr>
          <p:nvPr>
            <p:ph type="ftr" idx="11"/>
          </p:nvPr>
        </p:nvSpPr>
        <p:spPr/>
        <p:txBody>
          <a:bodyPr/>
          <a:lstStyle/>
          <a:p>
            <a:pPr algn="ctr">
              <a:lnSpc>
                <a:spcPct val="100000"/>
              </a:lnSpc>
            </a:pPr>
            <a:r>
              <a:rPr lang="sv-SE" sz="1200" b="1" strike="noStrike" spc="-1" smtClean="0">
                <a:solidFill>
                  <a:srgbClr val="808080"/>
                </a:solidFill>
                <a:latin typeface="Calibri"/>
              </a:rPr>
              <a:t>Vivek Rajpoot</a:t>
            </a:r>
            <a:endParaRPr lang="en-US" sz="1200" b="0" strike="noStrike" spc="-1">
              <a:latin typeface="Times New Roman"/>
            </a:endParaRPr>
          </a:p>
        </p:txBody>
      </p:sp>
    </p:spTree>
    <p:extLst>
      <p:ext uri="{BB962C8B-B14F-4D97-AF65-F5344CB8AC3E}">
        <p14:creationId xmlns:p14="http://schemas.microsoft.com/office/powerpoint/2010/main" val="33395571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pPr>
              <a:lnSpc>
                <a:spcPct val="100000"/>
              </a:lnSpc>
            </a:pPr>
            <a:r>
              <a:rPr lang="en-US" sz="1200" b="1" strike="noStrike" spc="-1" smtClean="0">
                <a:solidFill>
                  <a:srgbClr val="808080"/>
                </a:solidFill>
                <a:latin typeface="Calibri"/>
              </a:rPr>
              <a:t>Unit 2</a:t>
            </a:r>
            <a:endParaRPr lang="en-US" sz="1200" b="0" strike="noStrike" spc="-1">
              <a:latin typeface="Times New Roman"/>
            </a:endParaRPr>
          </a:p>
        </p:txBody>
      </p:sp>
      <p:sp>
        <p:nvSpPr>
          <p:cNvPr id="4" name="Footer Placeholder 3"/>
          <p:cNvSpPr>
            <a:spLocks noGrp="1"/>
          </p:cNvSpPr>
          <p:nvPr>
            <p:ph type="ftr" idx="11"/>
          </p:nvPr>
        </p:nvSpPr>
        <p:spPr/>
        <p:txBody>
          <a:bodyPr/>
          <a:lstStyle/>
          <a:p>
            <a:pPr algn="ctr">
              <a:lnSpc>
                <a:spcPct val="100000"/>
              </a:lnSpc>
            </a:pPr>
            <a:r>
              <a:rPr lang="sv-SE" sz="1200" b="1" strike="noStrike" spc="-1" smtClean="0">
                <a:solidFill>
                  <a:srgbClr val="808080"/>
                </a:solidFill>
                <a:latin typeface="Calibri"/>
              </a:rPr>
              <a:t>Vivek Rajpoot</a:t>
            </a:r>
            <a:endParaRPr lang="en-US" sz="1200" b="0" strike="noStrike" spc="-1">
              <a:latin typeface="Times New Roman"/>
            </a:endParaRPr>
          </a:p>
        </p:txBody>
      </p:sp>
    </p:spTree>
    <p:extLst>
      <p:ext uri="{BB962C8B-B14F-4D97-AF65-F5344CB8AC3E}">
        <p14:creationId xmlns:p14="http://schemas.microsoft.com/office/powerpoint/2010/main" val="36591492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4"/>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869040" y="156204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3"/>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5"/>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86904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3"/>
          <p:cNvSpPr>
            <a:spLocks noGrp="1"/>
          </p:cNvSpPr>
          <p:nvPr>
            <p:ph type="body"/>
          </p:nvPr>
        </p:nvSpPr>
        <p:spPr>
          <a:xfrm>
            <a:off x="442440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4"/>
          <p:cNvSpPr>
            <a:spLocks noGrp="1"/>
          </p:cNvSpPr>
          <p:nvPr>
            <p:ph type="body"/>
          </p:nvPr>
        </p:nvSpPr>
        <p:spPr>
          <a:xfrm>
            <a:off x="798012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5"/>
          <p:cNvSpPr>
            <a:spLocks noGrp="1"/>
          </p:cNvSpPr>
          <p:nvPr>
            <p:ph type="body"/>
          </p:nvPr>
        </p:nvSpPr>
        <p:spPr>
          <a:xfrm>
            <a:off x="86904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6"/>
          <p:cNvSpPr>
            <a:spLocks noGrp="1"/>
          </p:cNvSpPr>
          <p:nvPr>
            <p:ph type="body"/>
          </p:nvPr>
        </p:nvSpPr>
        <p:spPr>
          <a:xfrm>
            <a:off x="442440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7"/>
          <p:cNvSpPr>
            <a:spLocks noGrp="1"/>
          </p:cNvSpPr>
          <p:nvPr>
            <p:ph type="body"/>
          </p:nvPr>
        </p:nvSpPr>
        <p:spPr>
          <a:xfrm>
            <a:off x="798012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869040" y="1562040"/>
            <a:ext cx="10515240" cy="453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4"/>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4"/>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jpe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5" name="CustomShape 2"/>
          <p:cNvSpPr/>
          <p:nvPr/>
        </p:nvSpPr>
        <p:spPr>
          <a:xfrm>
            <a:off x="1809720" y="428760"/>
            <a:ext cx="10072440" cy="499680"/>
          </a:xfrm>
          <a:prstGeom prst="rect">
            <a:avLst/>
          </a:prstGeom>
          <a:noFill/>
          <a:ln>
            <a:noFill/>
          </a:ln>
        </p:spPr>
        <p:style>
          <a:lnRef idx="0">
            <a:scrgbClr r="0" g="0" b="0"/>
          </a:lnRef>
          <a:fillRef idx="0">
            <a:scrgbClr r="0" g="0" b="0"/>
          </a:fillRef>
          <a:effectRef idx="0">
            <a:scrgbClr r="0" g="0" b="0"/>
          </a:effectRef>
          <a:fontRef idx="minor"/>
        </p:style>
        <p:txBody>
          <a:bodyPr anchor="b">
            <a:noAutofit/>
          </a:bodyPr>
          <a:lstStyle/>
          <a:p>
            <a:pPr algn="ctr">
              <a:lnSpc>
                <a:spcPct val="90000"/>
              </a:lnSpc>
            </a:pPr>
            <a:r>
              <a:rPr lang="en-IN" sz="3200" b="0" strike="noStrike" spc="-1">
                <a:solidFill>
                  <a:srgbClr val="002060"/>
                </a:solidFill>
                <a:latin typeface="Britannic Bold"/>
              </a:rPr>
              <a:t>ADITYA COLLEGE OF ENGINEERING &amp; TECHNOLOGY</a:t>
            </a:r>
            <a:endParaRPr lang="en-US" sz="3200" b="0" strike="noStrike" spc="-1">
              <a:latin typeface="Arial"/>
            </a:endParaRPr>
          </a:p>
        </p:txBody>
      </p:sp>
      <p:pic>
        <p:nvPicPr>
          <p:cNvPr id="2" name="Picture 7"/>
          <p:cNvPicPr/>
          <p:nvPr/>
        </p:nvPicPr>
        <p:blipFill>
          <a:blip r:embed="rId14"/>
          <a:stretch/>
        </p:blipFill>
        <p:spPr>
          <a:xfrm>
            <a:off x="309600" y="116640"/>
            <a:ext cx="1577880" cy="935640"/>
          </a:xfrm>
          <a:prstGeom prst="rect">
            <a:avLst/>
          </a:prstGeom>
          <a:ln>
            <a:noFill/>
          </a:ln>
        </p:spPr>
      </p:pic>
      <p:sp>
        <p:nvSpPr>
          <p:cNvPr id="3"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869040" y="1562040"/>
            <a:ext cx="10515240" cy="453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p:txBody>
      </p:sp>
      <p:pic>
        <p:nvPicPr>
          <p:cNvPr id="41" name="Picture 6"/>
          <p:cNvPicPr/>
          <p:nvPr/>
        </p:nvPicPr>
        <p:blipFill>
          <a:blip r:embed="rId17"/>
          <a:stretch/>
        </p:blipFill>
        <p:spPr>
          <a:xfrm>
            <a:off x="239400" y="136440"/>
            <a:ext cx="784080" cy="465120"/>
          </a:xfrm>
          <a:prstGeom prst="rect">
            <a:avLst/>
          </a:prstGeom>
          <a:ln>
            <a:noFill/>
          </a:ln>
        </p:spPr>
      </p:pic>
      <p:sp>
        <p:nvSpPr>
          <p:cNvPr id="42" name="CustomShape 2"/>
          <p:cNvSpPr/>
          <p:nvPr/>
        </p:nvSpPr>
        <p:spPr>
          <a:xfrm>
            <a:off x="8310600" y="132480"/>
            <a:ext cx="35038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00B0F0"/>
                </a:solidFill>
                <a:latin typeface="Calibri"/>
              </a:rPr>
              <a:t>Aditya College of Engineering &amp; Technology</a:t>
            </a:r>
            <a:endParaRPr lang="en-US" sz="1400" b="0" strike="noStrike" spc="-1">
              <a:latin typeface="Arial"/>
            </a:endParaRPr>
          </a:p>
        </p:txBody>
      </p:sp>
      <p:sp>
        <p:nvSpPr>
          <p:cNvPr id="43" name="PlaceHolder 3"/>
          <p:cNvSpPr>
            <a:spLocks noGrp="1"/>
          </p:cNvSpPr>
          <p:nvPr>
            <p:ph type="dt"/>
          </p:nvPr>
        </p:nvSpPr>
        <p:spPr>
          <a:xfrm>
            <a:off x="10631520" y="6286680"/>
            <a:ext cx="711720" cy="364680"/>
          </a:xfrm>
          <a:prstGeom prst="rect">
            <a:avLst/>
          </a:prstGeom>
        </p:spPr>
        <p:txBody>
          <a:bodyPr anchor="ctr">
            <a:noAutofit/>
          </a:bodyPr>
          <a:lstStyle/>
          <a:p>
            <a:pPr>
              <a:lnSpc>
                <a:spcPct val="100000"/>
              </a:lnSpc>
            </a:pPr>
            <a:r>
              <a:rPr lang="en-US" sz="1200" b="1" strike="noStrike" spc="-1">
                <a:solidFill>
                  <a:srgbClr val="808080"/>
                </a:solidFill>
                <a:latin typeface="Calibri"/>
              </a:rPr>
              <a:t>Unit 2</a:t>
            </a:r>
            <a:endParaRPr lang="en-US" sz="1200" b="0" strike="noStrike" spc="-1">
              <a:latin typeface="Times New Roman"/>
            </a:endParaRPr>
          </a:p>
        </p:txBody>
      </p:sp>
      <p:sp>
        <p:nvSpPr>
          <p:cNvPr id="44" name="PlaceHolder 4"/>
          <p:cNvSpPr>
            <a:spLocks noGrp="1"/>
          </p:cNvSpPr>
          <p:nvPr>
            <p:ph type="ftr"/>
          </p:nvPr>
        </p:nvSpPr>
        <p:spPr>
          <a:xfrm>
            <a:off x="4138560" y="6286680"/>
            <a:ext cx="2742840" cy="364680"/>
          </a:xfrm>
          <a:prstGeom prst="rect">
            <a:avLst/>
          </a:prstGeom>
        </p:spPr>
        <p:txBody>
          <a:bodyPr anchor="ctr">
            <a:noAutofit/>
          </a:bodyPr>
          <a:lstStyle/>
          <a:p>
            <a:pPr algn="ctr">
              <a:lnSpc>
                <a:spcPct val="100000"/>
              </a:lnSpc>
            </a:pPr>
            <a:r>
              <a:rPr lang="sv-SE" sz="1200" b="1" strike="noStrike" spc="-1">
                <a:solidFill>
                  <a:srgbClr val="808080"/>
                </a:solidFill>
                <a:latin typeface="Calibri"/>
              </a:rPr>
              <a:t>Vivek Rajpoot</a:t>
            </a:r>
            <a:endParaRPr lang="en-US" sz="1200" b="0" strike="noStrike" spc="-1">
              <a:latin typeface="Times New Roman"/>
            </a:endParaRPr>
          </a:p>
        </p:txBody>
      </p:sp>
      <p:sp>
        <p:nvSpPr>
          <p:cNvPr id="45" name="CustomShape 5"/>
          <p:cNvSpPr/>
          <p:nvPr/>
        </p:nvSpPr>
        <p:spPr>
          <a:xfrm>
            <a:off x="738000" y="6278760"/>
            <a:ext cx="19285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just">
              <a:lnSpc>
                <a:spcPct val="100000"/>
              </a:lnSpc>
            </a:pPr>
            <a:r>
              <a:rPr lang="sv-SE" sz="1200" b="1" strike="noStrike" spc="-1">
                <a:solidFill>
                  <a:srgbClr val="808080"/>
                </a:solidFill>
                <a:latin typeface="Calibri"/>
              </a:rPr>
              <a:t>Analog Communication</a:t>
            </a:r>
            <a:endParaRPr lang="en-US" sz="1200" b="0" strike="noStrike" spc="-1">
              <a:latin typeface="Arial"/>
            </a:endParaRPr>
          </a:p>
        </p:txBody>
      </p:sp>
      <p:sp>
        <p:nvSpPr>
          <p:cNvPr id="4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4" r:id="rId7"/>
    <p:sldLayoutId id="2147483675" r:id="rId8"/>
    <p:sldLayoutId id="2147483676" r:id="rId9"/>
    <p:sldLayoutId id="2147483668" r:id="rId10"/>
    <p:sldLayoutId id="2147483669" r:id="rId11"/>
    <p:sldLayoutId id="2147483670" r:id="rId12"/>
    <p:sldLayoutId id="2147483671" r:id="rId13"/>
    <p:sldLayoutId id="2147483672" r:id="rId14"/>
    <p:sldLayoutId id="2147483673" r:id="rId15"/>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3.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66520" y="1433160"/>
            <a:ext cx="10362960" cy="1014120"/>
          </a:xfrm>
          <a:prstGeom prst="rect">
            <a:avLst/>
          </a:prstGeom>
          <a:noFill/>
          <a:ln>
            <a:noFill/>
          </a:ln>
        </p:spPr>
        <p:txBody>
          <a:bodyPr anchor="b">
            <a:noAutofit/>
          </a:bodyPr>
          <a:lstStyle/>
          <a:p>
            <a:pPr algn="ctr">
              <a:lnSpc>
                <a:spcPct val="90000"/>
              </a:lnSpc>
            </a:pPr>
            <a:r>
              <a:rPr lang="en-US" sz="5400" b="1" strike="noStrike" spc="-1" dirty="0" smtClean="0">
                <a:solidFill>
                  <a:srgbClr val="000000"/>
                </a:solidFill>
                <a:latin typeface="Times New Roman"/>
              </a:rPr>
              <a:t>Computer Networks</a:t>
            </a:r>
            <a:endParaRPr lang="en-US" sz="5400" b="0" strike="noStrike" spc="-1" dirty="0">
              <a:solidFill>
                <a:srgbClr val="000000"/>
              </a:solidFill>
              <a:latin typeface="Calibri"/>
            </a:endParaRPr>
          </a:p>
        </p:txBody>
      </p:sp>
      <p:sp>
        <p:nvSpPr>
          <p:cNvPr id="84" name="TextShape 2"/>
          <p:cNvSpPr txBox="1"/>
          <p:nvPr/>
        </p:nvSpPr>
        <p:spPr>
          <a:xfrm>
            <a:off x="911520" y="3029760"/>
            <a:ext cx="10423080" cy="3639240"/>
          </a:xfrm>
          <a:prstGeom prst="rect">
            <a:avLst/>
          </a:prstGeom>
          <a:noFill/>
          <a:ln>
            <a:noFill/>
          </a:ln>
        </p:spPr>
        <p:txBody>
          <a:bodyPr>
            <a:normAutofit/>
          </a:bodyPr>
          <a:lstStyle/>
          <a:p>
            <a:pPr algn="ctr">
              <a:lnSpc>
                <a:spcPct val="90000"/>
              </a:lnSpc>
              <a:spcBef>
                <a:spcPts val="1001"/>
              </a:spcBef>
            </a:pPr>
            <a:r>
              <a:rPr lang="en-US" sz="2000" b="0" strike="noStrike" spc="-1" dirty="0">
                <a:solidFill>
                  <a:srgbClr val="000000"/>
                </a:solidFill>
                <a:latin typeface="Calibri Light"/>
              </a:rPr>
              <a:t>By</a:t>
            </a:r>
            <a:endParaRPr lang="en-US" sz="2000" b="0" strike="noStrike" spc="-1" dirty="0">
              <a:latin typeface="Arial"/>
            </a:endParaRPr>
          </a:p>
          <a:p>
            <a:pPr algn="ctr">
              <a:lnSpc>
                <a:spcPct val="90000"/>
              </a:lnSpc>
              <a:spcBef>
                <a:spcPts val="1001"/>
              </a:spcBef>
            </a:pPr>
            <a:r>
              <a:rPr lang="en-US" sz="2800" b="1" strike="noStrike" spc="-1" dirty="0" smtClean="0">
                <a:solidFill>
                  <a:srgbClr val="000000"/>
                </a:solidFill>
                <a:latin typeface="Calibri Light"/>
              </a:rPr>
              <a:t>Dr. </a:t>
            </a:r>
            <a:r>
              <a:rPr lang="en-US" sz="2800" b="1" strike="noStrike" spc="-1" dirty="0" err="1" smtClean="0">
                <a:solidFill>
                  <a:srgbClr val="000000"/>
                </a:solidFill>
                <a:latin typeface="Calibri Light"/>
              </a:rPr>
              <a:t>Vivek</a:t>
            </a:r>
            <a:r>
              <a:rPr lang="en-US" sz="2800" b="1" strike="noStrike" spc="-1" dirty="0" smtClean="0">
                <a:solidFill>
                  <a:srgbClr val="000000"/>
                </a:solidFill>
                <a:latin typeface="Calibri Light"/>
              </a:rPr>
              <a:t> </a:t>
            </a:r>
            <a:r>
              <a:rPr lang="en-US" sz="2800" b="1" strike="noStrike" spc="-1" dirty="0" err="1">
                <a:solidFill>
                  <a:srgbClr val="000000"/>
                </a:solidFill>
                <a:latin typeface="Calibri Light"/>
              </a:rPr>
              <a:t>Rajpoot</a:t>
            </a:r>
            <a:endParaRPr lang="en-US" sz="2800" b="0" strike="noStrike" spc="-1" dirty="0">
              <a:latin typeface="Arial"/>
            </a:endParaRPr>
          </a:p>
          <a:p>
            <a:pPr algn="ctr">
              <a:lnSpc>
                <a:spcPct val="90000"/>
              </a:lnSpc>
              <a:spcBef>
                <a:spcPts val="1001"/>
              </a:spcBef>
            </a:pPr>
            <a:r>
              <a:rPr lang="en-US" sz="2000" b="1" strike="noStrike" spc="-1" dirty="0">
                <a:solidFill>
                  <a:srgbClr val="000000"/>
                </a:solidFill>
                <a:latin typeface="Calibri Light"/>
              </a:rPr>
              <a:t>Assistant Professor</a:t>
            </a:r>
            <a:endParaRPr lang="en-US" sz="2000" b="0" strike="noStrike" spc="-1" dirty="0">
              <a:latin typeface="Arial"/>
            </a:endParaRPr>
          </a:p>
          <a:p>
            <a:pPr algn="ctr">
              <a:lnSpc>
                <a:spcPct val="90000"/>
              </a:lnSpc>
              <a:spcBef>
                <a:spcPts val="1001"/>
              </a:spcBef>
            </a:pPr>
            <a:endParaRPr lang="en-US" sz="2000" b="0" strike="noStrike" spc="-1" dirty="0">
              <a:latin typeface="Arial"/>
            </a:endParaRPr>
          </a:p>
          <a:p>
            <a:pPr algn="ctr">
              <a:lnSpc>
                <a:spcPct val="90000"/>
              </a:lnSpc>
              <a:spcBef>
                <a:spcPts val="1001"/>
              </a:spcBef>
            </a:pPr>
            <a:r>
              <a:rPr lang="en-IN" sz="2800" b="0" strike="noStrike" spc="-1" dirty="0">
                <a:solidFill>
                  <a:srgbClr val="000000"/>
                </a:solidFill>
                <a:latin typeface="Calibri Light"/>
              </a:rPr>
              <a:t>Dept. of </a:t>
            </a:r>
            <a:r>
              <a:rPr lang="en-US" sz="2800" b="0" strike="noStrike" spc="-1" dirty="0">
                <a:solidFill>
                  <a:srgbClr val="000000"/>
                </a:solidFill>
                <a:latin typeface="Calibri Light"/>
              </a:rPr>
              <a:t>Electronics and Communication Engineering </a:t>
            </a:r>
            <a:endParaRPr lang="en-US" sz="2800" b="0" strike="noStrike" spc="-1" dirty="0">
              <a:latin typeface="Arial"/>
            </a:endParaRPr>
          </a:p>
          <a:p>
            <a:pPr algn="ctr">
              <a:lnSpc>
                <a:spcPct val="90000"/>
              </a:lnSpc>
              <a:spcBef>
                <a:spcPts val="1001"/>
              </a:spcBef>
            </a:pPr>
            <a:r>
              <a:rPr lang="en-IN" sz="2800" b="0" strike="noStrike" spc="-1" dirty="0" err="1">
                <a:solidFill>
                  <a:srgbClr val="000000"/>
                </a:solidFill>
                <a:latin typeface="Calibri Light"/>
              </a:rPr>
              <a:t>Aditya</a:t>
            </a:r>
            <a:r>
              <a:rPr lang="en-IN" sz="2800" b="0" strike="noStrike" spc="-1" dirty="0">
                <a:solidFill>
                  <a:srgbClr val="000000"/>
                </a:solidFill>
                <a:latin typeface="Calibri Light"/>
              </a:rPr>
              <a:t> College of Engineering &amp; Technology</a:t>
            </a:r>
            <a:endParaRPr lang="en-US" sz="2800" b="0" strike="noStrike" spc="-1" dirty="0">
              <a:latin typeface="Arial"/>
            </a:endParaRPr>
          </a:p>
          <a:p>
            <a:pPr algn="ctr">
              <a:lnSpc>
                <a:spcPct val="90000"/>
              </a:lnSpc>
              <a:spcBef>
                <a:spcPts val="1001"/>
              </a:spcBef>
            </a:pPr>
            <a:r>
              <a:rPr lang="en-IN" sz="2800" b="0" strike="noStrike" spc="-1" dirty="0" err="1">
                <a:solidFill>
                  <a:srgbClr val="000000"/>
                </a:solidFill>
                <a:latin typeface="Calibri Light"/>
              </a:rPr>
              <a:t>Surampalem</a:t>
            </a:r>
            <a:endParaRPr lang="en-US" sz="2800" b="0" strike="noStrike" spc="-1" dirty="0">
              <a:latin typeface="Arial"/>
            </a:endParaRPr>
          </a:p>
          <a:p>
            <a:pPr algn="ctr">
              <a:lnSpc>
                <a:spcPct val="90000"/>
              </a:lnSpc>
              <a:spcBef>
                <a:spcPts val="1001"/>
              </a:spcBef>
            </a:pPr>
            <a:endParaRPr lang="en-US" sz="2800" b="0" strike="noStrike" spc="-1" dirty="0">
              <a:latin typeface="Arial"/>
            </a:endParaRPr>
          </a:p>
        </p:txBody>
      </p:sp>
      <p:sp>
        <p:nvSpPr>
          <p:cNvPr id="85" name="CustomShape 3"/>
          <p:cNvSpPr/>
          <p:nvPr/>
        </p:nvSpPr>
        <p:spPr>
          <a:xfrm>
            <a:off x="1391400" y="2447280"/>
            <a:ext cx="9312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2400" b="1" strike="noStrike" spc="-1" dirty="0" smtClean="0">
                <a:solidFill>
                  <a:srgbClr val="000000"/>
                </a:solidFill>
                <a:latin typeface="Calibri Light"/>
              </a:rPr>
              <a:t>   </a:t>
            </a:r>
            <a:r>
              <a:rPr lang="en-GB" sz="2400" b="1" strike="noStrike" spc="-1" smtClean="0">
                <a:solidFill>
                  <a:srgbClr val="000000"/>
                </a:solidFill>
                <a:latin typeface="Calibri Light"/>
              </a:rPr>
              <a:t>Unit 2</a:t>
            </a: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0000" lnSpcReduction="10000"/>
          </a:bodyPr>
          <a:lstStyle/>
          <a:p>
            <a:pPr marL="228600" indent="-228240" algn="just">
              <a:lnSpc>
                <a:spcPct val="90000"/>
              </a:lnSpc>
              <a:spcBef>
                <a:spcPts val="1001"/>
              </a:spcBef>
              <a:buClr>
                <a:srgbClr val="000000"/>
              </a:buClr>
              <a:buFont typeface="Arial"/>
              <a:buChar char="•"/>
            </a:pPr>
            <a:r>
              <a:rPr lang="en-US" sz="2800" spc="-1" dirty="0" err="1">
                <a:solidFill>
                  <a:srgbClr val="000000"/>
                </a:solidFill>
                <a:latin typeface="Times New Roman"/>
              </a:rPr>
              <a:t>Nyquist</a:t>
            </a:r>
            <a:r>
              <a:rPr lang="en-US" sz="2800" spc="-1" dirty="0">
                <a:solidFill>
                  <a:srgbClr val="000000"/>
                </a:solidFill>
                <a:latin typeface="Times New Roman"/>
              </a:rPr>
              <a:t> gives the upper bound for the bit rate of a transmission system by calculating the bit rate directly from the number of bits in a symbol (or signal levels) and the bandwidth of the system (assuming 2 symbols/per cycle and first harmonic).</a:t>
            </a:r>
          </a:p>
          <a:p>
            <a:pPr marL="228600" indent="-228240" algn="just">
              <a:lnSpc>
                <a:spcPct val="90000"/>
              </a:lnSpc>
              <a:spcBef>
                <a:spcPts val="1001"/>
              </a:spcBef>
              <a:buClr>
                <a:srgbClr val="000000"/>
              </a:buClr>
              <a:buFont typeface="Arial"/>
              <a:buChar char="•"/>
            </a:pPr>
            <a:r>
              <a:rPr lang="en-US" sz="2800" spc="-1" dirty="0" err="1">
                <a:solidFill>
                  <a:srgbClr val="000000"/>
                </a:solidFill>
                <a:latin typeface="Times New Roman"/>
              </a:rPr>
              <a:t>Nyquist</a:t>
            </a:r>
            <a:r>
              <a:rPr lang="en-US" sz="2800" spc="-1" dirty="0">
                <a:solidFill>
                  <a:srgbClr val="000000"/>
                </a:solidFill>
                <a:latin typeface="Times New Roman"/>
              </a:rPr>
              <a:t> bit rate </a:t>
            </a:r>
            <a:r>
              <a:rPr lang="en-US" sz="2800" spc="-1" dirty="0" smtClean="0">
                <a:solidFill>
                  <a:srgbClr val="000000"/>
                </a:solidFill>
                <a:latin typeface="Times New Roman"/>
              </a:rPr>
              <a:t>proved </a:t>
            </a:r>
            <a:r>
              <a:rPr lang="en-US" sz="2800" spc="-1" dirty="0">
                <a:solidFill>
                  <a:srgbClr val="000000"/>
                </a:solidFill>
                <a:latin typeface="Times New Roman"/>
              </a:rPr>
              <a:t>that the transmission capacity of even a perfect channel with no noise has a maximum limit.</a:t>
            </a:r>
          </a:p>
          <a:p>
            <a:pPr marL="228600" indent="-228240">
              <a:lnSpc>
                <a:spcPct val="90000"/>
              </a:lnSpc>
              <a:spcBef>
                <a:spcPts val="1001"/>
              </a:spcBef>
              <a:buClr>
                <a:srgbClr val="000000"/>
              </a:buClr>
              <a:buFont typeface="Arial"/>
              <a:buChar char="•"/>
            </a:pPr>
            <a:r>
              <a:rPr lang="en-US" sz="2800" spc="-1" dirty="0" err="1">
                <a:solidFill>
                  <a:srgbClr val="000000"/>
                </a:solidFill>
                <a:latin typeface="Times New Roman"/>
              </a:rPr>
              <a:t>Nyquist</a:t>
            </a:r>
            <a:r>
              <a:rPr lang="en-US" sz="2800" spc="-1" dirty="0">
                <a:solidFill>
                  <a:srgbClr val="000000"/>
                </a:solidFill>
                <a:latin typeface="Times New Roman"/>
              </a:rPr>
              <a:t> theorem states that for a noiseless channel:</a:t>
            </a:r>
          </a:p>
          <a:p>
            <a:pPr marL="360">
              <a:lnSpc>
                <a:spcPct val="90000"/>
              </a:lnSpc>
              <a:spcBef>
                <a:spcPts val="1001"/>
              </a:spcBef>
              <a:buClr>
                <a:srgbClr val="000000"/>
              </a:buClr>
            </a:pPr>
            <a:r>
              <a:rPr lang="en-US" sz="2800" spc="-1" dirty="0" smtClean="0">
                <a:solidFill>
                  <a:srgbClr val="000000"/>
                </a:solidFill>
                <a:latin typeface="Times New Roman"/>
              </a:rPr>
              <a:t>				</a:t>
            </a:r>
            <a:r>
              <a:rPr lang="en-US" sz="2400" b="1" dirty="0"/>
              <a:t>C = 2 B log</a:t>
            </a:r>
            <a:r>
              <a:rPr lang="en-US" sz="2400" b="1" baseline="-25000" dirty="0"/>
              <a:t>2</a:t>
            </a:r>
            <a:r>
              <a:rPr lang="en-US" sz="2400" b="1" dirty="0"/>
              <a:t>2</a:t>
            </a:r>
            <a:r>
              <a:rPr lang="en-US" sz="2400" b="1" baseline="30000" dirty="0"/>
              <a:t>n</a:t>
            </a:r>
            <a:r>
              <a:rPr lang="en-US" sz="2400" b="1" dirty="0"/>
              <a:t> </a:t>
            </a:r>
            <a:endParaRPr lang="en-US" sz="2800" spc="-1" dirty="0">
              <a:solidFill>
                <a:srgbClr val="000000"/>
              </a:solidFill>
              <a:latin typeface="Times New Roman"/>
            </a:endParaRPr>
          </a:p>
          <a:p>
            <a:pPr marL="360">
              <a:lnSpc>
                <a:spcPct val="90000"/>
              </a:lnSpc>
              <a:spcBef>
                <a:spcPts val="1001"/>
              </a:spcBef>
              <a:buClr>
                <a:srgbClr val="000000"/>
              </a:buClr>
            </a:pPr>
            <a:r>
              <a:rPr lang="en-US" sz="2800" spc="-1" dirty="0" smtClean="0">
                <a:solidFill>
                  <a:srgbClr val="000000"/>
                </a:solidFill>
                <a:latin typeface="Times New Roman"/>
              </a:rPr>
              <a:t>				C</a:t>
            </a:r>
            <a:r>
              <a:rPr lang="en-US" sz="2800" spc="-1" dirty="0">
                <a:solidFill>
                  <a:srgbClr val="000000"/>
                </a:solidFill>
                <a:latin typeface="Times New Roman"/>
              </a:rPr>
              <a:t>= capacity in bps</a:t>
            </a:r>
          </a:p>
          <a:p>
            <a:pPr marL="360">
              <a:lnSpc>
                <a:spcPct val="90000"/>
              </a:lnSpc>
              <a:spcBef>
                <a:spcPts val="1001"/>
              </a:spcBef>
              <a:buClr>
                <a:srgbClr val="000000"/>
              </a:buClr>
            </a:pPr>
            <a:r>
              <a:rPr lang="en-US" sz="2800" spc="-1" dirty="0" smtClean="0">
                <a:solidFill>
                  <a:srgbClr val="000000"/>
                </a:solidFill>
                <a:latin typeface="Times New Roman"/>
              </a:rPr>
              <a:t>				B </a:t>
            </a:r>
            <a:r>
              <a:rPr lang="en-US" sz="2800" spc="-1" dirty="0">
                <a:solidFill>
                  <a:srgbClr val="000000"/>
                </a:solidFill>
                <a:latin typeface="Times New Roman"/>
              </a:rPr>
              <a:t>= bandwidth in Hz</a:t>
            </a:r>
          </a:p>
          <a:p>
            <a:pPr marL="360">
              <a:lnSpc>
                <a:spcPct val="90000"/>
              </a:lnSpc>
              <a:spcBef>
                <a:spcPts val="1001"/>
              </a:spcBef>
              <a:buClr>
                <a:srgbClr val="000000"/>
              </a:buClr>
            </a:pPr>
            <a:r>
              <a:rPr lang="en-US" sz="2800" spc="-1" dirty="0" smtClean="0">
                <a:solidFill>
                  <a:srgbClr val="000000"/>
                </a:solidFill>
                <a:latin typeface="Times New Roman"/>
              </a:rPr>
              <a:t>				</a:t>
            </a:r>
            <a:r>
              <a:rPr lang="en-US" sz="2800" spc="-1" smtClean="0">
                <a:solidFill>
                  <a:srgbClr val="000000"/>
                </a:solidFill>
                <a:latin typeface="Times New Roman"/>
              </a:rPr>
              <a:t>n= No </a:t>
            </a:r>
            <a:r>
              <a:rPr lang="en-US" sz="2800" spc="-1" dirty="0">
                <a:solidFill>
                  <a:srgbClr val="000000"/>
                </a:solidFill>
                <a:latin typeface="Times New Roman"/>
              </a:rPr>
              <a:t>of Levels</a:t>
            </a: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err="1">
                <a:solidFill>
                  <a:srgbClr val="000000"/>
                </a:solidFill>
                <a:latin typeface="Times New Roman"/>
              </a:rPr>
              <a:t>Nyquist</a:t>
            </a:r>
            <a:r>
              <a:rPr lang="en-US" sz="4400" spc="-1" dirty="0">
                <a:solidFill>
                  <a:srgbClr val="000000"/>
                </a:solidFill>
                <a:latin typeface="Times New Roman"/>
              </a:rPr>
              <a:t> Theorem</a:t>
            </a:r>
            <a:endParaRPr lang="en-US" sz="4400" b="0" strike="noStrike" spc="-1" dirty="0">
              <a:latin typeface="Arial"/>
            </a:endParaRPr>
          </a:p>
        </p:txBody>
      </p:sp>
    </p:spTree>
    <p:extLst>
      <p:ext uri="{BB962C8B-B14F-4D97-AF65-F5344CB8AC3E}">
        <p14:creationId xmlns:p14="http://schemas.microsoft.com/office/powerpoint/2010/main" val="7822474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789560" cy="4530960"/>
          </a:xfrm>
          <a:prstGeom prst="rect">
            <a:avLst/>
          </a:prstGeom>
          <a:noFill/>
          <a:ln>
            <a:noFill/>
          </a:ln>
        </p:spPr>
        <p:txBody>
          <a:bodyPr>
            <a:normAutofit fontScale="97500"/>
          </a:bodyPr>
          <a:lstStyle/>
          <a:p>
            <a:pPr marL="360">
              <a:lnSpc>
                <a:spcPct val="90000"/>
              </a:lnSpc>
              <a:spcBef>
                <a:spcPts val="1001"/>
              </a:spcBef>
              <a:buClr>
                <a:srgbClr val="000000"/>
              </a:buClr>
            </a:pPr>
            <a:r>
              <a:rPr lang="en-US" sz="2800" spc="-1" dirty="0" smtClean="0">
                <a:solidFill>
                  <a:srgbClr val="000000"/>
                </a:solidFill>
                <a:latin typeface="Times New Roman"/>
              </a:rPr>
              <a:t>Q.1: Consider </a:t>
            </a:r>
            <a:r>
              <a:rPr lang="en-US" sz="2800" spc="-1" dirty="0">
                <a:solidFill>
                  <a:srgbClr val="000000"/>
                </a:solidFill>
                <a:latin typeface="Times New Roman"/>
              </a:rPr>
              <a:t>a noiseless channel with a bandwidth of 3000 Hz transmitting a signal with two signal levels. What is The maximum bit </a:t>
            </a:r>
            <a:r>
              <a:rPr lang="en-US" sz="2800" spc="-1" dirty="0" smtClean="0">
                <a:solidFill>
                  <a:srgbClr val="000000"/>
                </a:solidFill>
                <a:latin typeface="Times New Roman"/>
              </a:rPr>
              <a:t>rate?</a:t>
            </a:r>
          </a:p>
          <a:p>
            <a:pPr marL="360">
              <a:lnSpc>
                <a:spcPct val="90000"/>
              </a:lnSpc>
              <a:spcBef>
                <a:spcPts val="1001"/>
              </a:spcBef>
              <a:buClr>
                <a:srgbClr val="000000"/>
              </a:buClr>
            </a:pPr>
            <a:endParaRPr lang="en-US" sz="2800" spc="-1" dirty="0">
              <a:solidFill>
                <a:srgbClr val="000000"/>
              </a:solidFill>
              <a:latin typeface="Times New Roman"/>
            </a:endParaRPr>
          </a:p>
          <a:p>
            <a:pPr marL="360">
              <a:lnSpc>
                <a:spcPct val="90000"/>
              </a:lnSpc>
              <a:spcBef>
                <a:spcPts val="1001"/>
              </a:spcBef>
              <a:buClr>
                <a:srgbClr val="000000"/>
              </a:buClr>
            </a:pPr>
            <a:r>
              <a:rPr lang="en-US" sz="2800" spc="-1" dirty="0" smtClean="0">
                <a:solidFill>
                  <a:srgbClr val="000000"/>
                </a:solidFill>
                <a:latin typeface="Times New Roman"/>
              </a:rPr>
              <a:t>Q.2: Consider </a:t>
            </a:r>
            <a:r>
              <a:rPr lang="en-US" sz="2800" spc="-1" dirty="0">
                <a:solidFill>
                  <a:srgbClr val="000000"/>
                </a:solidFill>
                <a:latin typeface="Times New Roman"/>
              </a:rPr>
              <a:t>the same noiseless channel transmitting a signal with four signal levels (for each level, we send 2 bits). </a:t>
            </a:r>
            <a:r>
              <a:rPr lang="en-US" sz="2800" spc="-1" dirty="0" smtClean="0">
                <a:solidFill>
                  <a:srgbClr val="000000"/>
                </a:solidFill>
                <a:latin typeface="Times New Roman"/>
              </a:rPr>
              <a:t>What </a:t>
            </a:r>
            <a:r>
              <a:rPr lang="en-US" sz="2800" spc="-1" dirty="0">
                <a:solidFill>
                  <a:srgbClr val="000000"/>
                </a:solidFill>
                <a:latin typeface="Times New Roman"/>
              </a:rPr>
              <a:t>is The maximum bit </a:t>
            </a:r>
            <a:r>
              <a:rPr lang="en-US" sz="2800" spc="-1" dirty="0" smtClean="0">
                <a:solidFill>
                  <a:srgbClr val="000000"/>
                </a:solidFill>
                <a:latin typeface="Times New Roman"/>
              </a:rPr>
              <a:t>rate?</a:t>
            </a:r>
          </a:p>
          <a:p>
            <a:pPr marL="360">
              <a:lnSpc>
                <a:spcPct val="90000"/>
              </a:lnSpc>
              <a:spcBef>
                <a:spcPts val="1001"/>
              </a:spcBef>
              <a:buClr>
                <a:srgbClr val="000000"/>
              </a:buClr>
            </a:pPr>
            <a:endParaRPr lang="en-US" sz="2800" spc="-1" dirty="0">
              <a:solidFill>
                <a:srgbClr val="000000"/>
              </a:solidFill>
              <a:latin typeface="Times New Roman"/>
            </a:endParaRPr>
          </a:p>
          <a:p>
            <a:pPr marL="360">
              <a:lnSpc>
                <a:spcPct val="90000"/>
              </a:lnSpc>
              <a:spcBef>
                <a:spcPts val="1001"/>
              </a:spcBef>
              <a:buClr>
                <a:srgbClr val="000000"/>
              </a:buClr>
            </a:pPr>
            <a:r>
              <a:rPr lang="en-US" sz="2800" spc="-1" dirty="0" smtClean="0">
                <a:solidFill>
                  <a:srgbClr val="000000"/>
                </a:solidFill>
                <a:latin typeface="Times New Roman"/>
              </a:rPr>
              <a:t>Q.3: We </a:t>
            </a:r>
            <a:r>
              <a:rPr lang="en-US" sz="2800" spc="-1" dirty="0">
                <a:solidFill>
                  <a:srgbClr val="000000"/>
                </a:solidFill>
                <a:latin typeface="Times New Roman"/>
              </a:rPr>
              <a:t>need to send 265 kbps over a noiseless channel with a bandwidth of 20 kHz. How many signal levels do we need?</a:t>
            </a: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Example on </a:t>
            </a:r>
            <a:r>
              <a:rPr lang="en-US" sz="4400" spc="-1" dirty="0" err="1" smtClean="0">
                <a:solidFill>
                  <a:srgbClr val="000000"/>
                </a:solidFill>
                <a:latin typeface="Times New Roman"/>
              </a:rPr>
              <a:t>Nyquist</a:t>
            </a:r>
            <a:r>
              <a:rPr lang="en-US" sz="4400" spc="-1" dirty="0" smtClean="0">
                <a:solidFill>
                  <a:srgbClr val="000000"/>
                </a:solidFill>
                <a:latin typeface="Times New Roman"/>
              </a:rPr>
              <a:t> </a:t>
            </a:r>
            <a:r>
              <a:rPr lang="en-US" sz="4400" spc="-1" dirty="0">
                <a:solidFill>
                  <a:srgbClr val="000000"/>
                </a:solidFill>
                <a:latin typeface="Times New Roman"/>
              </a:rPr>
              <a:t>Theorem</a:t>
            </a:r>
            <a:endParaRPr lang="en-US" sz="4400" b="0" strike="noStrike" spc="-1" dirty="0">
              <a:latin typeface="Arial"/>
            </a:endParaRPr>
          </a:p>
        </p:txBody>
      </p:sp>
    </p:spTree>
    <p:extLst>
      <p:ext uri="{BB962C8B-B14F-4D97-AF65-F5344CB8AC3E}">
        <p14:creationId xmlns:p14="http://schemas.microsoft.com/office/powerpoint/2010/main" val="12262455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789560" cy="4530960"/>
          </a:xfrm>
          <a:prstGeom prst="rect">
            <a:avLst/>
          </a:prstGeom>
          <a:noFill/>
          <a:ln>
            <a:noFill/>
          </a:ln>
        </p:spPr>
        <p:txBody>
          <a:bodyPr>
            <a:normAutofit fontScale="97500"/>
          </a:bodyPr>
          <a:lstStyle/>
          <a:p>
            <a:pPr marL="360">
              <a:lnSpc>
                <a:spcPct val="90000"/>
              </a:lnSpc>
              <a:spcBef>
                <a:spcPts val="1001"/>
              </a:spcBef>
              <a:buClr>
                <a:srgbClr val="000000"/>
              </a:buClr>
            </a:pPr>
            <a:r>
              <a:rPr lang="en-US" sz="2800" spc="-1" dirty="0">
                <a:solidFill>
                  <a:srgbClr val="000000"/>
                </a:solidFill>
                <a:latin typeface="Times New Roman"/>
              </a:rPr>
              <a:t>A</a:t>
            </a:r>
            <a:r>
              <a:rPr lang="en-US" sz="2800" spc="-1" dirty="0" smtClean="0">
                <a:solidFill>
                  <a:srgbClr val="000000"/>
                </a:solidFill>
                <a:latin typeface="Times New Roman"/>
              </a:rPr>
              <a:t>.1:</a:t>
            </a:r>
            <a:endParaRPr lang="en-US" sz="2800" spc="-1" dirty="0">
              <a:solidFill>
                <a:srgbClr val="000000"/>
              </a:solidFill>
              <a:latin typeface="Times New Roman"/>
            </a:endParaRP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r>
              <a:rPr lang="en-US" sz="2800" spc="-1" dirty="0" smtClean="0">
                <a:solidFill>
                  <a:srgbClr val="000000"/>
                </a:solidFill>
                <a:latin typeface="Times New Roman"/>
              </a:rPr>
              <a:t>A.2:</a:t>
            </a:r>
            <a:endParaRPr lang="en-US" sz="2800" spc="-1" dirty="0">
              <a:solidFill>
                <a:srgbClr val="000000"/>
              </a:solidFill>
              <a:latin typeface="Times New Roman"/>
            </a:endParaRP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r>
              <a:rPr lang="en-US" sz="2800" spc="-1" dirty="0" smtClean="0">
                <a:solidFill>
                  <a:srgbClr val="000000"/>
                </a:solidFill>
                <a:latin typeface="Times New Roman"/>
              </a:rPr>
              <a:t>A.3:</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Example on </a:t>
            </a:r>
            <a:r>
              <a:rPr lang="en-US" sz="4400" spc="-1" dirty="0" err="1" smtClean="0">
                <a:solidFill>
                  <a:srgbClr val="000000"/>
                </a:solidFill>
                <a:latin typeface="Times New Roman"/>
              </a:rPr>
              <a:t>Nyquist</a:t>
            </a:r>
            <a:r>
              <a:rPr lang="en-US" sz="4400" spc="-1" dirty="0" smtClean="0">
                <a:solidFill>
                  <a:srgbClr val="000000"/>
                </a:solidFill>
                <a:latin typeface="Times New Roman"/>
              </a:rPr>
              <a:t> </a:t>
            </a:r>
            <a:r>
              <a:rPr lang="en-US" sz="4400" spc="-1" dirty="0">
                <a:solidFill>
                  <a:srgbClr val="000000"/>
                </a:solidFill>
                <a:latin typeface="Times New Roman"/>
              </a:rPr>
              <a:t>Theorem</a:t>
            </a:r>
            <a:endParaRPr lang="en-US" sz="4400" b="0" strike="noStrike" spc="-1" dirty="0">
              <a:latin typeface="Arial"/>
            </a:endParaRPr>
          </a:p>
        </p:txBody>
      </p:sp>
      <p:pic>
        <p:nvPicPr>
          <p:cNvPr id="6" name="Picture 15"/>
          <p:cNvPicPr>
            <a:picLocks noChangeAspect="1" noChangeArrowheads="1"/>
          </p:cNvPicPr>
          <p:nvPr/>
        </p:nvPicPr>
        <p:blipFill>
          <a:blip r:embed="rId2"/>
          <a:srcRect/>
          <a:stretch>
            <a:fillRect/>
          </a:stretch>
        </p:blipFill>
        <p:spPr bwMode="auto">
          <a:xfrm>
            <a:off x="2398713" y="1676400"/>
            <a:ext cx="6903387" cy="557212"/>
          </a:xfrm>
          <a:prstGeom prst="rect">
            <a:avLst/>
          </a:prstGeom>
          <a:noFill/>
          <a:ln w="57150" cmpd="thickThin">
            <a:solidFill>
              <a:schemeClr val="folHlink"/>
            </a:solidFill>
            <a:miter lim="800000"/>
            <a:headEnd/>
            <a:tailEnd/>
          </a:ln>
          <a:effectLst/>
        </p:spPr>
      </p:pic>
      <p:pic>
        <p:nvPicPr>
          <p:cNvPr id="7" name="Picture 14"/>
          <p:cNvPicPr>
            <a:picLocks noChangeAspect="1" noChangeArrowheads="1"/>
          </p:cNvPicPr>
          <p:nvPr/>
        </p:nvPicPr>
        <p:blipFill>
          <a:blip r:embed="rId3"/>
          <a:srcRect/>
          <a:stretch>
            <a:fillRect/>
          </a:stretch>
        </p:blipFill>
        <p:spPr bwMode="auto">
          <a:xfrm>
            <a:off x="1989873" y="3101975"/>
            <a:ext cx="8547893" cy="565150"/>
          </a:xfrm>
          <a:prstGeom prst="rect">
            <a:avLst/>
          </a:prstGeom>
          <a:noFill/>
          <a:ln w="57150" cmpd="thickThin">
            <a:solidFill>
              <a:schemeClr val="folHlink"/>
            </a:solidFill>
            <a:miter lim="800000"/>
            <a:headEnd/>
            <a:tailEnd/>
          </a:ln>
          <a:effectLst/>
        </p:spPr>
      </p:pic>
      <p:pic>
        <p:nvPicPr>
          <p:cNvPr id="8" name="Picture 14"/>
          <p:cNvPicPr>
            <a:picLocks noChangeAspect="1" noChangeArrowheads="1"/>
          </p:cNvPicPr>
          <p:nvPr/>
        </p:nvPicPr>
        <p:blipFill>
          <a:blip r:embed="rId4"/>
          <a:srcRect/>
          <a:stretch>
            <a:fillRect/>
          </a:stretch>
        </p:blipFill>
        <p:spPr bwMode="auto">
          <a:xfrm>
            <a:off x="2432528" y="4495800"/>
            <a:ext cx="7662583" cy="1066800"/>
          </a:xfrm>
          <a:prstGeom prst="rect">
            <a:avLst/>
          </a:prstGeom>
          <a:noFill/>
          <a:ln w="57150" cmpd="thickThin">
            <a:solidFill>
              <a:schemeClr val="folHlink"/>
            </a:solidFill>
            <a:miter lim="800000"/>
            <a:headEnd/>
            <a:tailEnd/>
          </a:ln>
          <a:effectLst/>
        </p:spPr>
      </p:pic>
    </p:spTree>
    <p:extLst>
      <p:ext uri="{BB962C8B-B14F-4D97-AF65-F5344CB8AC3E}">
        <p14:creationId xmlns:p14="http://schemas.microsoft.com/office/powerpoint/2010/main" val="246417927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1562040"/>
            <a:ext cx="11201400" cy="4530960"/>
          </a:xfrm>
          <a:prstGeom prst="rect">
            <a:avLst/>
          </a:prstGeom>
          <a:noFill/>
          <a:ln>
            <a:noFill/>
          </a:ln>
        </p:spPr>
        <p:txBody>
          <a:bodyPr>
            <a:normAutofit fontScale="97500"/>
          </a:bodyPr>
          <a:lstStyle/>
          <a:p>
            <a:pPr marL="360">
              <a:lnSpc>
                <a:spcPct val="90000"/>
              </a:lnSpc>
              <a:spcBef>
                <a:spcPts val="1001"/>
              </a:spcBef>
              <a:buClr>
                <a:srgbClr val="000000"/>
              </a:buClr>
            </a:pPr>
            <a:r>
              <a:rPr lang="en-US" sz="2800" spc="-1" dirty="0">
                <a:solidFill>
                  <a:srgbClr val="000000"/>
                </a:solidFill>
                <a:latin typeface="Times New Roman"/>
              </a:rPr>
              <a:t>Shannon’s theorem gives the capacity of a system in the presence of noise.  Noise can be of various types like thermal noise, impulse noise, cross-talks etc.</a:t>
            </a:r>
          </a:p>
          <a:p>
            <a:pPr marL="360">
              <a:lnSpc>
                <a:spcPct val="90000"/>
              </a:lnSpc>
              <a:spcBef>
                <a:spcPts val="1001"/>
              </a:spcBef>
              <a:buClr>
                <a:srgbClr val="000000"/>
              </a:buClr>
            </a:pPr>
            <a:endParaRPr lang="en-US" sz="2800" spc="-1" dirty="0">
              <a:solidFill>
                <a:srgbClr val="000000"/>
              </a:solidFill>
              <a:latin typeface="Times New Roman"/>
            </a:endParaRPr>
          </a:p>
          <a:p>
            <a:pPr marL="360" algn="ctr">
              <a:lnSpc>
                <a:spcPct val="90000"/>
              </a:lnSpc>
              <a:spcBef>
                <a:spcPts val="1001"/>
              </a:spcBef>
              <a:buClr>
                <a:srgbClr val="000000"/>
              </a:buClr>
            </a:pPr>
            <a:r>
              <a:rPr lang="en-US" sz="2800" spc="-1" dirty="0">
                <a:solidFill>
                  <a:srgbClr val="000000"/>
                </a:solidFill>
                <a:latin typeface="Times New Roman"/>
              </a:rPr>
              <a:t>Capacity = Bandwidth × log</a:t>
            </a:r>
            <a:r>
              <a:rPr lang="en-US" sz="1400" spc="-1" dirty="0">
                <a:solidFill>
                  <a:srgbClr val="000000"/>
                </a:solidFill>
                <a:latin typeface="Times New Roman"/>
              </a:rPr>
              <a:t>2</a:t>
            </a:r>
            <a:r>
              <a:rPr lang="en-US" sz="2800" spc="-1" dirty="0">
                <a:solidFill>
                  <a:srgbClr val="000000"/>
                </a:solidFill>
                <a:latin typeface="Times New Roman"/>
              </a:rPr>
              <a:t>( 1+SNR )</a:t>
            </a:r>
          </a:p>
          <a:p>
            <a:pPr marL="360" algn="ctr">
              <a:lnSpc>
                <a:spcPct val="90000"/>
              </a:lnSpc>
              <a:spcBef>
                <a:spcPts val="1001"/>
              </a:spcBef>
              <a:buClr>
                <a:srgbClr val="000000"/>
              </a:buClr>
            </a:pPr>
            <a:r>
              <a:rPr lang="en-US" sz="2800" spc="-1" dirty="0">
                <a:solidFill>
                  <a:srgbClr val="000000"/>
                </a:solidFill>
                <a:latin typeface="Times New Roman"/>
              </a:rPr>
              <a:t>Capacity is the maximum data rate of the channel in bps</a:t>
            </a:r>
          </a:p>
          <a:p>
            <a:pPr marL="360" algn="ctr">
              <a:lnSpc>
                <a:spcPct val="90000"/>
              </a:lnSpc>
              <a:spcBef>
                <a:spcPts val="1001"/>
              </a:spcBef>
              <a:buClr>
                <a:srgbClr val="000000"/>
              </a:buClr>
            </a:pPr>
            <a:r>
              <a:rPr lang="en-US" sz="2800" spc="-1" dirty="0">
                <a:solidFill>
                  <a:srgbClr val="000000"/>
                </a:solidFill>
                <a:latin typeface="Times New Roman"/>
              </a:rPr>
              <a:t>Bandwidth is the bandwidth of the channel</a:t>
            </a:r>
          </a:p>
          <a:p>
            <a:pPr marL="360" algn="ctr">
              <a:lnSpc>
                <a:spcPct val="90000"/>
              </a:lnSpc>
              <a:spcBef>
                <a:spcPts val="1001"/>
              </a:spcBef>
              <a:buClr>
                <a:srgbClr val="000000"/>
              </a:buClr>
            </a:pPr>
            <a:r>
              <a:rPr lang="en-US" sz="2800" spc="-1" dirty="0">
                <a:solidFill>
                  <a:srgbClr val="000000"/>
                </a:solidFill>
                <a:latin typeface="Times New Roman"/>
              </a:rPr>
              <a:t>SNR is the signal – to – noise ratio</a:t>
            </a: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Shannon’s </a:t>
            </a:r>
            <a:r>
              <a:rPr lang="en-US" sz="4400" spc="-1" dirty="0" smtClean="0">
                <a:solidFill>
                  <a:srgbClr val="000000"/>
                </a:solidFill>
                <a:latin typeface="Times New Roman"/>
              </a:rPr>
              <a:t>Theorem</a:t>
            </a:r>
            <a:endParaRPr lang="en-US" sz="4400" b="0" strike="noStrike" spc="-1" dirty="0">
              <a:latin typeface="Arial"/>
            </a:endParaRPr>
          </a:p>
        </p:txBody>
      </p:sp>
    </p:spTree>
    <p:extLst>
      <p:ext uri="{BB962C8B-B14F-4D97-AF65-F5344CB8AC3E}">
        <p14:creationId xmlns:p14="http://schemas.microsoft.com/office/powerpoint/2010/main" val="56131318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789560" cy="4530960"/>
          </a:xfrm>
          <a:prstGeom prst="rect">
            <a:avLst/>
          </a:prstGeom>
          <a:noFill/>
          <a:ln>
            <a:noFill/>
          </a:ln>
        </p:spPr>
        <p:txBody>
          <a:bodyPr>
            <a:normAutofit fontScale="97500"/>
          </a:bodyPr>
          <a:lstStyle/>
          <a:p>
            <a:pPr marL="360">
              <a:lnSpc>
                <a:spcPct val="90000"/>
              </a:lnSpc>
              <a:spcBef>
                <a:spcPts val="1001"/>
              </a:spcBef>
              <a:buClr>
                <a:srgbClr val="000000"/>
              </a:buClr>
            </a:pPr>
            <a:r>
              <a:rPr lang="en-US" sz="2800" spc="-1" dirty="0">
                <a:solidFill>
                  <a:srgbClr val="000000"/>
                </a:solidFill>
                <a:latin typeface="Times New Roman"/>
              </a:rPr>
              <a:t>Q.1: Consider an extremely noisy channel in which the value of the signal-to-noise ratio is almost zero. In other words, the noise is so strong that the signal is faint. For this channel What is the capacity C?</a:t>
            </a: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a:p>
            <a:pPr marL="360">
              <a:lnSpc>
                <a:spcPct val="90000"/>
              </a:lnSpc>
              <a:spcBef>
                <a:spcPts val="1001"/>
              </a:spcBef>
              <a:buClr>
                <a:srgbClr val="000000"/>
              </a:buClr>
            </a:pPr>
            <a:r>
              <a:rPr lang="en-US" sz="2800" spc="-1" dirty="0">
                <a:solidFill>
                  <a:srgbClr val="000000"/>
                </a:solidFill>
                <a:latin typeface="Times New Roman"/>
              </a:rPr>
              <a:t>Q.2: We can calculate the theoretical highest bit rate of a regular telephone line. A telephone line normally has a bandwidth of 3000. The signal-to-noise ratio is usually 3162. For this channel What is the capacity?</a:t>
            </a:r>
          </a:p>
          <a:p>
            <a:pPr marL="360">
              <a:lnSpc>
                <a:spcPct val="90000"/>
              </a:lnSpc>
              <a:spcBef>
                <a:spcPts val="1001"/>
              </a:spcBef>
              <a:buClr>
                <a:srgbClr val="000000"/>
              </a:buClr>
            </a:pP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Example on </a:t>
            </a:r>
            <a:r>
              <a:rPr lang="en-US" sz="4400" spc="-1" dirty="0">
                <a:solidFill>
                  <a:srgbClr val="000000"/>
                </a:solidFill>
                <a:latin typeface="Times New Roman"/>
              </a:rPr>
              <a:t>Shannon’s Theorem</a:t>
            </a:r>
            <a:endParaRPr lang="en-US" sz="4400" spc="-1" dirty="0"/>
          </a:p>
        </p:txBody>
      </p:sp>
      <p:pic>
        <p:nvPicPr>
          <p:cNvPr id="6" name="Picture 16"/>
          <p:cNvPicPr>
            <a:picLocks noChangeAspect="1" noChangeArrowheads="1"/>
          </p:cNvPicPr>
          <p:nvPr/>
        </p:nvPicPr>
        <p:blipFill>
          <a:blip r:embed="rId2"/>
          <a:srcRect/>
          <a:stretch>
            <a:fillRect/>
          </a:stretch>
        </p:blipFill>
        <p:spPr bwMode="auto">
          <a:xfrm>
            <a:off x="2338619" y="3100387"/>
            <a:ext cx="8259763" cy="409575"/>
          </a:xfrm>
          <a:prstGeom prst="rect">
            <a:avLst/>
          </a:prstGeom>
          <a:noFill/>
          <a:ln w="57150" cmpd="thickThin">
            <a:solidFill>
              <a:schemeClr val="folHlink"/>
            </a:solidFill>
            <a:miter lim="800000"/>
            <a:headEnd/>
            <a:tailEnd/>
          </a:ln>
          <a:effectLst/>
        </p:spPr>
      </p:pic>
      <p:pic>
        <p:nvPicPr>
          <p:cNvPr id="7" name="Picture 14"/>
          <p:cNvPicPr>
            <a:picLocks noChangeAspect="1" noChangeArrowheads="1"/>
          </p:cNvPicPr>
          <p:nvPr/>
        </p:nvPicPr>
        <p:blipFill>
          <a:blip r:embed="rId3"/>
          <a:srcRect/>
          <a:stretch>
            <a:fillRect/>
          </a:stretch>
        </p:blipFill>
        <p:spPr bwMode="auto">
          <a:xfrm>
            <a:off x="1488503" y="5105400"/>
            <a:ext cx="9550633" cy="914400"/>
          </a:xfrm>
          <a:prstGeom prst="rect">
            <a:avLst/>
          </a:prstGeom>
          <a:noFill/>
          <a:ln w="57150" cmpd="thickThin">
            <a:solidFill>
              <a:schemeClr val="folHlink"/>
            </a:solidFill>
            <a:miter lim="800000"/>
            <a:headEnd/>
            <a:tailEnd/>
          </a:ln>
          <a:effectLst/>
        </p:spPr>
      </p:pic>
    </p:spTree>
    <p:extLst>
      <p:ext uri="{BB962C8B-B14F-4D97-AF65-F5344CB8AC3E}">
        <p14:creationId xmlns:p14="http://schemas.microsoft.com/office/powerpoint/2010/main" val="31873947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1295400"/>
            <a:ext cx="11201400" cy="4797600"/>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800" spc="-1" dirty="0" smtClean="0">
                <a:solidFill>
                  <a:srgbClr val="000000"/>
                </a:solidFill>
                <a:latin typeface="Times New Roman"/>
              </a:rPr>
              <a:t>Located </a:t>
            </a:r>
            <a:r>
              <a:rPr lang="en-US" sz="2800" spc="-1" dirty="0">
                <a:solidFill>
                  <a:srgbClr val="000000"/>
                </a:solidFill>
                <a:latin typeface="Times New Roman"/>
              </a:rPr>
              <a:t>below the physical layer </a:t>
            </a:r>
            <a:r>
              <a:rPr lang="en-US" sz="2800" spc="-1" dirty="0" smtClean="0">
                <a:solidFill>
                  <a:srgbClr val="000000"/>
                </a:solidFill>
                <a:latin typeface="Times New Roman"/>
              </a:rPr>
              <a:t>&amp; directly </a:t>
            </a:r>
            <a:r>
              <a:rPr lang="en-US" sz="2800" spc="-1" dirty="0">
                <a:solidFill>
                  <a:srgbClr val="000000"/>
                </a:solidFill>
                <a:latin typeface="Times New Roman"/>
              </a:rPr>
              <a:t>controlled by the physical </a:t>
            </a:r>
            <a:r>
              <a:rPr lang="en-US" sz="2800" spc="-1" dirty="0" smtClean="0">
                <a:solidFill>
                  <a:srgbClr val="000000"/>
                </a:solidFill>
                <a:latin typeface="Times New Roman"/>
              </a:rPr>
              <a:t>layer</a:t>
            </a:r>
          </a:p>
          <a:p>
            <a:pPr marL="457560" indent="-457200">
              <a:lnSpc>
                <a:spcPct val="90000"/>
              </a:lnSpc>
              <a:spcBef>
                <a:spcPts val="1001"/>
              </a:spcBef>
              <a:buClr>
                <a:srgbClr val="000000"/>
              </a:buClr>
              <a:buFont typeface="Arial" pitchFamily="34" charset="0"/>
              <a:buChar char="•"/>
            </a:pPr>
            <a:r>
              <a:rPr lang="en-US" sz="2800" b="1" spc="-1" dirty="0">
                <a:solidFill>
                  <a:srgbClr val="000000"/>
                </a:solidFill>
                <a:latin typeface="Times New Roman"/>
              </a:rPr>
              <a:t>Types: </a:t>
            </a:r>
            <a:r>
              <a:rPr lang="en-US" sz="2800" spc="-1" dirty="0">
                <a:solidFill>
                  <a:srgbClr val="000000"/>
                </a:solidFill>
                <a:latin typeface="Times New Roman"/>
              </a:rPr>
              <a:t>Guided Media- </a:t>
            </a:r>
            <a:r>
              <a:rPr lang="en-US" sz="2800" spc="-1" dirty="0" smtClean="0">
                <a:solidFill>
                  <a:srgbClr val="000000"/>
                </a:solidFill>
                <a:latin typeface="Times New Roman"/>
              </a:rPr>
              <a:t>It </a:t>
            </a:r>
            <a:r>
              <a:rPr lang="en-US" sz="2800" spc="-1" dirty="0">
                <a:solidFill>
                  <a:srgbClr val="000000"/>
                </a:solidFill>
                <a:latin typeface="Times New Roman"/>
              </a:rPr>
              <a:t>provide a </a:t>
            </a:r>
            <a:r>
              <a:rPr lang="en-US" sz="2800" spc="-1" dirty="0" smtClean="0">
                <a:solidFill>
                  <a:srgbClr val="000000"/>
                </a:solidFill>
                <a:latin typeface="Times New Roman"/>
              </a:rPr>
              <a:t>physical medium </a:t>
            </a:r>
            <a:r>
              <a:rPr lang="en-US" sz="2800" spc="-1" dirty="0">
                <a:solidFill>
                  <a:srgbClr val="000000"/>
                </a:solidFill>
                <a:latin typeface="Times New Roman"/>
              </a:rPr>
              <a:t>from one device to another, include twisted-pair cable, coaxial cable, and fiber-optic cable</a:t>
            </a:r>
            <a:r>
              <a:rPr lang="en-US" sz="2800" spc="-1" dirty="0" smtClean="0">
                <a:solidFill>
                  <a:srgbClr val="000000"/>
                </a:solidFill>
                <a:latin typeface="Times New Roman"/>
              </a:rPr>
              <a:t>.</a:t>
            </a:r>
          </a:p>
          <a:p>
            <a:pPr marL="457560" indent="-457200">
              <a:lnSpc>
                <a:spcPct val="90000"/>
              </a:lnSpc>
              <a:spcBef>
                <a:spcPts val="1001"/>
              </a:spcBef>
              <a:buClr>
                <a:srgbClr val="000000"/>
              </a:buClr>
              <a:buFont typeface="Arial" pitchFamily="34" charset="0"/>
              <a:buChar char="•"/>
            </a:pPr>
            <a:r>
              <a:rPr lang="en-US" sz="2800" spc="-1" dirty="0" smtClean="0">
                <a:solidFill>
                  <a:srgbClr val="000000"/>
                </a:solidFill>
                <a:latin typeface="Times New Roman"/>
              </a:rPr>
              <a:t>Wireless: No physical connection is needed.</a:t>
            </a:r>
            <a:endParaRPr lang="en-US" sz="28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Transmission Media</a:t>
            </a:r>
            <a:endParaRPr lang="en-US" sz="4400" b="0" strike="noStrike" spc="-1" dirty="0">
              <a:latin typeface="Arial"/>
            </a:endParaRPr>
          </a:p>
        </p:txBody>
      </p:sp>
      <p:pic>
        <p:nvPicPr>
          <p:cNvPr id="7" name="Picture 6"/>
          <p:cNvPicPr>
            <a:picLocks noChangeAspect="1" noChangeArrowheads="1"/>
          </p:cNvPicPr>
          <p:nvPr/>
        </p:nvPicPr>
        <p:blipFill>
          <a:blip r:embed="rId2"/>
          <a:srcRect/>
          <a:stretch>
            <a:fillRect/>
          </a:stretch>
        </p:blipFill>
        <p:spPr bwMode="auto">
          <a:xfrm>
            <a:off x="2200275" y="3316467"/>
            <a:ext cx="7715250" cy="2776533"/>
          </a:xfrm>
          <a:prstGeom prst="rect">
            <a:avLst/>
          </a:prstGeom>
          <a:noFill/>
          <a:ln w="9525">
            <a:noFill/>
            <a:miter lim="800000"/>
            <a:headEnd/>
            <a:tailEnd/>
          </a:ln>
          <a:effectLst/>
        </p:spPr>
      </p:pic>
    </p:spTree>
    <p:extLst>
      <p:ext uri="{BB962C8B-B14F-4D97-AF65-F5344CB8AC3E}">
        <p14:creationId xmlns:p14="http://schemas.microsoft.com/office/powerpoint/2010/main" val="29543435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295400"/>
            <a:ext cx="11658600" cy="4797600"/>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Use metallic (copper) conductors </a:t>
            </a:r>
            <a:r>
              <a:rPr lang="en-US" sz="2800" spc="-1" dirty="0" smtClean="0">
                <a:solidFill>
                  <a:srgbClr val="000000"/>
                </a:solidFill>
                <a:latin typeface="Times New Roman"/>
              </a:rPr>
              <a:t>to </a:t>
            </a:r>
            <a:r>
              <a:rPr lang="en-US" sz="2800" spc="-1" dirty="0">
                <a:solidFill>
                  <a:srgbClr val="000000"/>
                </a:solidFill>
                <a:latin typeface="Times New Roman"/>
              </a:rPr>
              <a:t>transport signals in the form of </a:t>
            </a:r>
            <a:r>
              <a:rPr lang="en-US" sz="2800" spc="-1" dirty="0" smtClean="0">
                <a:solidFill>
                  <a:srgbClr val="000000"/>
                </a:solidFill>
                <a:latin typeface="Times New Roman"/>
              </a:rPr>
              <a:t>current </a:t>
            </a:r>
            <a:endParaRPr lang="en-US" sz="28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One of the wire used to carry signal and the other as a ground. The receiver uses the difference between the two.</a:t>
            </a:r>
          </a:p>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If the two wires are parallel, the effect of interference noise and crosstalk is big</a:t>
            </a:r>
          </a:p>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Twisting the pair of wire balance the effect of unwanted signal and reduce it.</a:t>
            </a:r>
          </a:p>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 The number of twists per unit of length effects on the quality of the cable.</a:t>
            </a: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1.Twisted-Pair Cable</a:t>
            </a:r>
            <a:endParaRPr lang="en-US" sz="4400" b="0" strike="noStrike" spc="-1" dirty="0">
              <a:latin typeface="Arial"/>
            </a:endParaRPr>
          </a:p>
        </p:txBody>
      </p:sp>
      <p:pic>
        <p:nvPicPr>
          <p:cNvPr id="8" name="Picture 6"/>
          <p:cNvPicPr>
            <a:picLocks noChangeAspect="1" noChangeArrowheads="1"/>
          </p:cNvPicPr>
          <p:nvPr/>
        </p:nvPicPr>
        <p:blipFill>
          <a:blip r:embed="rId2"/>
          <a:srcRect/>
          <a:stretch>
            <a:fillRect/>
          </a:stretch>
        </p:blipFill>
        <p:spPr bwMode="auto">
          <a:xfrm>
            <a:off x="1979612" y="4724400"/>
            <a:ext cx="8610600" cy="1204912"/>
          </a:xfrm>
          <a:prstGeom prst="rect">
            <a:avLst/>
          </a:prstGeom>
          <a:noFill/>
          <a:ln w="9525">
            <a:noFill/>
            <a:miter lim="800000"/>
            <a:headEnd/>
            <a:tailEnd/>
          </a:ln>
          <a:effectLst/>
        </p:spPr>
      </p:pic>
    </p:spTree>
    <p:extLst>
      <p:ext uri="{BB962C8B-B14F-4D97-AF65-F5344CB8AC3E}">
        <p14:creationId xmlns:p14="http://schemas.microsoft.com/office/powerpoint/2010/main" val="168827880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524000"/>
            <a:ext cx="11658600" cy="4569000"/>
          </a:xfrm>
          <a:prstGeom prst="rect">
            <a:avLst/>
          </a:prstGeom>
          <a:noFill/>
          <a:ln>
            <a:noFill/>
          </a:ln>
        </p:spPr>
        <p:txBody>
          <a:bodyPr>
            <a:normAutofit fontScale="90000"/>
          </a:bodyPr>
          <a:lstStyle/>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Metal shield in </a:t>
            </a:r>
            <a:r>
              <a:rPr lang="en-US" sz="2800" spc="-1" dirty="0" smtClean="0">
                <a:solidFill>
                  <a:srgbClr val="000000"/>
                </a:solidFill>
                <a:latin typeface="Times New Roman"/>
              </a:rPr>
              <a:t>STP improve </a:t>
            </a:r>
            <a:r>
              <a:rPr lang="en-US" sz="2800" spc="-1" dirty="0">
                <a:solidFill>
                  <a:srgbClr val="000000"/>
                </a:solidFill>
                <a:latin typeface="Times New Roman"/>
              </a:rPr>
              <a:t>the quality of cable by preventing the penetration of noise or </a:t>
            </a:r>
            <a:r>
              <a:rPr lang="en-US" sz="2800" spc="-1" dirty="0" smtClean="0">
                <a:solidFill>
                  <a:srgbClr val="000000"/>
                </a:solidFill>
                <a:latin typeface="Times New Roman"/>
              </a:rPr>
              <a:t>crosstalk but cable </a:t>
            </a:r>
            <a:r>
              <a:rPr lang="en-US" sz="2800" spc="-1" dirty="0">
                <a:solidFill>
                  <a:srgbClr val="000000"/>
                </a:solidFill>
                <a:latin typeface="Times New Roman"/>
              </a:rPr>
              <a:t>bulkier and more expensive</a:t>
            </a:r>
            <a:r>
              <a:rPr lang="en-US" sz="2800" spc="-1" dirty="0" smtClean="0">
                <a:solidFill>
                  <a:srgbClr val="000000"/>
                </a:solidFill>
                <a:latin typeface="Times New Roman"/>
              </a:rPr>
              <a:t>.</a:t>
            </a:r>
          </a:p>
          <a:p>
            <a:pPr marL="457560" indent="-457200">
              <a:lnSpc>
                <a:spcPct val="90000"/>
              </a:lnSpc>
              <a:spcBef>
                <a:spcPts val="1001"/>
              </a:spcBef>
              <a:buClr>
                <a:srgbClr val="000000"/>
              </a:buClr>
              <a:buFont typeface="Arial" pitchFamily="34" charset="0"/>
              <a:buChar char="•"/>
            </a:pPr>
            <a:endParaRPr lang="en-US" sz="28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r>
              <a:rPr lang="en-US" sz="2800" b="1" spc="-1" dirty="0">
                <a:solidFill>
                  <a:srgbClr val="000000"/>
                </a:solidFill>
                <a:latin typeface="Times New Roman"/>
              </a:rPr>
              <a:t>Applications of Twisted pair </a:t>
            </a:r>
            <a:endParaRPr lang="en-US" sz="2800" b="1" spc="-1" dirty="0" smtClean="0">
              <a:solidFill>
                <a:srgbClr val="000000"/>
              </a:solidFill>
              <a:latin typeface="Times New Roman"/>
            </a:endParaRPr>
          </a:p>
          <a:p>
            <a:pPr marL="360">
              <a:lnSpc>
                <a:spcPct val="90000"/>
              </a:lnSpc>
              <a:spcBef>
                <a:spcPts val="1001"/>
              </a:spcBef>
              <a:buClr>
                <a:srgbClr val="000000"/>
              </a:buClr>
            </a:pPr>
            <a:r>
              <a:rPr lang="en-US" sz="2800" spc="-1" dirty="0">
                <a:solidFill>
                  <a:srgbClr val="000000"/>
                </a:solidFill>
                <a:latin typeface="Times New Roman"/>
              </a:rPr>
              <a:t>1. telephone lines to provide voice and data channels (local loop)</a:t>
            </a:r>
          </a:p>
          <a:p>
            <a:pPr marL="360">
              <a:lnSpc>
                <a:spcPct val="90000"/>
              </a:lnSpc>
              <a:spcBef>
                <a:spcPts val="1001"/>
              </a:spcBef>
              <a:buClr>
                <a:srgbClr val="000000"/>
              </a:buClr>
            </a:pPr>
            <a:r>
              <a:rPr lang="en-US" sz="2800" spc="-1" dirty="0">
                <a:solidFill>
                  <a:srgbClr val="000000"/>
                </a:solidFill>
                <a:latin typeface="Times New Roman"/>
              </a:rPr>
              <a:t>2. </a:t>
            </a:r>
            <a:r>
              <a:rPr lang="en-US" sz="2800" spc="-1" dirty="0" smtClean="0">
                <a:solidFill>
                  <a:srgbClr val="000000"/>
                </a:solidFill>
                <a:latin typeface="Times New Roman"/>
              </a:rPr>
              <a:t>DSL </a:t>
            </a:r>
            <a:r>
              <a:rPr lang="en-US" sz="2800" spc="-1" dirty="0">
                <a:solidFill>
                  <a:srgbClr val="000000"/>
                </a:solidFill>
                <a:latin typeface="Times New Roman"/>
              </a:rPr>
              <a:t>lines </a:t>
            </a:r>
            <a:r>
              <a:rPr lang="en-US" sz="2800" spc="-1" dirty="0" smtClean="0">
                <a:solidFill>
                  <a:srgbClr val="000000"/>
                </a:solidFill>
                <a:latin typeface="Times New Roman"/>
              </a:rPr>
              <a:t>are </a:t>
            </a:r>
            <a:r>
              <a:rPr lang="en-US" sz="2800" spc="-1" dirty="0">
                <a:solidFill>
                  <a:srgbClr val="000000"/>
                </a:solidFill>
                <a:latin typeface="Times New Roman"/>
              </a:rPr>
              <a:t>used </a:t>
            </a:r>
            <a:r>
              <a:rPr lang="en-US" sz="2800" spc="-1" dirty="0" smtClean="0">
                <a:solidFill>
                  <a:srgbClr val="000000"/>
                </a:solidFill>
                <a:latin typeface="Times New Roman"/>
              </a:rPr>
              <a:t>by </a:t>
            </a:r>
            <a:r>
              <a:rPr lang="en-US" sz="2800" spc="-1" dirty="0">
                <a:solidFill>
                  <a:srgbClr val="000000"/>
                </a:solidFill>
                <a:latin typeface="Times New Roman"/>
              </a:rPr>
              <a:t>telephone companies to provide </a:t>
            </a:r>
            <a:r>
              <a:rPr lang="en-US" sz="2800" spc="-1" dirty="0" smtClean="0">
                <a:solidFill>
                  <a:srgbClr val="000000"/>
                </a:solidFill>
                <a:latin typeface="Times New Roman"/>
              </a:rPr>
              <a:t>high-data-rate connections </a:t>
            </a:r>
            <a:endParaRPr lang="en-US" sz="2800" spc="-1" dirty="0">
              <a:solidFill>
                <a:srgbClr val="000000"/>
              </a:solidFill>
              <a:latin typeface="Times New Roman"/>
            </a:endParaRPr>
          </a:p>
          <a:p>
            <a:pPr marL="360">
              <a:lnSpc>
                <a:spcPct val="90000"/>
              </a:lnSpc>
              <a:spcBef>
                <a:spcPts val="1001"/>
              </a:spcBef>
              <a:buClr>
                <a:srgbClr val="000000"/>
              </a:buClr>
            </a:pPr>
            <a:r>
              <a:rPr lang="en-US" sz="2800" spc="-1" dirty="0">
                <a:solidFill>
                  <a:srgbClr val="000000"/>
                </a:solidFill>
                <a:latin typeface="Times New Roman"/>
              </a:rPr>
              <a:t>3. Local area networks, such as 10-base-T and 100base-T</a:t>
            </a:r>
          </a:p>
          <a:p>
            <a:pPr marL="457560" indent="-457200">
              <a:lnSpc>
                <a:spcPct val="90000"/>
              </a:lnSpc>
              <a:spcBef>
                <a:spcPts val="1001"/>
              </a:spcBef>
              <a:buClr>
                <a:srgbClr val="000000"/>
              </a:buClr>
              <a:buFont typeface="Arial" pitchFamily="34" charset="0"/>
              <a:buChar char="•"/>
            </a:pPr>
            <a:endParaRPr lang="en-US" sz="2800" b="1" spc="-1" dirty="0"/>
          </a:p>
          <a:p>
            <a:pPr marL="457560" indent="-457200">
              <a:lnSpc>
                <a:spcPct val="90000"/>
              </a:lnSpc>
              <a:spcBef>
                <a:spcPts val="1001"/>
              </a:spcBef>
              <a:buClr>
                <a:srgbClr val="000000"/>
              </a:buClr>
              <a:buFont typeface="Arial" pitchFamily="34" charset="0"/>
              <a:buChar char="•"/>
            </a:pPr>
            <a:endParaRPr lang="en-US" sz="28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spc="-1" dirty="0">
                <a:solidFill>
                  <a:srgbClr val="000000"/>
                </a:solidFill>
                <a:latin typeface="Times New Roman"/>
              </a:rPr>
              <a:t>Unshielded versus Shielded Twisted–pair cable</a:t>
            </a:r>
            <a:endParaRPr lang="en-US" sz="4000" b="0" strike="noStrike" spc="-1" dirty="0">
              <a:latin typeface="Arial"/>
            </a:endParaRPr>
          </a:p>
        </p:txBody>
      </p:sp>
      <p:pic>
        <p:nvPicPr>
          <p:cNvPr id="7" name="Picture 7"/>
          <p:cNvPicPr>
            <a:picLocks noChangeAspect="1" noChangeArrowheads="1"/>
          </p:cNvPicPr>
          <p:nvPr/>
        </p:nvPicPr>
        <p:blipFill>
          <a:blip r:embed="rId2"/>
          <a:srcRect/>
          <a:stretch>
            <a:fillRect/>
          </a:stretch>
        </p:blipFill>
        <p:spPr bwMode="auto">
          <a:xfrm>
            <a:off x="2106469" y="2438400"/>
            <a:ext cx="7967662" cy="1845733"/>
          </a:xfrm>
          <a:prstGeom prst="rect">
            <a:avLst/>
          </a:prstGeom>
          <a:noFill/>
          <a:ln w="9525">
            <a:noFill/>
            <a:miter lim="800000"/>
            <a:headEnd/>
            <a:tailEnd/>
          </a:ln>
          <a:effectLst/>
        </p:spPr>
      </p:pic>
    </p:spTree>
    <p:extLst>
      <p:ext uri="{BB962C8B-B14F-4D97-AF65-F5344CB8AC3E}">
        <p14:creationId xmlns:p14="http://schemas.microsoft.com/office/powerpoint/2010/main" val="24232589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524000"/>
            <a:ext cx="11658600" cy="4569000"/>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spc="-1" dirty="0">
                <a:solidFill>
                  <a:srgbClr val="000000"/>
                </a:solidFill>
                <a:latin typeface="Times New Roman"/>
              </a:rPr>
              <a:t>Categories of unshielded twisted-pair cables</a:t>
            </a:r>
            <a:endParaRPr lang="en-US" sz="4000" b="0" strike="noStrike" spc="-1" dirty="0">
              <a:latin typeface="Arial"/>
            </a:endParaRPr>
          </a:p>
        </p:txBody>
      </p:sp>
      <p:pic>
        <p:nvPicPr>
          <p:cNvPr id="8" name="Picture 7"/>
          <p:cNvPicPr>
            <a:picLocks noChangeAspect="1" noChangeArrowheads="1"/>
          </p:cNvPicPr>
          <p:nvPr/>
        </p:nvPicPr>
        <p:blipFill>
          <a:blip r:embed="rId2"/>
          <a:srcRect/>
          <a:stretch>
            <a:fillRect/>
          </a:stretch>
        </p:blipFill>
        <p:spPr bwMode="auto">
          <a:xfrm>
            <a:off x="603900" y="1679018"/>
            <a:ext cx="10972800" cy="4972342"/>
          </a:xfrm>
          <a:prstGeom prst="rect">
            <a:avLst/>
          </a:prstGeom>
          <a:noFill/>
          <a:ln w="9525">
            <a:noFill/>
            <a:miter lim="800000"/>
            <a:headEnd/>
            <a:tailEnd/>
          </a:ln>
          <a:effectLst/>
        </p:spPr>
      </p:pic>
    </p:spTree>
    <p:extLst>
      <p:ext uri="{BB962C8B-B14F-4D97-AF65-F5344CB8AC3E}">
        <p14:creationId xmlns:p14="http://schemas.microsoft.com/office/powerpoint/2010/main" val="62482690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524000"/>
            <a:ext cx="11658600" cy="4569000"/>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100" spc="-1" dirty="0" smtClean="0">
                <a:solidFill>
                  <a:srgbClr val="000000"/>
                </a:solidFill>
                <a:latin typeface="Times New Roman"/>
              </a:rPr>
              <a:t>It carries </a:t>
            </a:r>
            <a:r>
              <a:rPr lang="en-US" sz="2100" spc="-1" dirty="0">
                <a:solidFill>
                  <a:srgbClr val="000000"/>
                </a:solidFill>
                <a:latin typeface="Times New Roman"/>
              </a:rPr>
              <a:t>signals of higher frequency ranges than those in Twisted pair </a:t>
            </a:r>
            <a:r>
              <a:rPr lang="en-US" sz="2100" spc="-1" dirty="0" smtClean="0">
                <a:solidFill>
                  <a:srgbClr val="000000"/>
                </a:solidFill>
                <a:latin typeface="Times New Roman"/>
              </a:rPr>
              <a:t>cable.</a:t>
            </a:r>
          </a:p>
          <a:p>
            <a:pPr marL="457560" indent="-457200">
              <a:lnSpc>
                <a:spcPct val="90000"/>
              </a:lnSpc>
              <a:spcBef>
                <a:spcPts val="1001"/>
              </a:spcBef>
              <a:buClr>
                <a:srgbClr val="000000"/>
              </a:buClr>
              <a:buFont typeface="Arial" pitchFamily="34" charset="0"/>
              <a:buChar char="•"/>
            </a:pPr>
            <a:r>
              <a:rPr lang="en-US" sz="2100" spc="-1" dirty="0" smtClean="0">
                <a:solidFill>
                  <a:srgbClr val="000000"/>
                </a:solidFill>
                <a:latin typeface="Times New Roman"/>
              </a:rPr>
              <a:t>Instead </a:t>
            </a:r>
            <a:r>
              <a:rPr lang="en-US" sz="2100" spc="-1" dirty="0">
                <a:solidFill>
                  <a:srgbClr val="000000"/>
                </a:solidFill>
                <a:latin typeface="Times New Roman"/>
              </a:rPr>
              <a:t>of  having two wires, coax has a central core conductor of solid or stranded wire (usually copper) enclosed in an insulating </a:t>
            </a:r>
            <a:r>
              <a:rPr lang="en-US" sz="2100" spc="-1" dirty="0" smtClean="0">
                <a:solidFill>
                  <a:srgbClr val="000000"/>
                </a:solidFill>
                <a:latin typeface="Times New Roman"/>
              </a:rPr>
              <a:t>sheath. </a:t>
            </a:r>
          </a:p>
          <a:p>
            <a:pPr marL="457560" indent="-457200">
              <a:lnSpc>
                <a:spcPct val="90000"/>
              </a:lnSpc>
              <a:spcBef>
                <a:spcPts val="1001"/>
              </a:spcBef>
              <a:buClr>
                <a:srgbClr val="000000"/>
              </a:buClr>
              <a:buFont typeface="Arial" pitchFamily="34" charset="0"/>
              <a:buChar char="•"/>
            </a:pPr>
            <a:r>
              <a:rPr lang="en-US" sz="2100" spc="-1" dirty="0" smtClean="0">
                <a:solidFill>
                  <a:srgbClr val="000000"/>
                </a:solidFill>
                <a:latin typeface="Times New Roman"/>
              </a:rPr>
              <a:t>It encased </a:t>
            </a:r>
            <a:r>
              <a:rPr lang="en-US" sz="2100" spc="-1" dirty="0">
                <a:solidFill>
                  <a:srgbClr val="000000"/>
                </a:solidFill>
                <a:latin typeface="Times New Roman"/>
              </a:rPr>
              <a:t>in an outer conductor of metal </a:t>
            </a:r>
            <a:r>
              <a:rPr lang="en-US" sz="2100" spc="-1" dirty="0" smtClean="0">
                <a:solidFill>
                  <a:srgbClr val="000000"/>
                </a:solidFill>
                <a:latin typeface="Times New Roman"/>
              </a:rPr>
              <a:t>foil. </a:t>
            </a:r>
          </a:p>
          <a:p>
            <a:pPr marL="457560" indent="-457200">
              <a:lnSpc>
                <a:spcPct val="90000"/>
              </a:lnSpc>
              <a:spcBef>
                <a:spcPts val="1001"/>
              </a:spcBef>
              <a:buClr>
                <a:srgbClr val="000000"/>
              </a:buClr>
              <a:buFont typeface="Arial" pitchFamily="34" charset="0"/>
              <a:buChar char="•"/>
            </a:pPr>
            <a:r>
              <a:rPr lang="en-US" sz="2100" spc="-1" dirty="0" smtClean="0">
                <a:solidFill>
                  <a:srgbClr val="000000"/>
                </a:solidFill>
                <a:latin typeface="Times New Roman"/>
              </a:rPr>
              <a:t>The </a:t>
            </a:r>
            <a:r>
              <a:rPr lang="en-US" sz="2100" spc="-1" dirty="0">
                <a:solidFill>
                  <a:srgbClr val="000000"/>
                </a:solidFill>
                <a:latin typeface="Times New Roman"/>
              </a:rPr>
              <a:t>outer conductor serves both as a shield against noise and as second </a:t>
            </a:r>
            <a:r>
              <a:rPr lang="en-US" sz="2100" spc="-1" dirty="0" smtClean="0">
                <a:solidFill>
                  <a:srgbClr val="000000"/>
                </a:solidFill>
                <a:latin typeface="Times New Roman"/>
              </a:rPr>
              <a:t>conductor</a:t>
            </a:r>
            <a:r>
              <a:rPr lang="en-US" sz="2100" spc="-1" dirty="0">
                <a:solidFill>
                  <a:srgbClr val="000000"/>
                </a:solidFill>
                <a:latin typeface="Times New Roman"/>
              </a:rPr>
              <a:t> </a:t>
            </a:r>
            <a:r>
              <a:rPr lang="en-US" sz="2100" spc="-1" dirty="0" smtClean="0">
                <a:solidFill>
                  <a:srgbClr val="000000"/>
                </a:solidFill>
                <a:latin typeface="Times New Roman"/>
              </a:rPr>
              <a:t>and complete the circuit.</a:t>
            </a:r>
            <a:endParaRPr lang="en-US" sz="21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r>
              <a:rPr lang="en-US" sz="2100" spc="-1" dirty="0" smtClean="0">
                <a:solidFill>
                  <a:srgbClr val="000000"/>
                </a:solidFill>
                <a:latin typeface="Times New Roman"/>
              </a:rPr>
              <a:t>Outer </a:t>
            </a:r>
            <a:r>
              <a:rPr lang="en-US" sz="2100" spc="-1" dirty="0">
                <a:solidFill>
                  <a:srgbClr val="000000"/>
                </a:solidFill>
                <a:latin typeface="Times New Roman"/>
              </a:rPr>
              <a:t>conductor is also enclosed in an insulating sheath, and the whole cable is protected by a plastic cover</a:t>
            </a:r>
          </a:p>
          <a:p>
            <a:pPr marL="457560" indent="-457200">
              <a:lnSpc>
                <a:spcPct val="90000"/>
              </a:lnSpc>
              <a:spcBef>
                <a:spcPts val="1001"/>
              </a:spcBef>
              <a:buClr>
                <a:srgbClr val="000000"/>
              </a:buClr>
              <a:buFont typeface="Arial" pitchFamily="34" charset="0"/>
              <a:buChar char="•"/>
            </a:pPr>
            <a:endParaRPr lang="en-US" sz="21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spc="-1" dirty="0">
                <a:solidFill>
                  <a:srgbClr val="000000"/>
                </a:solidFill>
                <a:latin typeface="Times New Roman"/>
              </a:rPr>
              <a:t>Coaxial (Coax) cable </a:t>
            </a:r>
            <a:endParaRPr lang="en-US" sz="4000" b="0" strike="noStrike" spc="-1" dirty="0">
              <a:latin typeface="Arial"/>
            </a:endParaRPr>
          </a:p>
        </p:txBody>
      </p:sp>
      <p:pic>
        <p:nvPicPr>
          <p:cNvPr id="8" name="Picture 6"/>
          <p:cNvPicPr>
            <a:picLocks noChangeAspect="1" noChangeArrowheads="1"/>
          </p:cNvPicPr>
          <p:nvPr/>
        </p:nvPicPr>
        <p:blipFill>
          <a:blip r:embed="rId2"/>
          <a:srcRect/>
          <a:stretch>
            <a:fillRect/>
          </a:stretch>
        </p:blipFill>
        <p:spPr bwMode="auto">
          <a:xfrm>
            <a:off x="1371600" y="4038600"/>
            <a:ext cx="9829800" cy="2687097"/>
          </a:xfrm>
          <a:prstGeom prst="rect">
            <a:avLst/>
          </a:prstGeom>
          <a:noFill/>
          <a:ln w="9525">
            <a:noFill/>
            <a:miter lim="800000"/>
            <a:headEnd/>
            <a:tailEnd/>
          </a:ln>
          <a:effectLst/>
        </p:spPr>
      </p:pic>
    </p:spTree>
    <p:extLst>
      <p:ext uri="{BB962C8B-B14F-4D97-AF65-F5344CB8AC3E}">
        <p14:creationId xmlns:p14="http://schemas.microsoft.com/office/powerpoint/2010/main" val="143550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Fourier Analysis </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The Maximum Data Rate of a Channel </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Transmission Media</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Digital Modulation </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a:t>
            </a:r>
            <a:r>
              <a:rPr lang="en-US" sz="2800" spc="-1" dirty="0" smtClean="0">
                <a:solidFill>
                  <a:srgbClr val="000000"/>
                </a:solidFill>
                <a:latin typeface="Times New Roman"/>
              </a:rPr>
              <a:t>Multiplexing</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Frequency Division Multiplexing</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Time Division Multiplexing</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Code Division Multiplexing</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rPr>
              <a:t>Flow of Discussion</a:t>
            </a:r>
            <a:endParaRPr lang="en-US" sz="4400" b="0" strike="noStrike" spc="-1">
              <a:latin typeface="Arial"/>
            </a:endParaRPr>
          </a:p>
        </p:txBody>
      </p:sp>
    </p:spTree>
    <p:extLst>
      <p:ext uri="{BB962C8B-B14F-4D97-AF65-F5344CB8AC3E}">
        <p14:creationId xmlns:p14="http://schemas.microsoft.com/office/powerpoint/2010/main" val="34696355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524000"/>
            <a:ext cx="11658600" cy="4569000"/>
          </a:xfrm>
          <a:prstGeom prst="rect">
            <a:avLst/>
          </a:prstGeom>
          <a:noFill/>
          <a:ln>
            <a:noFill/>
          </a:ln>
        </p:spPr>
        <p:txBody>
          <a:bodyPr>
            <a:normAutofit fontScale="97500"/>
          </a:bodyPr>
          <a:lstStyle/>
          <a:p>
            <a:pPr marL="360">
              <a:lnSpc>
                <a:spcPct val="90000"/>
              </a:lnSpc>
              <a:spcBef>
                <a:spcPts val="1001"/>
              </a:spcBef>
              <a:buClr>
                <a:srgbClr val="000000"/>
              </a:buClr>
            </a:pPr>
            <a:r>
              <a:rPr lang="en-US" sz="2300" b="1" spc="-1" dirty="0">
                <a:solidFill>
                  <a:srgbClr val="000000"/>
                </a:solidFill>
                <a:latin typeface="Times New Roman"/>
              </a:rPr>
              <a:t>Applications: </a:t>
            </a:r>
            <a:r>
              <a:rPr lang="en-US" sz="2300" spc="-1" dirty="0">
                <a:solidFill>
                  <a:srgbClr val="000000"/>
                </a:solidFill>
                <a:latin typeface="Times New Roman"/>
              </a:rPr>
              <a:t>1. Analog telephone network </a:t>
            </a:r>
            <a:r>
              <a:rPr lang="en-US" sz="2300" spc="-1" dirty="0" smtClean="0">
                <a:solidFill>
                  <a:srgbClr val="000000"/>
                </a:solidFill>
                <a:latin typeface="Times New Roman"/>
              </a:rPr>
              <a:t>(Single cable can carry </a:t>
            </a:r>
            <a:r>
              <a:rPr lang="en-US" sz="2300" spc="-1" dirty="0">
                <a:solidFill>
                  <a:srgbClr val="000000"/>
                </a:solidFill>
                <a:latin typeface="Times New Roman"/>
              </a:rPr>
              <a:t>10,000 voice </a:t>
            </a:r>
            <a:r>
              <a:rPr lang="en-US" sz="2300" spc="-1" dirty="0" smtClean="0">
                <a:solidFill>
                  <a:srgbClr val="000000"/>
                </a:solidFill>
                <a:latin typeface="Times New Roman"/>
              </a:rPr>
              <a:t>signals, later </a:t>
            </a:r>
            <a:r>
              <a:rPr lang="en-US" sz="2300" spc="-1" dirty="0">
                <a:solidFill>
                  <a:srgbClr val="000000"/>
                </a:solidFill>
                <a:latin typeface="Times New Roman"/>
              </a:rPr>
              <a:t>used in Digital telephone networks </a:t>
            </a:r>
            <a:r>
              <a:rPr lang="en-US" sz="2300" spc="-1" dirty="0" smtClean="0">
                <a:solidFill>
                  <a:srgbClr val="000000"/>
                </a:solidFill>
                <a:latin typeface="Times New Roman"/>
              </a:rPr>
              <a:t>to </a:t>
            </a:r>
            <a:r>
              <a:rPr lang="en-US" sz="2300" spc="-1" dirty="0">
                <a:solidFill>
                  <a:srgbClr val="000000"/>
                </a:solidFill>
                <a:latin typeface="Times New Roman"/>
              </a:rPr>
              <a:t>carry </a:t>
            </a:r>
            <a:r>
              <a:rPr lang="en-US" sz="2300" spc="-1" dirty="0" smtClean="0">
                <a:solidFill>
                  <a:srgbClr val="000000"/>
                </a:solidFill>
                <a:latin typeface="Times New Roman"/>
              </a:rPr>
              <a:t>600Mbps) </a:t>
            </a:r>
            <a:endParaRPr lang="en-US" sz="2300" spc="-1" dirty="0">
              <a:solidFill>
                <a:srgbClr val="000000"/>
              </a:solidFill>
              <a:latin typeface="Times New Roman"/>
            </a:endParaRPr>
          </a:p>
          <a:p>
            <a:pPr marL="360">
              <a:lnSpc>
                <a:spcPct val="90000"/>
              </a:lnSpc>
              <a:spcBef>
                <a:spcPts val="1001"/>
              </a:spcBef>
              <a:buClr>
                <a:srgbClr val="000000"/>
              </a:buClr>
            </a:pPr>
            <a:r>
              <a:rPr lang="en-US" sz="2300" spc="-1" dirty="0">
                <a:solidFill>
                  <a:srgbClr val="000000"/>
                </a:solidFill>
                <a:latin typeface="Times New Roman"/>
              </a:rPr>
              <a:t>2. Cable TV network: </a:t>
            </a:r>
            <a:r>
              <a:rPr lang="en-US" sz="2300" spc="-1" dirty="0" smtClean="0">
                <a:solidFill>
                  <a:srgbClr val="000000"/>
                </a:solidFill>
                <a:latin typeface="Times New Roman"/>
              </a:rPr>
              <a:t>Cable </a:t>
            </a:r>
            <a:r>
              <a:rPr lang="en-US" sz="2300" spc="-1" dirty="0">
                <a:solidFill>
                  <a:srgbClr val="000000"/>
                </a:solidFill>
                <a:latin typeface="Times New Roman"/>
              </a:rPr>
              <a:t>TV use RG-59</a:t>
            </a:r>
          </a:p>
          <a:p>
            <a:pPr marL="360">
              <a:lnSpc>
                <a:spcPct val="90000"/>
              </a:lnSpc>
              <a:spcBef>
                <a:spcPts val="1001"/>
              </a:spcBef>
              <a:buClr>
                <a:srgbClr val="000000"/>
              </a:buClr>
            </a:pPr>
            <a:r>
              <a:rPr lang="en-US" sz="2300" spc="-1" dirty="0" smtClean="0">
                <a:solidFill>
                  <a:srgbClr val="000000"/>
                </a:solidFill>
                <a:latin typeface="Times New Roman"/>
              </a:rPr>
              <a:t>3</a:t>
            </a:r>
            <a:r>
              <a:rPr lang="en-US" sz="2300" spc="-1" dirty="0">
                <a:solidFill>
                  <a:srgbClr val="000000"/>
                </a:solidFill>
                <a:latin typeface="Times New Roman"/>
              </a:rPr>
              <a:t>. Traditional Ethernet LANs. </a:t>
            </a:r>
            <a:r>
              <a:rPr lang="en-US" sz="2300" b="1" spc="-1" dirty="0" smtClean="0">
                <a:solidFill>
                  <a:srgbClr val="000000"/>
                </a:solidFill>
                <a:latin typeface="Times New Roman"/>
              </a:rPr>
              <a:t>Thin Ethernet: </a:t>
            </a:r>
            <a:r>
              <a:rPr lang="en-US" sz="2300" spc="-1" dirty="0" smtClean="0">
                <a:solidFill>
                  <a:srgbClr val="000000"/>
                </a:solidFill>
                <a:latin typeface="Times New Roman"/>
              </a:rPr>
              <a:t>10-base-2, </a:t>
            </a:r>
            <a:r>
              <a:rPr lang="en-US" sz="2300" spc="-1" dirty="0">
                <a:solidFill>
                  <a:srgbClr val="000000"/>
                </a:solidFill>
                <a:latin typeface="Times New Roman"/>
              </a:rPr>
              <a:t>uses RG-58 </a:t>
            </a:r>
            <a:r>
              <a:rPr lang="en-US" sz="2300" spc="-1" dirty="0" smtClean="0">
                <a:solidFill>
                  <a:srgbClr val="000000"/>
                </a:solidFill>
                <a:latin typeface="Times New Roman"/>
              </a:rPr>
              <a:t>coax, data rate 10 Mbps, range 185m. </a:t>
            </a:r>
            <a:r>
              <a:rPr lang="en-US" sz="2300" b="1" spc="-1" dirty="0" smtClean="0">
                <a:solidFill>
                  <a:srgbClr val="000000"/>
                </a:solidFill>
                <a:latin typeface="Times New Roman"/>
              </a:rPr>
              <a:t>Thick Ethernet: </a:t>
            </a:r>
            <a:r>
              <a:rPr lang="en-US" sz="2300" spc="-1" dirty="0" smtClean="0">
                <a:solidFill>
                  <a:srgbClr val="000000"/>
                </a:solidFill>
                <a:latin typeface="Times New Roman"/>
              </a:rPr>
              <a:t>10-base-5, </a:t>
            </a:r>
            <a:r>
              <a:rPr lang="en-US" sz="2300" spc="-1" dirty="0">
                <a:solidFill>
                  <a:srgbClr val="000000"/>
                </a:solidFill>
                <a:latin typeface="Times New Roman"/>
              </a:rPr>
              <a:t>uses </a:t>
            </a:r>
            <a:r>
              <a:rPr lang="en-US" sz="2300" spc="-1" dirty="0" smtClean="0">
                <a:solidFill>
                  <a:srgbClr val="000000"/>
                </a:solidFill>
                <a:latin typeface="Times New Roman"/>
              </a:rPr>
              <a:t>RG-11, Data rate10 Mbps, </a:t>
            </a:r>
            <a:r>
              <a:rPr lang="en-US" sz="2300" spc="-1" dirty="0">
                <a:solidFill>
                  <a:srgbClr val="000000"/>
                </a:solidFill>
                <a:latin typeface="Times New Roman"/>
              </a:rPr>
              <a:t>rang of 500 </a:t>
            </a:r>
            <a:r>
              <a:rPr lang="en-US" sz="2300" spc="-1" dirty="0" smtClean="0">
                <a:solidFill>
                  <a:srgbClr val="000000"/>
                </a:solidFill>
                <a:latin typeface="Times New Roman"/>
              </a:rPr>
              <a:t>m.</a:t>
            </a:r>
            <a:endParaRPr lang="en-US" sz="2300" spc="-1" dirty="0">
              <a:solidFill>
                <a:srgbClr val="000000"/>
              </a:solidFill>
              <a:latin typeface="Times New Roman"/>
            </a:endParaRPr>
          </a:p>
          <a:p>
            <a:pPr marL="343260" indent="-342900">
              <a:lnSpc>
                <a:spcPct val="90000"/>
              </a:lnSpc>
              <a:spcBef>
                <a:spcPts val="1001"/>
              </a:spcBef>
              <a:buClr>
                <a:srgbClr val="000000"/>
              </a:buClr>
              <a:buFont typeface="Arial" charset="0"/>
              <a:buChar char="•"/>
            </a:pPr>
            <a:r>
              <a:rPr lang="en-US" sz="2300" b="1" spc="-1" dirty="0" smtClean="0">
                <a:solidFill>
                  <a:srgbClr val="000000"/>
                </a:solidFill>
                <a:latin typeface="Times New Roman"/>
              </a:rPr>
              <a:t>BNC connectors </a:t>
            </a:r>
            <a:r>
              <a:rPr lang="en-US" sz="2300" spc="-1" dirty="0" smtClean="0">
                <a:solidFill>
                  <a:srgbClr val="000000"/>
                </a:solidFill>
                <a:latin typeface="Times New Roman"/>
              </a:rPr>
              <a:t>are used to connect coaxial cable to devices.</a:t>
            </a:r>
          </a:p>
          <a:p>
            <a:pPr marL="360">
              <a:lnSpc>
                <a:spcPct val="90000"/>
              </a:lnSpc>
              <a:spcBef>
                <a:spcPts val="1001"/>
              </a:spcBef>
              <a:buClr>
                <a:srgbClr val="000000"/>
              </a:buClr>
            </a:pPr>
            <a:r>
              <a:rPr lang="en-US" sz="2300" spc="-1" dirty="0" smtClean="0">
                <a:solidFill>
                  <a:srgbClr val="000000"/>
                </a:solidFill>
                <a:latin typeface="Times New Roman"/>
              </a:rPr>
              <a:t>1. BMC: </a:t>
            </a:r>
            <a:r>
              <a:rPr lang="en-US" sz="2300" spc="-1" dirty="0">
                <a:solidFill>
                  <a:srgbClr val="000000"/>
                </a:solidFill>
                <a:latin typeface="Times New Roman"/>
              </a:rPr>
              <a:t>Used in TV </a:t>
            </a:r>
          </a:p>
          <a:p>
            <a:pPr marL="360">
              <a:lnSpc>
                <a:spcPct val="90000"/>
              </a:lnSpc>
              <a:spcBef>
                <a:spcPts val="1001"/>
              </a:spcBef>
              <a:buClr>
                <a:srgbClr val="000000"/>
              </a:buClr>
            </a:pPr>
            <a:r>
              <a:rPr lang="en-US" sz="2300" spc="-1" dirty="0">
                <a:solidFill>
                  <a:srgbClr val="000000"/>
                </a:solidFill>
                <a:latin typeface="Times New Roman"/>
              </a:rPr>
              <a:t>2. BNCT: Ethernet network</a:t>
            </a:r>
          </a:p>
          <a:p>
            <a:pPr marL="360">
              <a:lnSpc>
                <a:spcPct val="90000"/>
              </a:lnSpc>
              <a:spcBef>
                <a:spcPts val="1001"/>
              </a:spcBef>
              <a:buClr>
                <a:srgbClr val="000000"/>
              </a:buClr>
            </a:pPr>
            <a:r>
              <a:rPr lang="en-US" sz="2300" spc="-1" dirty="0" smtClean="0">
                <a:solidFill>
                  <a:srgbClr val="000000"/>
                </a:solidFill>
                <a:latin typeface="Times New Roman"/>
              </a:rPr>
              <a:t>3</a:t>
            </a:r>
            <a:r>
              <a:rPr lang="en-US" sz="2300" spc="-1" dirty="0">
                <a:solidFill>
                  <a:srgbClr val="000000"/>
                </a:solidFill>
                <a:latin typeface="Times New Roman"/>
              </a:rPr>
              <a:t>. BNC terminator: End of the </a:t>
            </a:r>
            <a:endParaRPr lang="en-US" sz="2300" spc="-1" dirty="0" smtClean="0">
              <a:solidFill>
                <a:srgbClr val="000000"/>
              </a:solidFill>
              <a:latin typeface="Times New Roman"/>
            </a:endParaRPr>
          </a:p>
          <a:p>
            <a:pPr marL="360">
              <a:lnSpc>
                <a:spcPct val="90000"/>
              </a:lnSpc>
              <a:spcBef>
                <a:spcPts val="1001"/>
              </a:spcBef>
              <a:buClr>
                <a:srgbClr val="000000"/>
              </a:buClr>
            </a:pPr>
            <a:r>
              <a:rPr lang="en-US" sz="2300" spc="-1" dirty="0" smtClean="0">
                <a:solidFill>
                  <a:srgbClr val="000000"/>
                </a:solidFill>
                <a:latin typeface="Times New Roman"/>
              </a:rPr>
              <a:t>cable </a:t>
            </a:r>
            <a:r>
              <a:rPr lang="en-US" sz="2300" spc="-1" dirty="0">
                <a:solidFill>
                  <a:srgbClr val="000000"/>
                </a:solidFill>
                <a:latin typeface="Times New Roman"/>
              </a:rPr>
              <a:t>to prevent the </a:t>
            </a:r>
            <a:r>
              <a:rPr lang="en-US" sz="2300" spc="-1" dirty="0" smtClean="0">
                <a:solidFill>
                  <a:srgbClr val="000000"/>
                </a:solidFill>
                <a:latin typeface="Times New Roman"/>
              </a:rPr>
              <a:t>reflection</a:t>
            </a:r>
          </a:p>
          <a:p>
            <a:pPr marL="360">
              <a:lnSpc>
                <a:spcPct val="90000"/>
              </a:lnSpc>
              <a:spcBef>
                <a:spcPts val="1001"/>
              </a:spcBef>
              <a:buClr>
                <a:srgbClr val="000000"/>
              </a:buClr>
            </a:pPr>
            <a:r>
              <a:rPr lang="en-US" sz="2300" spc="-1" dirty="0" smtClean="0">
                <a:solidFill>
                  <a:srgbClr val="000000"/>
                </a:solidFill>
                <a:latin typeface="Times New Roman"/>
              </a:rPr>
              <a:t>of </a:t>
            </a:r>
            <a:r>
              <a:rPr lang="en-US" sz="2300" spc="-1" dirty="0">
                <a:solidFill>
                  <a:srgbClr val="000000"/>
                </a:solidFill>
                <a:latin typeface="Times New Roman"/>
              </a:rPr>
              <a:t>the </a:t>
            </a:r>
            <a:r>
              <a:rPr lang="en-US" sz="2300" spc="-1" dirty="0" smtClean="0">
                <a:solidFill>
                  <a:srgbClr val="000000"/>
                </a:solidFill>
                <a:latin typeface="Times New Roman"/>
              </a:rPr>
              <a:t>signal.</a:t>
            </a:r>
            <a:endParaRPr lang="en-US" sz="23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3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spc="-1" dirty="0" smtClean="0">
                <a:solidFill>
                  <a:srgbClr val="000000"/>
                </a:solidFill>
                <a:latin typeface="Times New Roman"/>
              </a:rPr>
              <a:t>Applications of Coaxial Cable</a:t>
            </a:r>
            <a:endParaRPr lang="en-US" sz="4000" b="0" strike="noStrike" spc="-1" dirty="0">
              <a:latin typeface="Arial"/>
            </a:endParaRPr>
          </a:p>
        </p:txBody>
      </p:sp>
      <p:pic>
        <p:nvPicPr>
          <p:cNvPr id="7" name="Picture 6"/>
          <p:cNvPicPr>
            <a:picLocks noChangeAspect="1" noChangeArrowheads="1"/>
          </p:cNvPicPr>
          <p:nvPr/>
        </p:nvPicPr>
        <p:blipFill>
          <a:blip r:embed="rId2"/>
          <a:srcRect/>
          <a:stretch>
            <a:fillRect/>
          </a:stretch>
        </p:blipFill>
        <p:spPr bwMode="auto">
          <a:xfrm>
            <a:off x="4038600" y="4053859"/>
            <a:ext cx="7924800" cy="2227262"/>
          </a:xfrm>
          <a:prstGeom prst="rect">
            <a:avLst/>
          </a:prstGeom>
          <a:noFill/>
          <a:ln w="9525">
            <a:noFill/>
            <a:miter lim="800000"/>
            <a:headEnd/>
            <a:tailEnd/>
          </a:ln>
          <a:effectLst/>
        </p:spPr>
      </p:pic>
    </p:spTree>
    <p:extLst>
      <p:ext uri="{BB962C8B-B14F-4D97-AF65-F5344CB8AC3E}">
        <p14:creationId xmlns:p14="http://schemas.microsoft.com/office/powerpoint/2010/main" val="17858019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4689360"/>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Is made of glass or plastic and transmit signals in the form of light </a:t>
            </a:r>
          </a:p>
          <a:p>
            <a:pPr marL="457560" indent="-457200">
              <a:lnSpc>
                <a:spcPct val="90000"/>
              </a:lnSpc>
              <a:spcBef>
                <a:spcPts val="1001"/>
              </a:spcBef>
              <a:buClr>
                <a:srgbClr val="000000"/>
              </a:buClr>
              <a:buFont typeface="Arial" pitchFamily="34" charset="0"/>
              <a:buChar char="•"/>
            </a:pPr>
            <a:r>
              <a:rPr lang="en-US" sz="2800" spc="-1" dirty="0">
                <a:solidFill>
                  <a:srgbClr val="000000"/>
                </a:solidFill>
                <a:latin typeface="Times New Roman"/>
              </a:rPr>
              <a:t> Light travels in a straight line as long as it is moving through a single uniform substance. If a ray of light traveling through one substance enters another substance of different </a:t>
            </a:r>
            <a:r>
              <a:rPr lang="en-US" sz="2800" spc="-1" dirty="0" smtClean="0">
                <a:solidFill>
                  <a:srgbClr val="000000"/>
                </a:solidFill>
                <a:latin typeface="Times New Roman"/>
              </a:rPr>
              <a:t>density, </a:t>
            </a:r>
            <a:r>
              <a:rPr lang="en-US" sz="2800" spc="-1" dirty="0">
                <a:solidFill>
                  <a:srgbClr val="000000"/>
                </a:solidFill>
                <a:latin typeface="Times New Roman"/>
              </a:rPr>
              <a:t>the ray change direction as shown:</a:t>
            </a: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Fiber-Optic Cable</a:t>
            </a:r>
            <a:endParaRPr lang="en-US" sz="4400" b="0" strike="noStrike" spc="-1" dirty="0">
              <a:latin typeface="Arial"/>
            </a:endParaRPr>
          </a:p>
        </p:txBody>
      </p:sp>
      <p:pic>
        <p:nvPicPr>
          <p:cNvPr id="7" name="Picture 6"/>
          <p:cNvPicPr>
            <a:picLocks noChangeAspect="1" noChangeArrowheads="1"/>
          </p:cNvPicPr>
          <p:nvPr/>
        </p:nvPicPr>
        <p:blipFill>
          <a:blip r:embed="rId2"/>
          <a:srcRect/>
          <a:stretch>
            <a:fillRect/>
          </a:stretch>
        </p:blipFill>
        <p:spPr bwMode="auto">
          <a:xfrm>
            <a:off x="1676400" y="3276600"/>
            <a:ext cx="8070850" cy="2274888"/>
          </a:xfrm>
          <a:prstGeom prst="rect">
            <a:avLst/>
          </a:prstGeom>
          <a:noFill/>
          <a:ln w="9525">
            <a:noFill/>
            <a:miter lim="800000"/>
            <a:headEnd/>
            <a:tailEnd/>
          </a:ln>
          <a:effectLst/>
        </p:spPr>
      </p:pic>
    </p:spTree>
    <p:extLst>
      <p:ext uri="{BB962C8B-B14F-4D97-AF65-F5344CB8AC3E}">
        <p14:creationId xmlns:p14="http://schemas.microsoft.com/office/powerpoint/2010/main" val="338870142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4689360"/>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I is </a:t>
            </a:r>
            <a:r>
              <a:rPr lang="en-US" sz="2500" spc="-1" dirty="0">
                <a:solidFill>
                  <a:srgbClr val="000000"/>
                </a:solidFill>
                <a:latin typeface="Times New Roman"/>
              </a:rPr>
              <a:t>angle of incidence: the angle the ray makes with line perpendicular to the interface between the two substances </a:t>
            </a: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Critical angle: property of substance, its value differs from one substance to another.</a:t>
            </a: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Fiber Optical : uses reflection to guide light through a channel. A glass or plastic core is surrounded by a cladding of less dense glass or plastic.</a:t>
            </a: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If the angle of incidence I </a:t>
            </a:r>
            <a:r>
              <a:rPr lang="en-US" sz="2500" spc="-1" dirty="0" smtClean="0">
                <a:solidFill>
                  <a:srgbClr val="000000"/>
                </a:solidFill>
                <a:latin typeface="Times New Roman"/>
              </a:rPr>
              <a:t>is </a:t>
            </a:r>
            <a:r>
              <a:rPr lang="en-US" sz="2500" spc="-1" dirty="0">
                <a:solidFill>
                  <a:srgbClr val="000000"/>
                </a:solidFill>
                <a:latin typeface="Times New Roman"/>
              </a:rPr>
              <a:t>less than the critical angle, the ray refracts and moves closer to the surface. If the angle of incidence is equal to the critical angle, the light bends along the interface. If the angle is greater than the critical angle, the ray reflects (makes a turn) and travels again in the denser </a:t>
            </a:r>
            <a:r>
              <a:rPr lang="en-US" sz="2500" spc="-1" dirty="0" smtClean="0">
                <a:solidFill>
                  <a:srgbClr val="000000"/>
                </a:solidFill>
                <a:latin typeface="Times New Roman"/>
              </a:rPr>
              <a:t>substance.</a:t>
            </a: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Fiber-Optic Cable</a:t>
            </a:r>
            <a:endParaRPr lang="en-US" sz="4400" b="0" strike="noStrike" spc="-1" dirty="0">
              <a:latin typeface="Arial"/>
            </a:endParaRPr>
          </a:p>
        </p:txBody>
      </p:sp>
      <p:pic>
        <p:nvPicPr>
          <p:cNvPr id="8" name="Picture 6"/>
          <p:cNvPicPr>
            <a:picLocks noChangeAspect="1" noChangeArrowheads="1"/>
          </p:cNvPicPr>
          <p:nvPr/>
        </p:nvPicPr>
        <p:blipFill>
          <a:blip r:embed="rId2"/>
          <a:srcRect/>
          <a:stretch>
            <a:fillRect/>
          </a:stretch>
        </p:blipFill>
        <p:spPr bwMode="auto">
          <a:xfrm>
            <a:off x="3732032" y="4876801"/>
            <a:ext cx="5032375" cy="1774560"/>
          </a:xfrm>
          <a:prstGeom prst="rect">
            <a:avLst/>
          </a:prstGeom>
          <a:noFill/>
          <a:ln w="9525">
            <a:noFill/>
            <a:miter lim="800000"/>
            <a:headEnd/>
            <a:tailEnd/>
          </a:ln>
          <a:effectLst/>
        </p:spPr>
      </p:pic>
    </p:spTree>
    <p:extLst>
      <p:ext uri="{BB962C8B-B14F-4D97-AF65-F5344CB8AC3E}">
        <p14:creationId xmlns:p14="http://schemas.microsoft.com/office/powerpoint/2010/main" val="40802668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4689360"/>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Modes: 1 Single Mode</a:t>
            </a:r>
          </a:p>
          <a:p>
            <a:pPr marL="360">
              <a:lnSpc>
                <a:spcPct val="90000"/>
              </a:lnSpc>
              <a:spcBef>
                <a:spcPts val="1001"/>
              </a:spcBef>
              <a:buClr>
                <a:srgbClr val="000000"/>
              </a:buClr>
            </a:pPr>
            <a:r>
              <a:rPr lang="en-US" sz="2500" spc="-1" dirty="0">
                <a:solidFill>
                  <a:srgbClr val="000000"/>
                </a:solidFill>
                <a:latin typeface="Times New Roman"/>
              </a:rPr>
              <a:t>	</a:t>
            </a:r>
            <a:r>
              <a:rPr lang="en-US" sz="2500" spc="-1" dirty="0" smtClean="0">
                <a:solidFill>
                  <a:srgbClr val="000000"/>
                </a:solidFill>
                <a:latin typeface="Times New Roman"/>
              </a:rPr>
              <a:t>       2 Multi Mode (Step Index Fiber, Graded Index Fiber)</a:t>
            </a: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Fiber-Optic Cable</a:t>
            </a:r>
            <a:endParaRPr lang="en-US" sz="4400" b="0" strike="noStrike" spc="-1" dirty="0">
              <a:latin typeface="Arial"/>
            </a:endParaRPr>
          </a:p>
        </p:txBody>
      </p:sp>
      <p:pic>
        <p:nvPicPr>
          <p:cNvPr id="7" name="Picture 6"/>
          <p:cNvPicPr>
            <a:picLocks noChangeAspect="1" noChangeArrowheads="1"/>
          </p:cNvPicPr>
          <p:nvPr/>
        </p:nvPicPr>
        <p:blipFill>
          <a:blip r:embed="rId2"/>
          <a:srcRect/>
          <a:stretch>
            <a:fillRect/>
          </a:stretch>
        </p:blipFill>
        <p:spPr bwMode="auto">
          <a:xfrm>
            <a:off x="1295400" y="2588406"/>
            <a:ext cx="9829800" cy="4187825"/>
          </a:xfrm>
          <a:prstGeom prst="rect">
            <a:avLst/>
          </a:prstGeom>
          <a:noFill/>
          <a:ln w="9525">
            <a:noFill/>
            <a:miter lim="800000"/>
            <a:headEnd/>
            <a:tailEnd/>
          </a:ln>
          <a:effectLst/>
        </p:spPr>
      </p:pic>
    </p:spTree>
    <p:extLst>
      <p:ext uri="{BB962C8B-B14F-4D97-AF65-F5344CB8AC3E}">
        <p14:creationId xmlns:p14="http://schemas.microsoft.com/office/powerpoint/2010/main" val="46296995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60">
              <a:lnSpc>
                <a:spcPct val="90000"/>
              </a:lnSpc>
              <a:spcBef>
                <a:spcPts val="1001"/>
              </a:spcBef>
              <a:buClr>
                <a:srgbClr val="000000"/>
              </a:buClr>
            </a:pPr>
            <a:r>
              <a:rPr lang="en-US" sz="2500" b="1" spc="-1" dirty="0" smtClean="0">
                <a:solidFill>
                  <a:srgbClr val="000000"/>
                </a:solidFill>
                <a:latin typeface="Times New Roman"/>
              </a:rPr>
              <a:t>Advantages: </a:t>
            </a:r>
          </a:p>
          <a:p>
            <a:pPr marL="457560" indent="-4572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Higher Bandwidth, Less </a:t>
            </a:r>
            <a:r>
              <a:rPr lang="en-US" sz="2500" spc="-1" dirty="0">
                <a:solidFill>
                  <a:srgbClr val="000000"/>
                </a:solidFill>
                <a:latin typeface="Times New Roman"/>
              </a:rPr>
              <a:t>signal </a:t>
            </a:r>
            <a:r>
              <a:rPr lang="en-US" sz="2500" spc="-1" dirty="0" smtClean="0">
                <a:solidFill>
                  <a:srgbClr val="000000"/>
                </a:solidFill>
                <a:latin typeface="Times New Roman"/>
              </a:rPr>
              <a:t>attenuation and Immunity </a:t>
            </a:r>
            <a:r>
              <a:rPr lang="en-US" sz="2500" spc="-1" dirty="0">
                <a:solidFill>
                  <a:srgbClr val="000000"/>
                </a:solidFill>
                <a:latin typeface="Times New Roman"/>
              </a:rPr>
              <a:t>to </a:t>
            </a:r>
            <a:r>
              <a:rPr lang="en-US" sz="2500" spc="-1" dirty="0" smtClean="0">
                <a:solidFill>
                  <a:srgbClr val="000000"/>
                </a:solidFill>
                <a:latin typeface="Times New Roman"/>
              </a:rPr>
              <a:t>EM </a:t>
            </a:r>
            <a:r>
              <a:rPr lang="en-US" sz="2500" spc="-1" dirty="0">
                <a:solidFill>
                  <a:srgbClr val="000000"/>
                </a:solidFill>
                <a:latin typeface="Times New Roman"/>
              </a:rPr>
              <a:t>interference (noise</a:t>
            </a:r>
            <a:r>
              <a:rPr lang="en-US" sz="2500" spc="-1" dirty="0" smtClean="0">
                <a:solidFill>
                  <a:srgbClr val="000000"/>
                </a:solidFill>
                <a:latin typeface="Times New Roman"/>
              </a:rPr>
              <a:t>). </a:t>
            </a: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Resistance to corrosive materials. Glass is more resistance to corrosive material </a:t>
            </a: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Light weight. Fiber cables are much lighter than copper cables</a:t>
            </a:r>
          </a:p>
          <a:p>
            <a:pPr marL="457560" indent="-4572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Greater </a:t>
            </a:r>
            <a:r>
              <a:rPr lang="en-US" sz="2500" spc="-1" dirty="0">
                <a:solidFill>
                  <a:srgbClr val="000000"/>
                </a:solidFill>
                <a:latin typeface="Times New Roman"/>
              </a:rPr>
              <a:t>immunity to tapping: copper cables create antenna effects that can easily </a:t>
            </a:r>
            <a:r>
              <a:rPr lang="en-US" sz="2500" spc="-1" dirty="0" smtClean="0">
                <a:solidFill>
                  <a:srgbClr val="000000"/>
                </a:solidFill>
                <a:latin typeface="Times New Roman"/>
              </a:rPr>
              <a:t>tapped</a:t>
            </a:r>
          </a:p>
          <a:p>
            <a:pPr marL="360">
              <a:lnSpc>
                <a:spcPct val="90000"/>
              </a:lnSpc>
              <a:spcBef>
                <a:spcPts val="1001"/>
              </a:spcBef>
              <a:buClr>
                <a:srgbClr val="000000"/>
              </a:buClr>
            </a:pPr>
            <a:r>
              <a:rPr lang="en-US" sz="2500" b="1" spc="-1" dirty="0" smtClean="0">
                <a:solidFill>
                  <a:srgbClr val="000000"/>
                </a:solidFill>
                <a:latin typeface="Times New Roman"/>
              </a:rPr>
              <a:t>Applications:</a:t>
            </a:r>
            <a:endParaRPr lang="en-US" sz="2500" b="1"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Cable TV network: hybrid network use a combination of optical fiber and coax cable</a:t>
            </a:r>
            <a:r>
              <a:rPr lang="en-US" sz="2500" spc="-1" dirty="0" smtClean="0">
                <a:solidFill>
                  <a:srgbClr val="000000"/>
                </a:solidFill>
                <a:latin typeface="Times New Roman"/>
              </a:rPr>
              <a:t>.</a:t>
            </a: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Local </a:t>
            </a:r>
            <a:r>
              <a:rPr lang="en-US" sz="2500" spc="-1" dirty="0">
                <a:solidFill>
                  <a:srgbClr val="000000"/>
                </a:solidFill>
                <a:latin typeface="Times New Roman"/>
              </a:rPr>
              <a:t>Area Networks such as 100base-FX(fast Ethernet) and 1000base-X LANs. </a:t>
            </a: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Backbone networks because its wide </a:t>
            </a:r>
            <a:r>
              <a:rPr lang="en-US" sz="2500" spc="-1" dirty="0" smtClean="0">
                <a:solidFill>
                  <a:srgbClr val="000000"/>
                </a:solidFill>
                <a:latin typeface="Times New Roman"/>
              </a:rPr>
              <a:t>bandwidth</a:t>
            </a:r>
          </a:p>
          <a:p>
            <a:pPr marL="360">
              <a:lnSpc>
                <a:spcPct val="90000"/>
              </a:lnSpc>
              <a:spcBef>
                <a:spcPts val="1001"/>
              </a:spcBef>
              <a:buClr>
                <a:srgbClr val="000000"/>
              </a:buClr>
            </a:pPr>
            <a:r>
              <a:rPr lang="en-US" sz="2500" b="1" spc="-1" dirty="0" smtClean="0">
                <a:solidFill>
                  <a:srgbClr val="000000"/>
                </a:solidFill>
                <a:latin typeface="Times New Roman"/>
              </a:rPr>
              <a:t>Disadvantages</a:t>
            </a:r>
            <a:r>
              <a:rPr lang="en-US" sz="2500" b="1" spc="-1" dirty="0">
                <a:solidFill>
                  <a:srgbClr val="000000"/>
                </a:solidFill>
                <a:latin typeface="Times New Roman"/>
              </a:rPr>
              <a:t>: </a:t>
            </a:r>
            <a:r>
              <a:rPr lang="en-US" sz="2500" spc="-1" dirty="0">
                <a:solidFill>
                  <a:srgbClr val="000000"/>
                </a:solidFill>
                <a:latin typeface="Times New Roman"/>
              </a:rPr>
              <a:t>Installation and maintenance, Unidirectional light </a:t>
            </a:r>
            <a:r>
              <a:rPr lang="en-US" sz="2500" spc="-1" dirty="0" smtClean="0">
                <a:solidFill>
                  <a:srgbClr val="000000"/>
                </a:solidFill>
                <a:latin typeface="Times New Roman"/>
              </a:rPr>
              <a:t>propagation (For bidirectional use tow cables </a:t>
            </a:r>
            <a:r>
              <a:rPr lang="en-US" sz="2500" spc="-1" dirty="0">
                <a:solidFill>
                  <a:srgbClr val="000000"/>
                </a:solidFill>
                <a:latin typeface="Times New Roman"/>
              </a:rPr>
              <a:t>are needed), Cost (cable and the interfaces are more </a:t>
            </a:r>
            <a:r>
              <a:rPr lang="en-US" sz="2500" spc="-1" dirty="0" smtClean="0">
                <a:solidFill>
                  <a:srgbClr val="000000"/>
                </a:solidFill>
                <a:latin typeface="Times New Roman"/>
              </a:rPr>
              <a:t>expensive)</a:t>
            </a: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Fiber-Optic Features</a:t>
            </a:r>
            <a:endParaRPr lang="en-US" sz="4400" b="0" strike="noStrike" spc="-1" dirty="0">
              <a:latin typeface="Arial"/>
            </a:endParaRPr>
          </a:p>
        </p:txBody>
      </p:sp>
    </p:spTree>
    <p:extLst>
      <p:ext uri="{BB962C8B-B14F-4D97-AF65-F5344CB8AC3E}">
        <p14:creationId xmlns:p14="http://schemas.microsoft.com/office/powerpoint/2010/main" val="387175624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3260" indent="-3429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Wireless media transport EM </a:t>
            </a:r>
            <a:r>
              <a:rPr lang="en-US" sz="2500" spc="-1" dirty="0">
                <a:solidFill>
                  <a:srgbClr val="000000"/>
                </a:solidFill>
                <a:latin typeface="Times New Roman"/>
              </a:rPr>
              <a:t>waves without using a physical </a:t>
            </a:r>
            <a:r>
              <a:rPr lang="en-US" sz="2500" spc="-1" dirty="0" smtClean="0">
                <a:solidFill>
                  <a:srgbClr val="000000"/>
                </a:solidFill>
                <a:latin typeface="Times New Roman"/>
              </a:rPr>
              <a:t>conductor</a:t>
            </a:r>
          </a:p>
          <a:p>
            <a:pPr marL="343260" indent="-3429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Spectrum:</a:t>
            </a:r>
            <a:endParaRPr lang="en-US" sz="2500" spc="-1" dirty="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Wireless Media</a:t>
            </a:r>
            <a:endParaRPr lang="en-US" sz="4400" b="0" strike="noStrike" spc="-1" dirty="0">
              <a:latin typeface="Arial"/>
            </a:endParaRPr>
          </a:p>
        </p:txBody>
      </p:sp>
      <p:pic>
        <p:nvPicPr>
          <p:cNvPr id="6" name="Picture 4"/>
          <p:cNvPicPr>
            <a:picLocks noChangeAspect="1" noChangeArrowheads="1"/>
          </p:cNvPicPr>
          <p:nvPr/>
        </p:nvPicPr>
        <p:blipFill>
          <a:blip/>
          <a:srcRect/>
          <a:stretch>
            <a:fillRect/>
          </a:stretch>
        </p:blipFill>
        <p:spPr bwMode="auto">
          <a:xfrm>
            <a:off x="1049522" y="3018430"/>
            <a:ext cx="10321438" cy="38100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srcRect/>
          <a:stretch>
            <a:fillRect/>
          </a:stretch>
        </p:blipFill>
        <p:spPr bwMode="auto">
          <a:xfrm>
            <a:off x="2819400" y="1843584"/>
            <a:ext cx="8401050" cy="1174845"/>
          </a:xfrm>
          <a:prstGeom prst="rect">
            <a:avLst/>
          </a:prstGeom>
          <a:noFill/>
          <a:ln w="9525">
            <a:noFill/>
            <a:miter lim="800000"/>
            <a:headEnd/>
            <a:tailEnd/>
          </a:ln>
          <a:effectLst/>
        </p:spPr>
      </p:pic>
    </p:spTree>
    <p:extLst>
      <p:ext uri="{BB962C8B-B14F-4D97-AF65-F5344CB8AC3E}">
        <p14:creationId xmlns:p14="http://schemas.microsoft.com/office/powerpoint/2010/main" val="178493106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60">
              <a:lnSpc>
                <a:spcPct val="90000"/>
              </a:lnSpc>
              <a:spcBef>
                <a:spcPts val="1001"/>
              </a:spcBef>
              <a:buClr>
                <a:srgbClr val="000000"/>
              </a:buClr>
            </a:pPr>
            <a:r>
              <a:rPr lang="en-US" sz="2500" b="1" spc="-1" dirty="0">
                <a:solidFill>
                  <a:srgbClr val="000000"/>
                </a:solidFill>
                <a:latin typeface="Times New Roman"/>
              </a:rPr>
              <a:t>1.Ground </a:t>
            </a:r>
            <a:r>
              <a:rPr lang="en-US" sz="2500" b="1" spc="-1" dirty="0" smtClean="0">
                <a:solidFill>
                  <a:srgbClr val="000000"/>
                </a:solidFill>
                <a:latin typeface="Times New Roman"/>
              </a:rPr>
              <a:t>Propagation:</a:t>
            </a:r>
          </a:p>
          <a:p>
            <a:pPr marL="343260" indent="-342900">
              <a:lnSpc>
                <a:spcPct val="90000"/>
              </a:lnSpc>
              <a:spcBef>
                <a:spcPts val="1001"/>
              </a:spcBef>
              <a:buClr>
                <a:srgbClr val="000000"/>
              </a:buClr>
              <a:buFont typeface="Arial" pitchFamily="34" charset="0"/>
              <a:buChar char="•"/>
            </a:pPr>
            <a:r>
              <a:rPr lang="en-US" sz="2500" spc="-1" dirty="0">
                <a:solidFill>
                  <a:srgbClr val="000000"/>
                </a:solidFill>
                <a:latin typeface="Times New Roman"/>
              </a:rPr>
              <a:t>Radio waves travel through the lowest portion of the atmosphere, hugging the earth.</a:t>
            </a:r>
          </a:p>
          <a:p>
            <a:pPr marL="343260" indent="-3429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The </a:t>
            </a:r>
            <a:r>
              <a:rPr lang="en-US" sz="2500" spc="-1" dirty="0">
                <a:solidFill>
                  <a:srgbClr val="000000"/>
                </a:solidFill>
                <a:latin typeface="Times New Roman"/>
              </a:rPr>
              <a:t>low frequency signal follow the curvature of the planet. </a:t>
            </a:r>
          </a:p>
          <a:p>
            <a:pPr marL="343260" indent="-342900">
              <a:lnSpc>
                <a:spcPct val="90000"/>
              </a:lnSpc>
              <a:spcBef>
                <a:spcPts val="1001"/>
              </a:spcBef>
              <a:buClr>
                <a:srgbClr val="000000"/>
              </a:buClr>
              <a:buFont typeface="Arial" pitchFamily="34" charset="0"/>
              <a:buChar char="•"/>
            </a:pPr>
            <a:r>
              <a:rPr lang="en-US" sz="2500" spc="-1" dirty="0">
                <a:solidFill>
                  <a:srgbClr val="000000"/>
                </a:solidFill>
                <a:latin typeface="Times New Roman"/>
              </a:rPr>
              <a:t>Distance depends on the amount of the power.</a:t>
            </a:r>
          </a:p>
          <a:p>
            <a:pPr marL="360">
              <a:lnSpc>
                <a:spcPct val="90000"/>
              </a:lnSpc>
              <a:spcBef>
                <a:spcPts val="1001"/>
              </a:spcBef>
              <a:buClr>
                <a:srgbClr val="000000"/>
              </a:buClr>
            </a:pPr>
            <a:r>
              <a:rPr lang="en-US" sz="2500" b="1" spc="-1" dirty="0">
                <a:solidFill>
                  <a:srgbClr val="000000"/>
                </a:solidFill>
                <a:latin typeface="Times New Roman"/>
              </a:rPr>
              <a:t>2.Sky </a:t>
            </a:r>
            <a:r>
              <a:rPr lang="en-US" sz="2500" b="1" spc="-1" dirty="0" smtClean="0">
                <a:solidFill>
                  <a:srgbClr val="000000"/>
                </a:solidFill>
                <a:latin typeface="Times New Roman"/>
              </a:rPr>
              <a:t>Propagation:</a:t>
            </a:r>
          </a:p>
          <a:p>
            <a:pPr marL="343260" indent="-3429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 Higher </a:t>
            </a:r>
            <a:r>
              <a:rPr lang="en-US" sz="2500" spc="-1" dirty="0">
                <a:solidFill>
                  <a:srgbClr val="000000"/>
                </a:solidFill>
                <a:latin typeface="Times New Roman"/>
              </a:rPr>
              <a:t>frequency radio radiate upward into the ionosphere where they are  reflected back to the earth.</a:t>
            </a:r>
          </a:p>
          <a:p>
            <a:pPr marL="343260" indent="-3429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 </a:t>
            </a:r>
            <a:r>
              <a:rPr lang="en-US" sz="2500" spc="-1" dirty="0">
                <a:solidFill>
                  <a:srgbClr val="000000"/>
                </a:solidFill>
                <a:latin typeface="Times New Roman"/>
              </a:rPr>
              <a:t>Sky propagation allow for greater distance with lower power output.</a:t>
            </a:r>
          </a:p>
          <a:p>
            <a:pPr marL="360">
              <a:lnSpc>
                <a:spcPct val="90000"/>
              </a:lnSpc>
              <a:spcBef>
                <a:spcPts val="1001"/>
              </a:spcBef>
              <a:buClr>
                <a:srgbClr val="000000"/>
              </a:buClr>
            </a:pPr>
            <a:r>
              <a:rPr lang="en-US" sz="2500" b="1" spc="-1" dirty="0">
                <a:solidFill>
                  <a:srgbClr val="000000"/>
                </a:solidFill>
                <a:latin typeface="Times New Roman"/>
              </a:rPr>
              <a:t>3.line-of-sight Propagation:  </a:t>
            </a:r>
            <a:endParaRPr lang="en-US" sz="2500" b="1" spc="-1" dirty="0" smtClean="0">
              <a:solidFill>
                <a:srgbClr val="000000"/>
              </a:solidFill>
              <a:latin typeface="Times New Roman"/>
            </a:endParaRPr>
          </a:p>
          <a:p>
            <a:pPr marL="343260" indent="-342900">
              <a:lnSpc>
                <a:spcPct val="90000"/>
              </a:lnSpc>
              <a:spcBef>
                <a:spcPts val="1001"/>
              </a:spcBef>
              <a:buClr>
                <a:srgbClr val="000000"/>
              </a:buClr>
              <a:buFont typeface="Arial" pitchFamily="34" charset="0"/>
              <a:buChar char="•"/>
            </a:pPr>
            <a:r>
              <a:rPr lang="en-US" sz="2500" spc="-1" dirty="0" smtClean="0">
                <a:solidFill>
                  <a:srgbClr val="000000"/>
                </a:solidFill>
                <a:latin typeface="Times New Roman"/>
              </a:rPr>
              <a:t>Very </a:t>
            </a:r>
            <a:r>
              <a:rPr lang="en-US" sz="2500" spc="-1" dirty="0">
                <a:solidFill>
                  <a:srgbClr val="000000"/>
                </a:solidFill>
                <a:latin typeface="Times New Roman"/>
              </a:rPr>
              <a:t>high frequency signals are transmitted in straight lines directly from antenna to antenna.</a:t>
            </a: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Wireless Media</a:t>
            </a:r>
            <a:endParaRPr lang="en-US" sz="4400" b="0" strike="noStrike" spc="-1" dirty="0">
              <a:latin typeface="Arial"/>
            </a:endParaRPr>
          </a:p>
        </p:txBody>
      </p:sp>
    </p:spTree>
    <p:extLst>
      <p:ext uri="{BB962C8B-B14F-4D97-AF65-F5344CB8AC3E}">
        <p14:creationId xmlns:p14="http://schemas.microsoft.com/office/powerpoint/2010/main" val="32627989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Wireless Media</a:t>
            </a:r>
            <a:endParaRPr lang="en-US" sz="4400" b="0" strike="noStrike" spc="-1" dirty="0">
              <a:latin typeface="Arial"/>
            </a:endParaRPr>
          </a:p>
        </p:txBody>
      </p:sp>
      <p:pic>
        <p:nvPicPr>
          <p:cNvPr id="6" name="Picture 6"/>
          <p:cNvPicPr>
            <a:picLocks noChangeAspect="1" noChangeArrowheads="1"/>
          </p:cNvPicPr>
          <p:nvPr/>
        </p:nvPicPr>
        <p:blipFill>
          <a:blip r:embed="rId2"/>
          <a:srcRect/>
          <a:stretch>
            <a:fillRect/>
          </a:stretch>
        </p:blipFill>
        <p:spPr bwMode="auto">
          <a:xfrm>
            <a:off x="877094" y="1597331"/>
            <a:ext cx="10514012" cy="4413936"/>
          </a:xfrm>
          <a:prstGeom prst="rect">
            <a:avLst/>
          </a:prstGeom>
          <a:noFill/>
          <a:ln w="9525">
            <a:noFill/>
            <a:miter lim="800000"/>
            <a:headEnd/>
            <a:tailEnd/>
          </a:ln>
          <a:effectLst/>
        </p:spPr>
      </p:pic>
    </p:spTree>
    <p:extLst>
      <p:ext uri="{BB962C8B-B14F-4D97-AF65-F5344CB8AC3E}">
        <p14:creationId xmlns:p14="http://schemas.microsoft.com/office/powerpoint/2010/main" val="156510639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Wireless Transmission Wave</a:t>
            </a:r>
            <a:endParaRPr lang="en-US" sz="4400" b="0" strike="noStrike" spc="-1" dirty="0">
              <a:latin typeface="Arial"/>
            </a:endParaRPr>
          </a:p>
        </p:txBody>
      </p:sp>
      <p:pic>
        <p:nvPicPr>
          <p:cNvPr id="6" name="Picture 6"/>
          <p:cNvPicPr>
            <a:picLocks noChangeAspect="1" noChangeArrowheads="1"/>
          </p:cNvPicPr>
          <p:nvPr/>
        </p:nvPicPr>
        <p:blipFill>
          <a:blip r:embed="rId2"/>
          <a:srcRect/>
          <a:stretch>
            <a:fillRect/>
          </a:stretch>
        </p:blipFill>
        <p:spPr bwMode="auto">
          <a:xfrm>
            <a:off x="2005943" y="2441774"/>
            <a:ext cx="8238852" cy="2771377"/>
          </a:xfrm>
          <a:prstGeom prst="rect">
            <a:avLst/>
          </a:prstGeom>
          <a:noFill/>
          <a:ln w="9525">
            <a:noFill/>
            <a:miter lim="800000"/>
            <a:headEnd/>
            <a:tailEnd/>
          </a:ln>
          <a:effectLst/>
        </p:spPr>
      </p:pic>
    </p:spTree>
    <p:extLst>
      <p:ext uri="{BB962C8B-B14F-4D97-AF65-F5344CB8AC3E}">
        <p14:creationId xmlns:p14="http://schemas.microsoft.com/office/powerpoint/2010/main" val="17854566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Radio Wave</a:t>
            </a:r>
            <a:endParaRPr lang="en-US" sz="4400" b="0" strike="noStrike" spc="-1" dirty="0">
              <a:latin typeface="Arial"/>
            </a:endParaRPr>
          </a:p>
        </p:txBody>
      </p:sp>
      <p:sp>
        <p:nvSpPr>
          <p:cNvPr id="2" name="Rectangle 1"/>
          <p:cNvSpPr/>
          <p:nvPr/>
        </p:nvSpPr>
        <p:spPr>
          <a:xfrm>
            <a:off x="1143000" y="1582341"/>
            <a:ext cx="10363200" cy="4093428"/>
          </a:xfrm>
          <a:prstGeom prst="rect">
            <a:avLst/>
          </a:prstGeom>
        </p:spPr>
        <p:txBody>
          <a:bodyPr wrap="square">
            <a:spAutoFit/>
          </a:bodyPr>
          <a:lstStyle/>
          <a:p>
            <a:r>
              <a:rPr lang="en-US" sz="2400" dirty="0">
                <a:latin typeface="Times New Roman" pitchFamily="18" charset="0"/>
                <a:cs typeface="Times New Roman" pitchFamily="18" charset="0"/>
              </a:rPr>
              <a:t>Although there is no clear-cut demarcation between radio waves and microwaves, electromagnetic waves ranging in frequencies between 3 kHz and 1 GHz are normally called radio waves; waves ranging in frequencies between 1 and 300 GHz are called microwaves. However, the behavior of the waves, rather than the frequencies, is a better criterion for classification. </a:t>
            </a:r>
          </a:p>
          <a:p>
            <a:pPr marL="273050" indent="-273050" eaLnBrk="0" hangingPunct="0">
              <a:spcBef>
                <a:spcPts val="600"/>
              </a:spcBef>
              <a:buClr>
                <a:schemeClr val="tx2"/>
              </a:buClr>
              <a:buSzPct val="73000"/>
              <a:buFont typeface="Wingdings 2" pitchFamily="18" charset="2"/>
              <a:buChar char=""/>
            </a:pPr>
            <a:r>
              <a:rPr lang="en-US" sz="2400" dirty="0">
                <a:latin typeface="Times New Roman" pitchFamily="18" charset="0"/>
                <a:cs typeface="Times New Roman" pitchFamily="18" charset="0"/>
              </a:rPr>
              <a:t>Between 3 KHz – 1 GHz.</a:t>
            </a:r>
          </a:p>
          <a:p>
            <a:pPr marL="273050" indent="-273050" eaLnBrk="0" hangingPunct="0">
              <a:spcBef>
                <a:spcPts val="600"/>
              </a:spcBef>
              <a:buClr>
                <a:schemeClr val="tx2"/>
              </a:buClr>
              <a:buSzPct val="73000"/>
              <a:buFont typeface="Wingdings 2" pitchFamily="18" charset="2"/>
              <a:buChar char=""/>
            </a:pPr>
            <a:r>
              <a:rPr lang="en-US" sz="2400" dirty="0">
                <a:latin typeface="Times New Roman" pitchFamily="18" charset="0"/>
                <a:cs typeface="Times New Roman" pitchFamily="18" charset="0"/>
              </a:rPr>
              <a:t>Radio waves use omnidirectional antenna.</a:t>
            </a:r>
          </a:p>
          <a:p>
            <a:pPr marL="273050" indent="-273050" eaLnBrk="0" hangingPunct="0">
              <a:spcBef>
                <a:spcPts val="600"/>
              </a:spcBef>
              <a:buClr>
                <a:schemeClr val="tx2"/>
              </a:buClr>
              <a:buSzPct val="73000"/>
              <a:buFont typeface="Wingdings 2" pitchFamily="18" charset="2"/>
              <a:buChar char=""/>
            </a:pPr>
            <a:r>
              <a:rPr lang="en-US" sz="2400" dirty="0">
                <a:latin typeface="Times New Roman" pitchFamily="18" charset="0"/>
                <a:cs typeface="Times New Roman" pitchFamily="18" charset="0"/>
              </a:rPr>
              <a:t>Radio waves used in  radio and television. </a:t>
            </a:r>
          </a:p>
          <a:p>
            <a:pPr marL="273050" indent="-273050" eaLnBrk="0" hangingPunct="0">
              <a:spcBef>
                <a:spcPts val="600"/>
              </a:spcBef>
              <a:buClr>
                <a:schemeClr val="tx2"/>
              </a:buClr>
              <a:buSzPct val="73000"/>
              <a:buFont typeface="Wingdings 2" pitchFamily="18" charset="2"/>
              <a:buChar char=""/>
            </a:pPr>
            <a:r>
              <a:rPr lang="en-US" sz="2400" dirty="0">
                <a:latin typeface="Times New Roman" pitchFamily="18" charset="0"/>
                <a:cs typeface="Times New Roman" pitchFamily="18" charset="0"/>
              </a:rPr>
              <a:t>Sky Propagation. This makes radio waves a good candidate for long-distance broadcasting such as AM radio.  </a:t>
            </a:r>
          </a:p>
        </p:txBody>
      </p:sp>
      <p:pic>
        <p:nvPicPr>
          <p:cNvPr id="8" name="Picture 7"/>
          <p:cNvPicPr>
            <a:picLocks noChangeAspect="1" noChangeArrowheads="1"/>
          </p:cNvPicPr>
          <p:nvPr/>
        </p:nvPicPr>
        <p:blipFill>
          <a:blip r:embed="rId2"/>
          <a:srcRect/>
          <a:stretch>
            <a:fillRect/>
          </a:stretch>
        </p:blipFill>
        <p:spPr bwMode="auto">
          <a:xfrm>
            <a:off x="9158580" y="3200400"/>
            <a:ext cx="1828800" cy="1442668"/>
          </a:xfrm>
          <a:prstGeom prst="rect">
            <a:avLst/>
          </a:prstGeom>
          <a:noFill/>
          <a:ln w="9525">
            <a:noFill/>
            <a:miter lim="800000"/>
            <a:headEnd/>
            <a:tailEnd/>
          </a:ln>
          <a:effectLst/>
        </p:spPr>
      </p:pic>
    </p:spTree>
    <p:extLst>
      <p:ext uri="{BB962C8B-B14F-4D97-AF65-F5344CB8AC3E}">
        <p14:creationId xmlns:p14="http://schemas.microsoft.com/office/powerpoint/2010/main" val="12177964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Transmission of data: Data must be transformed to electromagnetic signals to be transmitted.</a:t>
            </a:r>
          </a:p>
          <a:p>
            <a:pPr marL="360">
              <a:lnSpc>
                <a:spcPct val="90000"/>
              </a:lnSpc>
              <a:spcBef>
                <a:spcPts val="1001"/>
              </a:spcBef>
              <a:buClr>
                <a:srgbClr val="000000"/>
              </a:buClr>
            </a:pPr>
            <a:r>
              <a:rPr lang="en-US" sz="2800" spc="-1" dirty="0">
                <a:solidFill>
                  <a:srgbClr val="000000"/>
                </a:solidFill>
                <a:latin typeface="Times New Roman"/>
              </a:rPr>
              <a:t>Analog vs. Digital Signals:</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Signals can be interpreted as either analog or digital</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In reality, all signals are analog</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Analog signals are continuous, non-discrete</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Digital signals are non-continuous, discrete</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Digital signals lend themselves more nicely to noise reduction techniques</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Fourier Analysis </a:t>
            </a:r>
            <a:endParaRPr lang="en-US" sz="4400" b="0" strike="noStrike" spc="-1" dirty="0">
              <a:latin typeface="Arial"/>
            </a:endParaRPr>
          </a:p>
        </p:txBody>
      </p:sp>
    </p:spTree>
    <p:extLst>
      <p:ext uri="{BB962C8B-B14F-4D97-AF65-F5344CB8AC3E}">
        <p14:creationId xmlns:p14="http://schemas.microsoft.com/office/powerpoint/2010/main" val="171352177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3260" indent="-342900">
              <a:lnSpc>
                <a:spcPct val="90000"/>
              </a:lnSpc>
              <a:spcBef>
                <a:spcPts val="1001"/>
              </a:spcBef>
              <a:buClr>
                <a:srgbClr val="000000"/>
              </a:buClr>
              <a:buFont typeface="Arial" pitchFamily="34" charset="0"/>
              <a:buChar char="•"/>
            </a:pPr>
            <a:r>
              <a:rPr lang="en-US" sz="2500" spc="-1" dirty="0">
                <a:solidFill>
                  <a:srgbClr val="000000"/>
                </a:solidFill>
                <a:latin typeface="Times New Roman"/>
              </a:rPr>
              <a:t>Microwaves are used for unicast communication such as cellular telephones, satellite networks</a:t>
            </a:r>
            <a:r>
              <a:rPr lang="en-US" sz="2500" spc="-1" dirty="0" smtClean="0">
                <a:solidFill>
                  <a:srgbClr val="000000"/>
                </a:solidFill>
                <a:latin typeface="Times New Roman"/>
              </a:rPr>
              <a:t>, and </a:t>
            </a:r>
            <a:r>
              <a:rPr lang="en-US" sz="2500" spc="-1" dirty="0">
                <a:solidFill>
                  <a:srgbClr val="000000"/>
                </a:solidFill>
                <a:latin typeface="Times New Roman"/>
              </a:rPr>
              <a:t>wireless LANs.</a:t>
            </a:r>
          </a:p>
          <a:p>
            <a:pPr marL="343260" indent="-342900">
              <a:lnSpc>
                <a:spcPct val="90000"/>
              </a:lnSpc>
              <a:spcBef>
                <a:spcPts val="1001"/>
              </a:spcBef>
              <a:buClr>
                <a:srgbClr val="000000"/>
              </a:buClr>
              <a:buFont typeface="Arial" pitchFamily="34" charset="0"/>
              <a:buChar char="•"/>
            </a:pPr>
            <a:r>
              <a:rPr lang="en-US" sz="2500" spc="-1" dirty="0">
                <a:solidFill>
                  <a:srgbClr val="000000"/>
                </a:solidFill>
                <a:latin typeface="Times New Roman"/>
              </a:rPr>
              <a:t>Higher frequency ranges can penetrate walls.</a:t>
            </a:r>
          </a:p>
          <a:p>
            <a:pPr marL="343260" indent="-342900">
              <a:lnSpc>
                <a:spcPct val="90000"/>
              </a:lnSpc>
              <a:spcBef>
                <a:spcPts val="1001"/>
              </a:spcBef>
              <a:buClr>
                <a:srgbClr val="000000"/>
              </a:buClr>
              <a:buFont typeface="Arial" pitchFamily="34" charset="0"/>
              <a:buChar char="•"/>
            </a:pPr>
            <a:r>
              <a:rPr lang="en-US" sz="2500" spc="-1" dirty="0">
                <a:solidFill>
                  <a:srgbClr val="000000"/>
                </a:solidFill>
                <a:latin typeface="Times New Roman"/>
              </a:rPr>
              <a:t>Use directional antennas - point to point line of sight communications.</a:t>
            </a: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Microwaves</a:t>
            </a:r>
            <a:endParaRPr lang="en-US" sz="4400" b="0" strike="noStrike" spc="-1" dirty="0">
              <a:latin typeface="Arial"/>
            </a:endParaRPr>
          </a:p>
        </p:txBody>
      </p:sp>
      <p:pic>
        <p:nvPicPr>
          <p:cNvPr id="6" name="Picture 6"/>
          <p:cNvPicPr>
            <a:picLocks noChangeAspect="1" noChangeArrowheads="1"/>
          </p:cNvPicPr>
          <p:nvPr/>
        </p:nvPicPr>
        <p:blipFill>
          <a:blip r:embed="rId2"/>
          <a:srcRect/>
          <a:stretch>
            <a:fillRect/>
          </a:stretch>
        </p:blipFill>
        <p:spPr bwMode="auto">
          <a:xfrm>
            <a:off x="3193112" y="3276600"/>
            <a:ext cx="5794375" cy="2751644"/>
          </a:xfrm>
          <a:prstGeom prst="rect">
            <a:avLst/>
          </a:prstGeom>
          <a:noFill/>
          <a:ln w="9525">
            <a:noFill/>
            <a:miter lim="800000"/>
            <a:headEnd/>
            <a:tailEnd/>
          </a:ln>
          <a:effectLst/>
        </p:spPr>
      </p:pic>
    </p:spTree>
    <p:extLst>
      <p:ext uri="{BB962C8B-B14F-4D97-AF65-F5344CB8AC3E}">
        <p14:creationId xmlns:p14="http://schemas.microsoft.com/office/powerpoint/2010/main" val="26470616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Infrared signals</a:t>
            </a:r>
            <a:endParaRPr lang="en-US" sz="4400" b="0" strike="noStrike" spc="-1" dirty="0">
              <a:latin typeface="Arial"/>
            </a:endParaRPr>
          </a:p>
        </p:txBody>
      </p:sp>
      <p:sp>
        <p:nvSpPr>
          <p:cNvPr id="2" name="Rectangle 1"/>
          <p:cNvSpPr/>
          <p:nvPr/>
        </p:nvSpPr>
        <p:spPr>
          <a:xfrm>
            <a:off x="304800" y="1582341"/>
            <a:ext cx="11506200" cy="4893647"/>
          </a:xfrm>
          <a:prstGeom prst="rect">
            <a:avLst/>
          </a:prstGeom>
        </p:spPr>
        <p:txBody>
          <a:bodyPr wrap="square">
            <a:spAutoFit/>
          </a:bodyPr>
          <a:lstStyle/>
          <a:p>
            <a:pPr marL="342900" indent="-342900">
              <a:buFont typeface="Arial" pitchFamily="34" charset="0"/>
              <a:buChar char="•"/>
            </a:pPr>
            <a:r>
              <a:rPr lang="en-US" sz="2400" dirty="0">
                <a:latin typeface="Times New Roman" pitchFamily="18" charset="0"/>
                <a:cs typeface="Times New Roman" pitchFamily="18" charset="0"/>
              </a:rPr>
              <a:t>Frequencies from 300 GHz to 400 THz (wavelengths from 1 mm to 770 nm), can be used for short-range communication. </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IR </a:t>
            </a:r>
            <a:r>
              <a:rPr lang="en-US" sz="2400" dirty="0">
                <a:latin typeface="Times New Roman" pitchFamily="18" charset="0"/>
                <a:cs typeface="Times New Roman" pitchFamily="18" charset="0"/>
              </a:rPr>
              <a:t>having high frequencies, cannot penetrate walls. This advantageous characteristic prevents interference between one system and another; a short-range communication system in one room cannot be affected by another system in the next room. </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we use </a:t>
            </a:r>
            <a:r>
              <a:rPr lang="en-US" sz="2400" dirty="0" smtClean="0">
                <a:latin typeface="Times New Roman" pitchFamily="18" charset="0"/>
                <a:cs typeface="Times New Roman" pitchFamily="18" charset="0"/>
              </a:rPr>
              <a:t>remote </a:t>
            </a:r>
            <a:r>
              <a:rPr lang="en-US" sz="2400" dirty="0">
                <a:latin typeface="Times New Roman" pitchFamily="18" charset="0"/>
                <a:cs typeface="Times New Roman" pitchFamily="18" charset="0"/>
              </a:rPr>
              <a:t>control, </a:t>
            </a:r>
            <a:r>
              <a:rPr lang="en-US" sz="2400" dirty="0" smtClean="0">
                <a:latin typeface="Times New Roman" pitchFamily="18" charset="0"/>
                <a:cs typeface="Times New Roman" pitchFamily="18" charset="0"/>
              </a:rPr>
              <a:t>the IR of remote do not interfere </a:t>
            </a:r>
            <a:r>
              <a:rPr lang="en-US" sz="2400" dirty="0">
                <a:latin typeface="Times New Roman" pitchFamily="18" charset="0"/>
                <a:cs typeface="Times New Roman" pitchFamily="18" charset="0"/>
              </a:rPr>
              <a:t>by </a:t>
            </a:r>
            <a:r>
              <a:rPr lang="en-US" sz="2400" dirty="0" smtClean="0">
                <a:latin typeface="Times New Roman" pitchFamily="18" charset="0"/>
                <a:cs typeface="Times New Roman" pitchFamily="18" charset="0"/>
              </a:rPr>
              <a:t>neighbors remote. </a:t>
            </a:r>
          </a:p>
          <a:p>
            <a:pPr marL="342900" indent="-342900">
              <a:buFont typeface="Arial" pitchFamily="34" charset="0"/>
              <a:buChar char="•"/>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same characteristic makes </a:t>
            </a:r>
            <a:r>
              <a:rPr lang="en-US" sz="2400" dirty="0" smtClean="0">
                <a:latin typeface="Times New Roman" pitchFamily="18" charset="0"/>
                <a:cs typeface="Times New Roman" pitchFamily="18" charset="0"/>
              </a:rPr>
              <a:t>IR </a:t>
            </a:r>
            <a:r>
              <a:rPr lang="en-US" sz="2400" dirty="0">
                <a:latin typeface="Times New Roman" pitchFamily="18" charset="0"/>
                <a:cs typeface="Times New Roman" pitchFamily="18" charset="0"/>
              </a:rPr>
              <a:t>signals useless for long-range communication. </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addition, we cannot use infrared waves outside a building because the sun's rays contain infrared waves that can interfere with the </a:t>
            </a:r>
            <a:r>
              <a:rPr lang="en-US" sz="2400" dirty="0" smtClean="0">
                <a:latin typeface="Times New Roman" pitchFamily="18" charset="0"/>
                <a:cs typeface="Times New Roman" pitchFamily="18" charset="0"/>
              </a:rPr>
              <a:t>communication.</a:t>
            </a: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Used </a:t>
            </a:r>
            <a:r>
              <a:rPr lang="en-US" sz="2400" dirty="0">
                <a:latin typeface="Times New Roman" pitchFamily="18" charset="0"/>
                <a:cs typeface="Times New Roman" pitchFamily="18" charset="0"/>
              </a:rPr>
              <a:t>for short-range communication.</a:t>
            </a:r>
          </a:p>
          <a:p>
            <a:pPr marL="342900" indent="-342900">
              <a:buFont typeface="Arial" pitchFamily="34" charset="0"/>
              <a:buChar char="•"/>
            </a:pPr>
            <a:r>
              <a:rPr lang="en-US" sz="2400" dirty="0">
                <a:latin typeface="Times New Roman" pitchFamily="18" charset="0"/>
                <a:cs typeface="Times New Roman" pitchFamily="18" charset="0"/>
              </a:rPr>
              <a:t>Very common with remote control devices, but can also be used for device-to-device transfers, such as PDA to computer.</a:t>
            </a:r>
          </a:p>
          <a:p>
            <a:pPr marL="342900" indent="-342900">
              <a:buFont typeface="Arial" pitchFamily="34" charset="0"/>
              <a:buChar char="•"/>
            </a:pPr>
            <a:r>
              <a:rPr lang="en-US" sz="2400" dirty="0">
                <a:latin typeface="Times New Roman" pitchFamily="18" charset="0"/>
                <a:cs typeface="Times New Roman" pitchFamily="18" charset="0"/>
              </a:rPr>
              <a:t>Line-of-sight propagation</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6007277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effectLst>
                  <a:outerShdw blurRad="38100" dist="38100" dir="2700000" algn="tl">
                    <a:srgbClr val="C0C0C0"/>
                  </a:outerShdw>
                </a:effectLst>
                <a:latin typeface="Times" pitchFamily="1" charset="0"/>
              </a:rPr>
              <a:t>Digital-to-analog Conversion</a:t>
            </a:r>
            <a:endParaRPr lang="en-US" sz="4400" b="0" strike="noStrike" spc="-1" dirty="0">
              <a:latin typeface="Arial"/>
            </a:endParaRPr>
          </a:p>
        </p:txBody>
      </p:sp>
      <p:sp>
        <p:nvSpPr>
          <p:cNvPr id="2" name="Rectangle 1"/>
          <p:cNvSpPr/>
          <p:nvPr/>
        </p:nvSpPr>
        <p:spPr>
          <a:xfrm>
            <a:off x="152400" y="1582341"/>
            <a:ext cx="11658600" cy="2677656"/>
          </a:xfrm>
          <a:prstGeom prst="rect">
            <a:avLst/>
          </a:prstGeom>
        </p:spPr>
        <p:txBody>
          <a:bodyPr wrap="square">
            <a:spAutoFit/>
          </a:bodyPr>
          <a:lstStyle/>
          <a:p>
            <a:pPr marL="342900" indent="-342900">
              <a:buFont typeface="Arial" pitchFamily="34" charset="0"/>
              <a:buChar char="•"/>
            </a:pPr>
            <a:r>
              <a:rPr lang="en-US" sz="2400" dirty="0" smtClean="0">
                <a:latin typeface="Times New Roman" pitchFamily="18" charset="0"/>
                <a:cs typeface="Times New Roman" pitchFamily="18" charset="0"/>
              </a:rPr>
              <a:t>D to A conversion </a:t>
            </a:r>
            <a:r>
              <a:rPr lang="en-US" sz="2400" dirty="0">
                <a:latin typeface="Times New Roman" pitchFamily="18" charset="0"/>
                <a:cs typeface="Times New Roman" pitchFamily="18" charset="0"/>
              </a:rPr>
              <a:t>is a</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process of changing </a:t>
            </a:r>
            <a:r>
              <a:rPr lang="en-US" sz="2400" dirty="0" smtClean="0">
                <a:latin typeface="Times New Roman" pitchFamily="18" charset="0"/>
                <a:cs typeface="Times New Roman" pitchFamily="18" charset="0"/>
              </a:rPr>
              <a:t>characteristics </a:t>
            </a:r>
            <a:r>
              <a:rPr lang="en-US" sz="2400" dirty="0">
                <a:latin typeface="Times New Roman" pitchFamily="18" charset="0"/>
                <a:cs typeface="Times New Roman" pitchFamily="18" charset="0"/>
              </a:rPr>
              <a:t>of an analog signal based on the information in digital </a:t>
            </a:r>
            <a:r>
              <a:rPr lang="en-US" sz="2400" dirty="0" smtClean="0">
                <a:latin typeface="Times New Roman" pitchFamily="18" charset="0"/>
                <a:cs typeface="Times New Roman" pitchFamily="18" charset="0"/>
              </a:rPr>
              <a:t>data. i.e. Digital </a:t>
            </a:r>
            <a:r>
              <a:rPr lang="en-US" sz="2400" dirty="0">
                <a:latin typeface="Times New Roman" pitchFamily="18" charset="0"/>
                <a:cs typeface="Times New Roman" pitchFamily="18" charset="0"/>
              </a:rPr>
              <a:t>data needs to be carried on an analog signal.</a:t>
            </a:r>
          </a:p>
          <a:p>
            <a:pPr marL="342900" indent="-342900">
              <a:buFont typeface="Arial" pitchFamily="34" charset="0"/>
              <a:buChar char="•"/>
            </a:pPr>
            <a:r>
              <a:rPr lang="en-US" sz="2400" dirty="0" smtClean="0">
                <a:latin typeface="Times New Roman" pitchFamily="18" charset="0"/>
                <a:cs typeface="Times New Roman" pitchFamily="18" charset="0"/>
              </a:rPr>
              <a:t>Analog </a:t>
            </a:r>
            <a:r>
              <a:rPr lang="en-US" sz="2400" dirty="0">
                <a:latin typeface="Times New Roman" pitchFamily="18" charset="0"/>
                <a:cs typeface="Times New Roman" pitchFamily="18" charset="0"/>
              </a:rPr>
              <a:t>carrier signal is manipulated to uniquely identify the digital data being carried.</a:t>
            </a:r>
          </a:p>
          <a:p>
            <a:pPr marL="342900" indent="-342900">
              <a:buFont typeface="Arial" pitchFamily="34" charset="0"/>
              <a:buChar char="•"/>
            </a:pPr>
            <a:r>
              <a:rPr lang="en-US" sz="2400" dirty="0">
                <a:latin typeface="Times New Roman" pitchFamily="18" charset="0"/>
                <a:cs typeface="Times New Roman" pitchFamily="18" charset="0"/>
              </a:rPr>
              <a:t>Carrier signal : the sending device produces a high-frequency signal that acts as a base for the information signal. This base signal is called the carrier signal or carrier frequency.</a:t>
            </a:r>
          </a:p>
          <a:p>
            <a:pPr marL="342900" indent="-342900">
              <a:buFont typeface="Arial" pitchFamily="34" charset="0"/>
              <a:buChar char="•"/>
            </a:pPr>
            <a:r>
              <a:rPr lang="en-US" sz="2400" dirty="0" smtClean="0">
                <a:latin typeface="Times New Roman" pitchFamily="18" charset="0"/>
                <a:cs typeface="Times New Roman" pitchFamily="18" charset="0"/>
              </a:rPr>
              <a:t>Sine wave </a:t>
            </a:r>
            <a:r>
              <a:rPr lang="en-US" sz="2400" dirty="0">
                <a:latin typeface="Times New Roman" pitchFamily="18" charset="0"/>
                <a:cs typeface="Times New Roman" pitchFamily="18" charset="0"/>
              </a:rPr>
              <a:t>is defined by three characteristics (amplitude, frequency, and phase) ⇒ digital data (binary 0 and 1) can be represented by varying any of the </a:t>
            </a:r>
            <a:r>
              <a:rPr lang="en-US" sz="2400" dirty="0" smtClean="0">
                <a:latin typeface="Times New Roman" pitchFamily="18" charset="0"/>
                <a:cs typeface="Times New Roman" pitchFamily="18" charset="0"/>
              </a:rPr>
              <a:t>three.</a:t>
            </a:r>
            <a:endParaRPr lang="en-US" sz="2400" dirty="0">
              <a:latin typeface="Times New Roman" pitchFamily="18" charset="0"/>
              <a:cs typeface="Times New Roman" pitchFamily="18" charset="0"/>
            </a:endParaRPr>
          </a:p>
        </p:txBody>
      </p:sp>
      <p:pic>
        <p:nvPicPr>
          <p:cNvPr id="7" name="Picture 10"/>
          <p:cNvPicPr>
            <a:picLocks noChangeAspect="1" noChangeArrowheads="1"/>
          </p:cNvPicPr>
          <p:nvPr/>
        </p:nvPicPr>
        <p:blipFill>
          <a:blip r:embed="rId2"/>
          <a:srcRect/>
          <a:stretch>
            <a:fillRect/>
          </a:stretch>
        </p:blipFill>
        <p:spPr bwMode="auto">
          <a:xfrm>
            <a:off x="991214" y="4186451"/>
            <a:ext cx="10514012" cy="2464909"/>
          </a:xfrm>
          <a:prstGeom prst="rect">
            <a:avLst/>
          </a:prstGeom>
          <a:noFill/>
          <a:ln w="9525">
            <a:noFill/>
            <a:miter lim="800000"/>
            <a:headEnd/>
            <a:tailEnd/>
          </a:ln>
          <a:effectLst/>
        </p:spPr>
      </p:pic>
    </p:spTree>
    <p:extLst>
      <p:ext uri="{BB962C8B-B14F-4D97-AF65-F5344CB8AC3E}">
        <p14:creationId xmlns:p14="http://schemas.microsoft.com/office/powerpoint/2010/main" val="342010390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lnSpcReduction="10000"/>
          </a:bodyPr>
          <a:lstStyle/>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smtClean="0">
              <a:solidFill>
                <a:srgbClr val="000000"/>
              </a:solidFill>
              <a:latin typeface="Times New Roman"/>
            </a:endParaRPr>
          </a:p>
          <a:p>
            <a:pPr marL="360">
              <a:lnSpc>
                <a:spcPct val="90000"/>
              </a:lnSpc>
              <a:spcBef>
                <a:spcPts val="1001"/>
              </a:spcBef>
              <a:buClr>
                <a:srgbClr val="000000"/>
              </a:buClr>
            </a:pPr>
            <a:endParaRPr lang="en-US" sz="2500" spc="-1" dirty="0">
              <a:solidFill>
                <a:srgbClr val="000000"/>
              </a:solidFill>
              <a:latin typeface="Times New Roman"/>
            </a:endParaRPr>
          </a:p>
          <a:p>
            <a:pPr marL="457560" indent="-457200">
              <a:lnSpc>
                <a:spcPct val="90000"/>
              </a:lnSpc>
              <a:spcBef>
                <a:spcPts val="1001"/>
              </a:spcBef>
              <a:buClr>
                <a:srgbClr val="000000"/>
              </a:buClr>
              <a:buFont typeface="Arial" pitchFamily="34" charset="0"/>
              <a:buChar cha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a:solidFill>
                <a:srgbClr val="000000"/>
              </a:solidFill>
              <a:latin typeface="Times New Roman"/>
            </a:endParaRP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endParaRPr lang="en-US" sz="2800" spc="-1" dirty="0" smtClean="0">
              <a:solidFill>
                <a:srgbClr val="000000"/>
              </a:solidFill>
              <a:latin typeface="Times New Roman"/>
            </a:endParaRPr>
          </a:p>
          <a:p>
            <a:pPr marL="360">
              <a:lnSpc>
                <a:spcPct val="90000"/>
              </a:lnSpc>
              <a:spcBef>
                <a:spcPts val="1001"/>
              </a:spcBef>
              <a:buClr>
                <a:srgbClr val="000000"/>
              </a:buClr>
            </a:pPr>
            <a:r>
              <a:rPr lang="en-US" sz="2800" spc="-1" dirty="0" smtClean="0">
                <a:solidFill>
                  <a:srgbClr val="000000"/>
                </a:solidFill>
                <a:latin typeface="Times New Roman"/>
              </a:rPr>
              <a:t>ASK:</a:t>
            </a:r>
          </a:p>
          <a:p>
            <a:pPr marL="457560" indent="-457200">
              <a:lnSpc>
                <a:spcPct val="90000"/>
              </a:lnSpc>
              <a:spcBef>
                <a:spcPts val="1001"/>
              </a:spcBef>
              <a:buClr>
                <a:srgbClr val="000000"/>
              </a:buClr>
              <a:buFont typeface="Arial" pitchFamily="34" charset="0"/>
              <a:buChar char="•"/>
            </a:pPr>
            <a:r>
              <a:rPr lang="en-US" sz="2800" spc="-1" dirty="0" smtClean="0">
                <a:solidFill>
                  <a:srgbClr val="000000"/>
                </a:solidFill>
                <a:latin typeface="Times New Roman"/>
              </a:rPr>
              <a:t>Amplitude </a:t>
            </a:r>
            <a:r>
              <a:rPr lang="en-US" sz="2800" spc="-1" dirty="0">
                <a:solidFill>
                  <a:srgbClr val="000000"/>
                </a:solidFill>
                <a:latin typeface="Times New Roman"/>
              </a:rPr>
              <a:t>of the carrier signal is varied to represent binary 1 or 0 </a:t>
            </a:r>
          </a:p>
          <a:p>
            <a:pPr marL="457560" indent="-457200">
              <a:lnSpc>
                <a:spcPct val="90000"/>
              </a:lnSpc>
              <a:spcBef>
                <a:spcPts val="1001"/>
              </a:spcBef>
              <a:buClr>
                <a:srgbClr val="000000"/>
              </a:buClr>
              <a:buFont typeface="Arial" pitchFamily="34" charset="0"/>
              <a:buChar char="•"/>
            </a:pPr>
            <a:r>
              <a:rPr lang="en-US" sz="2800" spc="-1" dirty="0" smtClean="0">
                <a:solidFill>
                  <a:srgbClr val="000000"/>
                </a:solidFill>
                <a:latin typeface="Times New Roman"/>
              </a:rPr>
              <a:t>Both </a:t>
            </a:r>
            <a:r>
              <a:rPr lang="en-US" sz="2800" spc="-1" dirty="0">
                <a:solidFill>
                  <a:srgbClr val="000000"/>
                </a:solidFill>
                <a:latin typeface="Times New Roman"/>
              </a:rPr>
              <a:t>frequency and phase remain constant while the amplitude </a:t>
            </a:r>
            <a:r>
              <a:rPr lang="en-US" sz="2800" spc="-1" dirty="0" smtClean="0">
                <a:solidFill>
                  <a:srgbClr val="000000"/>
                </a:solidFill>
                <a:latin typeface="Times New Roman"/>
              </a:rPr>
              <a:t>changes.</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Types of digital-to-analog conversion</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9" name="Picture 6"/>
          <p:cNvPicPr>
            <a:picLocks noChangeAspect="1" noChangeArrowheads="1"/>
          </p:cNvPicPr>
          <p:nvPr/>
        </p:nvPicPr>
        <p:blipFill>
          <a:blip r:embed="rId2"/>
          <a:srcRect/>
          <a:stretch>
            <a:fillRect/>
          </a:stretch>
        </p:blipFill>
        <p:spPr bwMode="auto">
          <a:xfrm>
            <a:off x="809640" y="1782719"/>
            <a:ext cx="10514012" cy="2865481"/>
          </a:xfrm>
          <a:prstGeom prst="rect">
            <a:avLst/>
          </a:prstGeom>
          <a:noFill/>
          <a:ln w="9525">
            <a:noFill/>
            <a:miter lim="800000"/>
            <a:headEnd/>
            <a:tailEnd/>
          </a:ln>
          <a:effectLst/>
        </p:spPr>
      </p:pic>
    </p:spTree>
    <p:extLst>
      <p:ext uri="{BB962C8B-B14F-4D97-AF65-F5344CB8AC3E}">
        <p14:creationId xmlns:p14="http://schemas.microsoft.com/office/powerpoint/2010/main" val="15945194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400" spc="-1" dirty="0">
                <a:solidFill>
                  <a:srgbClr val="000000"/>
                </a:solidFill>
                <a:latin typeface="Times New Roman"/>
              </a:rPr>
              <a:t>A</a:t>
            </a:r>
            <a:r>
              <a:rPr lang="en-US" sz="2400" spc="-1" dirty="0" smtClean="0">
                <a:solidFill>
                  <a:srgbClr val="000000"/>
                </a:solidFill>
                <a:latin typeface="Times New Roman"/>
              </a:rPr>
              <a:t>dvantage</a:t>
            </a:r>
            <a:r>
              <a:rPr lang="en-US" sz="2400" spc="-1" dirty="0">
                <a:solidFill>
                  <a:srgbClr val="000000"/>
                </a:solidFill>
                <a:latin typeface="Times New Roman"/>
              </a:rPr>
              <a:t>: simplicity</a:t>
            </a:r>
          </a:p>
          <a:p>
            <a:pPr marL="457560" indent="-457200">
              <a:lnSpc>
                <a:spcPct val="90000"/>
              </a:lnSpc>
              <a:spcBef>
                <a:spcPts val="1001"/>
              </a:spcBef>
              <a:buClr>
                <a:srgbClr val="000000"/>
              </a:buClr>
              <a:buFont typeface="Arial" pitchFamily="34" charset="0"/>
              <a:buChar char="•"/>
            </a:pPr>
            <a:r>
              <a:rPr lang="en-US" sz="2400" spc="-1" dirty="0" smtClean="0">
                <a:solidFill>
                  <a:srgbClr val="000000"/>
                </a:solidFill>
                <a:latin typeface="Times New Roman"/>
              </a:rPr>
              <a:t>Disadvantage</a:t>
            </a:r>
            <a:r>
              <a:rPr lang="en-US" sz="2400" spc="-1" dirty="0">
                <a:solidFill>
                  <a:srgbClr val="000000"/>
                </a:solidFill>
                <a:latin typeface="Times New Roman"/>
              </a:rPr>
              <a:t>: ASK is very susceptible to noise interference – noise usually (only) affects the amplitude, therefore ASK is the modulation technique most affected by </a:t>
            </a:r>
            <a:r>
              <a:rPr lang="en-US" sz="2400" spc="-1" dirty="0" smtClean="0">
                <a:solidFill>
                  <a:srgbClr val="000000"/>
                </a:solidFill>
                <a:latin typeface="Times New Roman"/>
              </a:rPr>
              <a:t>noise</a:t>
            </a:r>
          </a:p>
          <a:p>
            <a:pPr marL="360">
              <a:lnSpc>
                <a:spcPct val="90000"/>
              </a:lnSpc>
              <a:spcBef>
                <a:spcPts val="1001"/>
              </a:spcBef>
              <a:buClr>
                <a:srgbClr val="000000"/>
              </a:buClr>
            </a:pPr>
            <a:r>
              <a:rPr lang="en-US" sz="2400" spc="-1" dirty="0">
                <a:solidFill>
                  <a:srgbClr val="000000"/>
                </a:solidFill>
                <a:latin typeface="Times New Roman"/>
              </a:rPr>
              <a:t>Bandwidth of </a:t>
            </a:r>
            <a:r>
              <a:rPr lang="en-US" sz="2400" spc="-1" dirty="0" smtClean="0">
                <a:solidFill>
                  <a:srgbClr val="000000"/>
                </a:solidFill>
                <a:latin typeface="Times New Roman"/>
              </a:rPr>
              <a:t>ASK: The </a:t>
            </a:r>
            <a:r>
              <a:rPr lang="en-US" sz="2400" spc="-1" dirty="0">
                <a:solidFill>
                  <a:srgbClr val="000000"/>
                </a:solidFill>
                <a:latin typeface="Times New Roman"/>
              </a:rPr>
              <a:t>bandwidth B of ASK is proportional to the signal rate S.</a:t>
            </a:r>
          </a:p>
          <a:p>
            <a:pPr marL="360">
              <a:lnSpc>
                <a:spcPct val="90000"/>
              </a:lnSpc>
              <a:spcBef>
                <a:spcPts val="1001"/>
              </a:spcBef>
              <a:buClr>
                <a:srgbClr val="000000"/>
              </a:buClr>
            </a:pPr>
            <a:r>
              <a:rPr lang="en-US" sz="2400" spc="-1" dirty="0" smtClean="0">
                <a:solidFill>
                  <a:srgbClr val="000000"/>
                </a:solidFill>
                <a:latin typeface="Times New Roman"/>
              </a:rPr>
              <a:t>				B </a:t>
            </a:r>
            <a:r>
              <a:rPr lang="en-US" sz="2400" spc="-1" dirty="0">
                <a:solidFill>
                  <a:srgbClr val="000000"/>
                </a:solidFill>
                <a:latin typeface="Times New Roman"/>
              </a:rPr>
              <a:t>= (1+d)S</a:t>
            </a:r>
          </a:p>
          <a:p>
            <a:pPr marL="457560" indent="-457200">
              <a:lnSpc>
                <a:spcPct val="90000"/>
              </a:lnSpc>
              <a:spcBef>
                <a:spcPts val="1001"/>
              </a:spcBef>
              <a:buClr>
                <a:srgbClr val="000000"/>
              </a:buClr>
              <a:buFont typeface="Arial" pitchFamily="34" charset="0"/>
              <a:buChar char="•"/>
            </a:pPr>
            <a:r>
              <a:rPr lang="en-US" sz="2400" spc="-1" dirty="0" smtClean="0">
                <a:solidFill>
                  <a:srgbClr val="000000"/>
                </a:solidFill>
                <a:latin typeface="Times New Roman"/>
              </a:rPr>
              <a:t>‘d’ </a:t>
            </a:r>
            <a:r>
              <a:rPr lang="en-US" sz="2400" spc="-1" dirty="0">
                <a:solidFill>
                  <a:srgbClr val="000000"/>
                </a:solidFill>
                <a:latin typeface="Times New Roman"/>
              </a:rPr>
              <a:t>is </a:t>
            </a:r>
            <a:r>
              <a:rPr lang="en-US" sz="2400" spc="-1" dirty="0" smtClean="0">
                <a:solidFill>
                  <a:srgbClr val="000000"/>
                </a:solidFill>
                <a:latin typeface="Times New Roman"/>
              </a:rPr>
              <a:t>constant lies </a:t>
            </a:r>
            <a:r>
              <a:rPr lang="en-US" sz="2400" spc="-1" dirty="0">
                <a:solidFill>
                  <a:srgbClr val="000000"/>
                </a:solidFill>
                <a:latin typeface="Times New Roman"/>
              </a:rPr>
              <a:t>between 0 and 1.</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ASK</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10" name="Picture 10"/>
          <p:cNvPicPr>
            <a:picLocks noChangeAspect="1" noChangeArrowheads="1"/>
          </p:cNvPicPr>
          <p:nvPr/>
        </p:nvPicPr>
        <p:blipFill>
          <a:blip r:embed="rId2"/>
          <a:srcRect/>
          <a:stretch>
            <a:fillRect/>
          </a:stretch>
        </p:blipFill>
        <p:spPr bwMode="auto">
          <a:xfrm>
            <a:off x="809640" y="3934688"/>
            <a:ext cx="10514012" cy="2736006"/>
          </a:xfrm>
          <a:prstGeom prst="rect">
            <a:avLst/>
          </a:prstGeom>
          <a:noFill/>
          <a:ln w="9525">
            <a:noFill/>
            <a:miter lim="800000"/>
            <a:headEnd/>
            <a:tailEnd/>
          </a:ln>
          <a:effectLst/>
        </p:spPr>
      </p:pic>
    </p:spTree>
    <p:extLst>
      <p:ext uri="{BB962C8B-B14F-4D97-AF65-F5344CB8AC3E}">
        <p14:creationId xmlns:p14="http://schemas.microsoft.com/office/powerpoint/2010/main" val="27425851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We have an available bandwidth of 100 kHz which spans from 200 to 300 kHz. What are the carrier frequency and the bit rate if we modulated our data by using ASK with d = 1?</a:t>
            </a:r>
          </a:p>
          <a:p>
            <a:pPr marL="360">
              <a:lnSpc>
                <a:spcPct val="90000"/>
              </a:lnSpc>
              <a:spcBef>
                <a:spcPts val="1001"/>
              </a:spcBef>
              <a:buClr>
                <a:srgbClr val="000000"/>
              </a:buClr>
            </a:pPr>
            <a:r>
              <a:rPr lang="en-US" sz="2500" spc="-1" dirty="0" smtClean="0">
                <a:solidFill>
                  <a:srgbClr val="000000"/>
                </a:solidFill>
                <a:latin typeface="Times New Roman"/>
              </a:rPr>
              <a:t>				B </a:t>
            </a:r>
            <a:r>
              <a:rPr lang="en-US" sz="2500" spc="-1" dirty="0">
                <a:solidFill>
                  <a:srgbClr val="000000"/>
                </a:solidFill>
                <a:latin typeface="Times New Roman"/>
              </a:rPr>
              <a:t>= (1+d)S</a:t>
            </a:r>
          </a:p>
          <a:p>
            <a:pPr marL="360">
              <a:lnSpc>
                <a:spcPct val="90000"/>
              </a:lnSpc>
              <a:spcBef>
                <a:spcPts val="1001"/>
              </a:spcBef>
              <a:buClr>
                <a:srgbClr val="000000"/>
              </a:buClr>
            </a:pPr>
            <a:r>
              <a:rPr lang="en-US" sz="2500" spc="-1" dirty="0">
                <a:solidFill>
                  <a:srgbClr val="000000"/>
                </a:solidFill>
                <a:latin typeface="Times New Roman"/>
              </a:rPr>
              <a:t>Solution</a:t>
            </a:r>
          </a:p>
          <a:p>
            <a:pPr marL="457560" indent="-457200">
              <a:lnSpc>
                <a:spcPct val="90000"/>
              </a:lnSpc>
              <a:spcBef>
                <a:spcPts val="1001"/>
              </a:spcBef>
              <a:buClr>
                <a:srgbClr val="000000"/>
              </a:buClr>
              <a:buFont typeface="Arial" pitchFamily="34" charset="0"/>
              <a:buChar char="•"/>
            </a:pPr>
            <a:r>
              <a:rPr lang="en-US" sz="2500" spc="-1" dirty="0">
                <a:solidFill>
                  <a:srgbClr val="000000"/>
                </a:solidFill>
                <a:latin typeface="Times New Roman"/>
              </a:rPr>
              <a:t>The middle of the bandwidth is located at 250 kHz. This means that our carrier frequency can be at fc </a:t>
            </a:r>
            <a:r>
              <a:rPr lang="en-US" sz="2400" spc="-1" dirty="0">
                <a:solidFill>
                  <a:srgbClr val="000000"/>
                </a:solidFill>
                <a:latin typeface="Times New Roman"/>
              </a:rPr>
              <a:t>= 250 kHz. We can use the formula for bandwidth to find the bit rate (with d = 1 and r = 1)</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Example on ASK</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8" name="Picture 15"/>
          <p:cNvPicPr>
            <a:picLocks noChangeAspect="1" noChangeArrowheads="1"/>
          </p:cNvPicPr>
          <p:nvPr/>
        </p:nvPicPr>
        <p:blipFill>
          <a:blip r:embed="rId2"/>
          <a:srcRect/>
          <a:stretch>
            <a:fillRect/>
          </a:stretch>
        </p:blipFill>
        <p:spPr bwMode="auto">
          <a:xfrm>
            <a:off x="2441575" y="4656516"/>
            <a:ext cx="7766050" cy="576263"/>
          </a:xfrm>
          <a:prstGeom prst="rect">
            <a:avLst/>
          </a:prstGeom>
          <a:noFill/>
          <a:ln w="57150" cmpd="thickThin">
            <a:solidFill>
              <a:schemeClr val="folHlink"/>
            </a:solidFill>
            <a:miter lim="800000"/>
            <a:headEnd/>
            <a:tailEnd/>
          </a:ln>
          <a:effectLst/>
        </p:spPr>
      </p:pic>
    </p:spTree>
    <p:extLst>
      <p:ext uri="{BB962C8B-B14F-4D97-AF65-F5344CB8AC3E}">
        <p14:creationId xmlns:p14="http://schemas.microsoft.com/office/powerpoint/2010/main" val="398879564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457200" indent="-457200">
              <a:buFont typeface="Arial" pitchFamily="34" charset="0"/>
              <a:buChar char="•"/>
            </a:pPr>
            <a:r>
              <a:rPr lang="en-US" sz="2800" dirty="0">
                <a:latin typeface="Times New Roman" pitchFamily="18" charset="0"/>
                <a:cs typeface="Times New Roman" pitchFamily="18" charset="0"/>
              </a:rPr>
              <a:t>The digital data stream changes the frequency of the carrier signal, f</a:t>
            </a:r>
            <a:r>
              <a:rPr lang="en-US" sz="2800" baseline="-25000" dirty="0">
                <a:latin typeface="Times New Roman" pitchFamily="18" charset="0"/>
                <a:cs typeface="Times New Roman" pitchFamily="18" charset="0"/>
              </a:rPr>
              <a:t>c</a:t>
            </a:r>
            <a:r>
              <a:rPr lang="en-US" sz="2800" dirty="0">
                <a:latin typeface="Times New Roman" pitchFamily="18" charset="0"/>
                <a:cs typeface="Times New Roman" pitchFamily="18" charset="0"/>
              </a:rPr>
              <a:t>.</a:t>
            </a:r>
          </a:p>
          <a:p>
            <a:pPr marL="457200" indent="-457200">
              <a:buFont typeface="Arial" pitchFamily="34" charset="0"/>
              <a:buChar char="•"/>
            </a:pPr>
            <a:r>
              <a:rPr lang="en-US" sz="2800" dirty="0">
                <a:latin typeface="Times New Roman" pitchFamily="18" charset="0"/>
                <a:cs typeface="Times New Roman" pitchFamily="18" charset="0"/>
              </a:rPr>
              <a:t>For example, a “1” could be represented by </a:t>
            </a:r>
            <a:r>
              <a:rPr lang="en-US" sz="2800" dirty="0"/>
              <a:t>f</a:t>
            </a:r>
            <a:r>
              <a:rPr lang="en-US" sz="2800" baseline="-25000" dirty="0"/>
              <a:t>1</a:t>
            </a:r>
            <a:r>
              <a:rPr lang="en-US" sz="2800" dirty="0"/>
              <a:t>=f</a:t>
            </a:r>
            <a:r>
              <a:rPr lang="en-US" sz="2800" baseline="-25000" dirty="0"/>
              <a:t>c</a:t>
            </a:r>
            <a:r>
              <a:rPr lang="en-US" sz="2800" dirty="0"/>
              <a:t> +</a:t>
            </a:r>
            <a:r>
              <a:rPr lang="en-US" sz="2800" dirty="0">
                <a:latin typeface="Symbol" pitchFamily="1" charset="2"/>
                <a:sym typeface="Symbol" pitchFamily="1" charset="2"/>
              </a:rPr>
              <a:t></a:t>
            </a:r>
            <a:r>
              <a:rPr lang="en-US" sz="2800" dirty="0"/>
              <a:t>f, </a:t>
            </a:r>
            <a:r>
              <a:rPr lang="en-US" sz="2800" dirty="0">
                <a:latin typeface="Times New Roman" pitchFamily="18" charset="0"/>
                <a:cs typeface="Times New Roman" pitchFamily="18" charset="0"/>
              </a:rPr>
              <a:t>and a “0” could be represented by</a:t>
            </a:r>
            <a:r>
              <a:rPr lang="en-US" sz="2800" dirty="0"/>
              <a:t> f</a:t>
            </a:r>
            <a:r>
              <a:rPr lang="en-US" sz="2800" baseline="-25000" dirty="0"/>
              <a:t>2</a:t>
            </a:r>
            <a:r>
              <a:rPr lang="en-US" sz="2800" dirty="0"/>
              <a:t>=f</a:t>
            </a:r>
            <a:r>
              <a:rPr lang="en-US" sz="2800" baseline="-25000" dirty="0"/>
              <a:t>c</a:t>
            </a:r>
            <a:r>
              <a:rPr lang="en-US" sz="2800" dirty="0"/>
              <a:t>-</a:t>
            </a:r>
            <a:r>
              <a:rPr lang="en-US" sz="2800" dirty="0">
                <a:latin typeface="Symbol" pitchFamily="1" charset="2"/>
                <a:sym typeface="Symbol" pitchFamily="1" charset="2"/>
              </a:rPr>
              <a:t></a:t>
            </a:r>
            <a:r>
              <a:rPr lang="en-US" sz="2800" dirty="0"/>
              <a:t>f.</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Frequency Shift Keying</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9" name="Picture 7"/>
          <p:cNvPicPr>
            <a:picLocks noChangeAspect="1" noChangeArrowheads="1"/>
          </p:cNvPicPr>
          <p:nvPr/>
        </p:nvPicPr>
        <p:blipFill>
          <a:blip r:embed="rId2"/>
          <a:srcRect/>
          <a:stretch>
            <a:fillRect/>
          </a:stretch>
        </p:blipFill>
        <p:spPr bwMode="auto">
          <a:xfrm>
            <a:off x="820690" y="3235396"/>
            <a:ext cx="10896600" cy="3048000"/>
          </a:xfrm>
          <a:prstGeom prst="rect">
            <a:avLst/>
          </a:prstGeom>
          <a:noFill/>
          <a:ln w="9525">
            <a:noFill/>
            <a:miter lim="800000"/>
            <a:headEnd/>
            <a:tailEnd/>
          </a:ln>
          <a:effectLst/>
        </p:spPr>
      </p:pic>
    </p:spTree>
    <p:extLst>
      <p:ext uri="{BB962C8B-B14F-4D97-AF65-F5344CB8AC3E}">
        <p14:creationId xmlns:p14="http://schemas.microsoft.com/office/powerpoint/2010/main" val="148410859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457200" indent="-457200">
              <a:buFont typeface="Arial" pitchFamily="34" charset="0"/>
              <a:buChar char="•"/>
            </a:pPr>
            <a:r>
              <a:rPr lang="en-US" sz="2800" dirty="0">
                <a:latin typeface="Times New Roman" pitchFamily="18" charset="0"/>
                <a:cs typeface="Times New Roman" pitchFamily="18" charset="0"/>
              </a:rPr>
              <a:t>If the difference between the two frequencies </a:t>
            </a:r>
            <a:r>
              <a:rPr lang="en-US" sz="2800" dirty="0"/>
              <a:t>(f</a:t>
            </a:r>
            <a:r>
              <a:rPr lang="en-US" sz="2800" baseline="-25000" dirty="0"/>
              <a:t>1</a:t>
            </a:r>
            <a:r>
              <a:rPr lang="en-US" sz="2800" dirty="0"/>
              <a:t> and f</a:t>
            </a:r>
            <a:r>
              <a:rPr lang="en-US" sz="2800" baseline="-25000" dirty="0"/>
              <a:t>2</a:t>
            </a:r>
            <a:r>
              <a:rPr lang="en-US" sz="2800" dirty="0"/>
              <a:t>) </a:t>
            </a:r>
            <a:r>
              <a:rPr lang="en-US" sz="2800" dirty="0">
                <a:latin typeface="Times New Roman" pitchFamily="18" charset="0"/>
                <a:cs typeface="Times New Roman" pitchFamily="18" charset="0"/>
              </a:rPr>
              <a:t>is</a:t>
            </a:r>
            <a:r>
              <a:rPr lang="en-US" sz="2800" dirty="0"/>
              <a:t> 2</a:t>
            </a:r>
            <a:r>
              <a:rPr lang="en-US" sz="2800" dirty="0">
                <a:latin typeface="Symbol" pitchFamily="1" charset="2"/>
                <a:sym typeface="Symbol" pitchFamily="1" charset="2"/>
              </a:rPr>
              <a:t></a:t>
            </a:r>
            <a:r>
              <a:rPr lang="en-US" sz="2800" dirty="0"/>
              <a:t>f, </a:t>
            </a:r>
            <a:r>
              <a:rPr lang="en-US" sz="2800" dirty="0">
                <a:latin typeface="Times New Roman" pitchFamily="18" charset="0"/>
                <a:cs typeface="Times New Roman" pitchFamily="18" charset="0"/>
              </a:rPr>
              <a:t>then the required BW B will be</a:t>
            </a:r>
            <a:r>
              <a:rPr lang="en-US" sz="2800" dirty="0" smtClean="0">
                <a:latin typeface="Times New Roman" pitchFamily="18" charset="0"/>
                <a:cs typeface="Times New Roman" pitchFamily="18" charset="0"/>
              </a:rPr>
              <a:t>:</a:t>
            </a:r>
          </a:p>
          <a:p>
            <a:r>
              <a:rPr lang="en-US" sz="2800" dirty="0" smtClean="0"/>
              <a:t>					B </a:t>
            </a:r>
            <a:r>
              <a:rPr lang="en-US" sz="2800" dirty="0"/>
              <a:t>= (1+d)</a:t>
            </a:r>
            <a:r>
              <a:rPr lang="en-US" sz="2800" dirty="0" err="1"/>
              <a:t>xS</a:t>
            </a:r>
            <a:r>
              <a:rPr lang="en-US" sz="2800" dirty="0"/>
              <a:t> +2</a:t>
            </a:r>
            <a:r>
              <a:rPr lang="en-US" sz="2800" dirty="0">
                <a:latin typeface="Symbol" pitchFamily="1" charset="2"/>
                <a:sym typeface="Symbol" pitchFamily="1" charset="2"/>
              </a:rPr>
              <a:t></a:t>
            </a:r>
            <a:r>
              <a:rPr lang="en-US" sz="2800" dirty="0"/>
              <a:t>f</a:t>
            </a:r>
          </a:p>
          <a:p>
            <a:pPr marL="457200" indent="-457200">
              <a:buFont typeface="Arial" pitchFamily="34" charset="0"/>
              <a:buChar char="•"/>
            </a:pPr>
            <a:endParaRPr lang="en-US" sz="2800" dirty="0" smtClean="0">
              <a:latin typeface="Times New Roman" pitchFamily="1" charset="0"/>
            </a:endParaRPr>
          </a:p>
          <a:p>
            <a:pPr marL="457200" indent="-457200">
              <a:buFont typeface="Arial" pitchFamily="34" charset="0"/>
              <a:buChar char="•"/>
            </a:pPr>
            <a:r>
              <a:rPr lang="en-US" sz="2800" dirty="0" smtClean="0">
                <a:latin typeface="Times New Roman" pitchFamily="1" charset="0"/>
              </a:rPr>
              <a:t>We </a:t>
            </a:r>
            <a:r>
              <a:rPr lang="en-US" sz="2800" dirty="0">
                <a:latin typeface="Times New Roman" pitchFamily="1" charset="0"/>
              </a:rPr>
              <a:t>have an available bandwidth of 100 kHz which spans from 200 to 300 kHz. What should be the carrier frequency and the bit rate if we modulated our data by using FSK with d = 1</a:t>
            </a:r>
            <a:r>
              <a:rPr lang="en-US" sz="2800" dirty="0" smtClean="0">
                <a:latin typeface="Times New Roman" pitchFamily="1" charset="0"/>
              </a:rPr>
              <a:t>?</a:t>
            </a:r>
          </a:p>
          <a:p>
            <a:r>
              <a:rPr lang="en-US" sz="2800" dirty="0" smtClean="0">
                <a:latin typeface="Times New Roman" pitchFamily="1" charset="0"/>
              </a:rPr>
              <a:t>Solution</a:t>
            </a:r>
            <a:endParaRPr lang="en-US" sz="2800" dirty="0">
              <a:latin typeface="Times New Roman" pitchFamily="1" charset="0"/>
            </a:endParaRPr>
          </a:p>
          <a:p>
            <a:pPr marL="457200" indent="-457200">
              <a:buFont typeface="Arial" pitchFamily="34" charset="0"/>
              <a:buChar char="•"/>
            </a:pPr>
            <a:r>
              <a:rPr lang="en-US" sz="2800" dirty="0">
                <a:latin typeface="Times" pitchFamily="1" charset="0"/>
              </a:rPr>
              <a:t>This problem is similar to Example but we are modulating by using FSK. The midpoint of the band is at 250 kHz. We choose 2Δf to be 50 kHz; this means</a:t>
            </a:r>
          </a:p>
          <a:p>
            <a:pPr marL="457200" indent="-457200">
              <a:buFont typeface="Arial" pitchFamily="34" charset="0"/>
              <a:buChar char="•"/>
            </a:pPr>
            <a:endParaRPr lang="en-US" sz="2800" dirty="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Bandwidth in FSK</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8" name="Picture 15"/>
          <p:cNvPicPr>
            <a:picLocks noChangeAspect="1" noChangeArrowheads="1"/>
          </p:cNvPicPr>
          <p:nvPr/>
        </p:nvPicPr>
        <p:blipFill>
          <a:blip r:embed="rId2"/>
          <a:srcRect/>
          <a:stretch>
            <a:fillRect/>
          </a:stretch>
        </p:blipFill>
        <p:spPr bwMode="auto">
          <a:xfrm>
            <a:off x="912812" y="5867400"/>
            <a:ext cx="10676949" cy="457200"/>
          </a:xfrm>
          <a:prstGeom prst="rect">
            <a:avLst/>
          </a:prstGeom>
          <a:noFill/>
          <a:ln w="57150" cmpd="thickThin">
            <a:solidFill>
              <a:schemeClr val="folHlink"/>
            </a:solidFill>
            <a:miter lim="800000"/>
            <a:headEnd/>
            <a:tailEnd/>
          </a:ln>
          <a:effectLst/>
        </p:spPr>
      </p:pic>
    </p:spTree>
    <p:extLst>
      <p:ext uri="{BB962C8B-B14F-4D97-AF65-F5344CB8AC3E}">
        <p14:creationId xmlns:p14="http://schemas.microsoft.com/office/powerpoint/2010/main" val="367338576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457200" indent="-457200">
              <a:buFont typeface="Arial" pitchFamily="34" charset="0"/>
              <a:buChar char="•"/>
            </a:pPr>
            <a:r>
              <a:rPr lang="en-US" sz="2800" dirty="0">
                <a:latin typeface="Times New Roman" pitchFamily="18" charset="0"/>
                <a:cs typeface="Times New Roman" pitchFamily="18" charset="0"/>
              </a:rPr>
              <a:t>In </a:t>
            </a:r>
            <a:r>
              <a:rPr lang="en-US" sz="2800" dirty="0" smtClean="0">
                <a:latin typeface="Times New Roman" pitchFamily="18" charset="0"/>
                <a:cs typeface="Times New Roman" pitchFamily="18" charset="0"/>
              </a:rPr>
              <a:t>PSK, </a:t>
            </a:r>
            <a:r>
              <a:rPr lang="en-US" sz="2800" dirty="0">
                <a:latin typeface="Times New Roman" pitchFamily="18" charset="0"/>
                <a:cs typeface="Times New Roman" pitchFamily="18" charset="0"/>
              </a:rPr>
              <a:t>the phase of the carrier is varied to represent two or more different signal elements. Both </a:t>
            </a:r>
            <a:r>
              <a:rPr lang="en-US" sz="2800" dirty="0" smtClean="0">
                <a:latin typeface="Times New Roman" pitchFamily="18" charset="0"/>
                <a:cs typeface="Times New Roman" pitchFamily="18" charset="0"/>
              </a:rPr>
              <a:t>peak amplitude </a:t>
            </a:r>
            <a:r>
              <a:rPr lang="en-US" sz="2800" dirty="0">
                <a:latin typeface="Times New Roman" pitchFamily="18" charset="0"/>
                <a:cs typeface="Times New Roman" pitchFamily="18" charset="0"/>
              </a:rPr>
              <a:t>and frequency remain </a:t>
            </a:r>
            <a:r>
              <a:rPr lang="en-US" sz="2800" dirty="0" smtClean="0">
                <a:latin typeface="Times New Roman" pitchFamily="18" charset="0"/>
                <a:cs typeface="Times New Roman" pitchFamily="18" charset="0"/>
              </a:rPr>
              <a:t>constant.</a:t>
            </a:r>
            <a:endParaRPr lang="en-US" sz="2800" dirty="0">
              <a:latin typeface="Times New Roman" pitchFamily="18" charset="0"/>
              <a:cs typeface="Times New Roman" pitchFamily="18" charset="0"/>
            </a:endParaRPr>
          </a:p>
          <a:p>
            <a:pPr marL="457200" indent="-457200">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bandwidth requirement, B is:</a:t>
            </a:r>
          </a:p>
          <a:p>
            <a:r>
              <a:rPr lang="en-US" sz="2800" dirty="0" smtClean="0">
                <a:latin typeface="Times New Roman" pitchFamily="18" charset="0"/>
                <a:cs typeface="Times New Roman" pitchFamily="18" charset="0"/>
              </a:rPr>
              <a:t>				B </a:t>
            </a:r>
            <a:r>
              <a:rPr lang="en-US" sz="2800" dirty="0">
                <a:latin typeface="Times New Roman" pitchFamily="18" charset="0"/>
                <a:cs typeface="Times New Roman" pitchFamily="18" charset="0"/>
              </a:rPr>
              <a:t>= (1+d)</a:t>
            </a:r>
            <a:r>
              <a:rPr lang="en-US" sz="2800" dirty="0" err="1">
                <a:latin typeface="Times New Roman" pitchFamily="18" charset="0"/>
                <a:cs typeface="Times New Roman" pitchFamily="18" charset="0"/>
              </a:rPr>
              <a:t>xS</a:t>
            </a:r>
            <a:endParaRPr lang="en-US" sz="2800" dirty="0">
              <a:latin typeface="Times New Roman" pitchFamily="18" charset="0"/>
              <a:cs typeface="Times New Roman" pitchFamily="18" charset="0"/>
            </a:endParaRPr>
          </a:p>
          <a:p>
            <a:pPr marL="457200" indent="-457200">
              <a:buFont typeface="Arial" pitchFamily="34" charset="0"/>
              <a:buChar char="•"/>
            </a:pPr>
            <a:r>
              <a:rPr lang="en-US" sz="2800" dirty="0">
                <a:latin typeface="Times New Roman" pitchFamily="18" charset="0"/>
                <a:cs typeface="Times New Roman" pitchFamily="18" charset="0"/>
              </a:rPr>
              <a:t>PSK is much more robust than ASK as it is not that vulnerable to noise, which changes amplitude of the signal.</a:t>
            </a:r>
          </a:p>
          <a:p>
            <a:pPr marL="457200" indent="-457200">
              <a:buFont typeface="Arial" pitchFamily="34" charset="0"/>
              <a:buChar char="•"/>
            </a:pPr>
            <a:r>
              <a:rPr lang="en-US" sz="2800" dirty="0" smtClean="0">
                <a:latin typeface="Times New Roman" pitchFamily="18" charset="0"/>
                <a:cs typeface="Times New Roman" pitchFamily="18" charset="0"/>
              </a:rPr>
              <a:t>In BPSK</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two </a:t>
            </a:r>
            <a:r>
              <a:rPr lang="en-US" sz="2800" dirty="0">
                <a:latin typeface="Times New Roman" pitchFamily="18" charset="0"/>
                <a:cs typeface="Times New Roman" pitchFamily="18" charset="0"/>
              </a:rPr>
              <a:t>signal </a:t>
            </a:r>
            <a:r>
              <a:rPr lang="en-US" sz="2800" dirty="0" smtClean="0">
                <a:latin typeface="Times New Roman" pitchFamily="18" charset="0"/>
                <a:cs typeface="Times New Roman" pitchFamily="18" charset="0"/>
              </a:rPr>
              <a:t>elements </a:t>
            </a:r>
            <a:r>
              <a:rPr lang="en-US" sz="2800" dirty="0">
                <a:latin typeface="Times New Roman" pitchFamily="18" charset="0"/>
                <a:cs typeface="Times New Roman" pitchFamily="18" charset="0"/>
              </a:rPr>
              <a:t>one </a:t>
            </a:r>
            <a:r>
              <a:rPr lang="en-US" sz="2800" dirty="0" smtClean="0">
                <a:latin typeface="Times New Roman" pitchFamily="18" charset="0"/>
                <a:cs typeface="Times New Roman" pitchFamily="18" charset="0"/>
              </a:rPr>
              <a:t>with </a:t>
            </a:r>
            <a:r>
              <a:rPr lang="en-US" sz="2800" dirty="0">
                <a:latin typeface="Times New Roman" pitchFamily="18" charset="0"/>
                <a:cs typeface="Times New Roman" pitchFamily="18" charset="0"/>
              </a:rPr>
              <a:t>phase of 0°, &amp;</a:t>
            </a:r>
            <a:r>
              <a:rPr lang="en-US" sz="2800" dirty="0" smtClean="0">
                <a:latin typeface="Times New Roman" pitchFamily="18" charset="0"/>
                <a:cs typeface="Times New Roman" pitchFamily="18" charset="0"/>
              </a:rPr>
              <a:t> other with </a:t>
            </a:r>
            <a:r>
              <a:rPr lang="en-US" sz="2800" dirty="0">
                <a:latin typeface="Times New Roman" pitchFamily="18" charset="0"/>
                <a:cs typeface="Times New Roman" pitchFamily="18" charset="0"/>
              </a:rPr>
              <a:t>180</a:t>
            </a:r>
            <a:r>
              <a:rPr lang="en-US" sz="2800" dirty="0" smtClean="0">
                <a:latin typeface="Times New Roman" pitchFamily="18" charset="0"/>
                <a:cs typeface="Times New Roman" pitchFamily="18" charset="0"/>
              </a:rPr>
              <a:t>° shared.</a:t>
            </a:r>
            <a:endParaRPr lang="en-US" sz="2800" dirty="0">
              <a:latin typeface="Times New Roman" pitchFamily="18" charset="0"/>
              <a:cs typeface="Times New Roman" pitchFamily="18" charset="0"/>
            </a:endParaRPr>
          </a:p>
          <a:p>
            <a:pPr marL="457200" indent="-457200">
              <a:buFont typeface="Arial" pitchFamily="34" charset="0"/>
              <a:buChar char="•"/>
            </a:pPr>
            <a:endParaRPr lang="en-US" sz="2800" dirty="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PSK</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9" name="Picture 6"/>
          <p:cNvPicPr>
            <a:picLocks noChangeAspect="1" noChangeArrowheads="1"/>
          </p:cNvPicPr>
          <p:nvPr/>
        </p:nvPicPr>
        <p:blipFill>
          <a:blip r:embed="rId2"/>
          <a:srcRect/>
          <a:stretch>
            <a:fillRect/>
          </a:stretch>
        </p:blipFill>
        <p:spPr bwMode="auto">
          <a:xfrm>
            <a:off x="1067594" y="4563530"/>
            <a:ext cx="10514012" cy="2115126"/>
          </a:xfrm>
          <a:prstGeom prst="rect">
            <a:avLst/>
          </a:prstGeom>
          <a:noFill/>
          <a:ln w="9525">
            <a:noFill/>
            <a:miter lim="800000"/>
            <a:headEnd/>
            <a:tailEnd/>
          </a:ln>
          <a:effectLst/>
        </p:spPr>
      </p:pic>
    </p:spTree>
    <p:extLst>
      <p:ext uri="{BB962C8B-B14F-4D97-AF65-F5344CB8AC3E}">
        <p14:creationId xmlns:p14="http://schemas.microsoft.com/office/powerpoint/2010/main" val="228781400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457200" indent="-457200">
              <a:buFont typeface="Arial" pitchFamily="34" charset="0"/>
              <a:buChar char="•"/>
            </a:pPr>
            <a:r>
              <a:rPr lang="en-US" sz="2500" dirty="0" smtClean="0">
                <a:latin typeface="Times New Roman" pitchFamily="18" charset="0"/>
                <a:cs typeface="Times New Roman" pitchFamily="18" charset="0"/>
              </a:rPr>
              <a:t>QAM is </a:t>
            </a:r>
            <a:r>
              <a:rPr lang="en-US" sz="2500" dirty="0">
                <a:latin typeface="Times New Roman" pitchFamily="18" charset="0"/>
                <a:cs typeface="Times New Roman" pitchFamily="18" charset="0"/>
              </a:rPr>
              <a:t>a combination of ASK and PSK.</a:t>
            </a:r>
          </a:p>
          <a:p>
            <a:pPr marL="457200" indent="-457200">
              <a:buFont typeface="Arial" pitchFamily="34" charset="0"/>
              <a:buChar char="•"/>
            </a:pPr>
            <a:r>
              <a:rPr lang="en-US" sz="2500" dirty="0" smtClean="0">
                <a:latin typeface="Times New Roman" pitchFamily="18" charset="0"/>
                <a:cs typeface="Times New Roman" pitchFamily="18" charset="0"/>
              </a:rPr>
              <a:t>In QAM signal </a:t>
            </a:r>
            <a:r>
              <a:rPr lang="en-US" sz="2500" dirty="0">
                <a:latin typeface="Times New Roman" pitchFamily="18" charset="0"/>
                <a:cs typeface="Times New Roman" pitchFamily="18" charset="0"/>
              </a:rPr>
              <a:t>two carriers shifted in phase by 90 degrees are modulated </a:t>
            </a:r>
            <a:r>
              <a:rPr lang="en-US" sz="2500" dirty="0" smtClean="0">
                <a:latin typeface="Times New Roman" pitchFamily="18" charset="0"/>
                <a:cs typeface="Times New Roman" pitchFamily="18" charset="0"/>
              </a:rPr>
              <a:t>&amp; </a:t>
            </a:r>
            <a:r>
              <a:rPr lang="en-US" sz="2500" dirty="0">
                <a:latin typeface="Times New Roman" pitchFamily="18" charset="0"/>
                <a:cs typeface="Times New Roman" pitchFamily="18" charset="0"/>
              </a:rPr>
              <a:t>the resultant output consists of both amplitude and </a:t>
            </a:r>
            <a:r>
              <a:rPr lang="en-US" sz="2500" dirty="0" smtClean="0">
                <a:latin typeface="Times New Roman" pitchFamily="18" charset="0"/>
                <a:cs typeface="Times New Roman" pitchFamily="18" charset="0"/>
              </a:rPr>
              <a:t>phase variations</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457200" indent="-457200">
              <a:buFont typeface="Arial" pitchFamily="34" charset="0"/>
              <a:buChar char="•"/>
            </a:pPr>
            <a:r>
              <a:rPr lang="en-US" sz="2500" dirty="0" smtClean="0">
                <a:latin typeface="Times New Roman" pitchFamily="18" charset="0"/>
                <a:cs typeface="Times New Roman" pitchFamily="18" charset="0"/>
              </a:rPr>
              <a:t>One </a:t>
            </a:r>
            <a:r>
              <a:rPr lang="en-US" sz="2500" dirty="0">
                <a:latin typeface="Times New Roman" pitchFamily="18" charset="0"/>
                <a:cs typeface="Times New Roman" pitchFamily="18" charset="0"/>
              </a:rPr>
              <a:t>popular technique is </a:t>
            </a:r>
            <a:r>
              <a:rPr lang="en-US" sz="2500" dirty="0" smtClean="0">
                <a:latin typeface="Times New Roman" pitchFamily="18" charset="0"/>
                <a:cs typeface="Times New Roman" pitchFamily="18" charset="0"/>
              </a:rPr>
              <a:t>QAM involves splitting </a:t>
            </a:r>
            <a:r>
              <a:rPr lang="en-US" sz="2500" dirty="0">
                <a:latin typeface="Times New Roman" pitchFamily="18" charset="0"/>
                <a:cs typeface="Times New Roman" pitchFamily="18" charset="0"/>
              </a:rPr>
              <a:t>the signal into eight different phases, and two different amplitude for a total of 16 different possible values</a:t>
            </a:r>
          </a:p>
          <a:p>
            <a:pPr marL="457200" indent="-457200">
              <a:buFont typeface="Arial" pitchFamily="34" charset="0"/>
              <a:buChar char="•"/>
            </a:pPr>
            <a:r>
              <a:rPr lang="en-US" sz="2500" dirty="0">
                <a:latin typeface="Times New Roman" pitchFamily="18" charset="0"/>
                <a:cs typeface="Times New Roman" pitchFamily="18" charset="0"/>
              </a:rPr>
              <a:t>A constellation diagram helps us to define the amplitude and phase of a signal when we are using two carriers, one in quadrature of the other.</a:t>
            </a:r>
          </a:p>
          <a:p>
            <a:pPr marL="457200" indent="-457200">
              <a:buFont typeface="Arial" pitchFamily="34" charset="0"/>
              <a:buChar char="•"/>
            </a:pPr>
            <a:r>
              <a:rPr lang="en-US" sz="2500" dirty="0" smtClean="0">
                <a:latin typeface="Times New Roman" pitchFamily="18" charset="0"/>
                <a:cs typeface="Times New Roman" pitchFamily="18" charset="0"/>
              </a:rPr>
              <a:t>X-axis represents </a:t>
            </a:r>
            <a:r>
              <a:rPr lang="en-US" sz="2500" dirty="0">
                <a:latin typeface="Times New Roman" pitchFamily="18" charset="0"/>
                <a:cs typeface="Times New Roman" pitchFamily="18" charset="0"/>
              </a:rPr>
              <a:t>in-phase carrier and the Y-axis represents quadrature carrier.</a:t>
            </a:r>
          </a:p>
          <a:p>
            <a:pPr marL="457200" indent="-457200">
              <a:buFont typeface="Arial" pitchFamily="34" charset="0"/>
              <a:buChar char="•"/>
            </a:pPr>
            <a:endParaRPr lang="en-US" sz="2800" dirty="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Quadrature Amplitude Modulation QAM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srcRect/>
          <a:stretch>
            <a:fillRect/>
          </a:stretch>
        </p:blipFill>
        <p:spPr bwMode="auto">
          <a:xfrm>
            <a:off x="912812" y="4495800"/>
            <a:ext cx="4433860" cy="2191954"/>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5727185" y="4570736"/>
            <a:ext cx="5638801" cy="2117018"/>
          </a:xfrm>
          <a:prstGeom prst="rect">
            <a:avLst/>
          </a:prstGeom>
          <a:noFill/>
          <a:ln w="9525">
            <a:noFill/>
            <a:miter lim="800000"/>
            <a:headEnd/>
            <a:tailEnd/>
          </a:ln>
        </p:spPr>
      </p:pic>
    </p:spTree>
    <p:extLst>
      <p:ext uri="{BB962C8B-B14F-4D97-AF65-F5344CB8AC3E}">
        <p14:creationId xmlns:p14="http://schemas.microsoft.com/office/powerpoint/2010/main" val="10563622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Comparison of analog and digital signals</a:t>
            </a:r>
            <a:endParaRPr lang="en-US" sz="4400" b="0" strike="noStrike" spc="-1" dirty="0">
              <a:latin typeface="Arial"/>
            </a:endParaRPr>
          </a:p>
        </p:txBody>
      </p:sp>
      <p:pic>
        <p:nvPicPr>
          <p:cNvPr id="6" name="Picture 5"/>
          <p:cNvPicPr>
            <a:picLocks noChangeAspect="1" noChangeArrowheads="1"/>
          </p:cNvPicPr>
          <p:nvPr/>
        </p:nvPicPr>
        <p:blipFill>
          <a:blip r:embed="rId2"/>
          <a:srcRect/>
          <a:stretch>
            <a:fillRect/>
          </a:stretch>
        </p:blipFill>
        <p:spPr bwMode="auto">
          <a:xfrm>
            <a:off x="1293812" y="2057400"/>
            <a:ext cx="8915400" cy="3810000"/>
          </a:xfrm>
          <a:prstGeom prst="rect">
            <a:avLst/>
          </a:prstGeom>
          <a:noFill/>
          <a:ln w="9525">
            <a:noFill/>
            <a:miter lim="800000"/>
            <a:headEnd/>
            <a:tailEnd/>
          </a:ln>
        </p:spPr>
      </p:pic>
    </p:spTree>
    <p:extLst>
      <p:ext uri="{BB962C8B-B14F-4D97-AF65-F5344CB8AC3E}">
        <p14:creationId xmlns:p14="http://schemas.microsoft.com/office/powerpoint/2010/main" val="289859483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r>
              <a:rPr lang="en-US" sz="2500" dirty="0">
                <a:latin typeface="Times New Roman" pitchFamily="18" charset="0"/>
                <a:cs typeface="Times New Roman" pitchFamily="18" charset="0"/>
              </a:rPr>
              <a:t>Advantages:</a:t>
            </a:r>
          </a:p>
          <a:p>
            <a:pPr marL="457200" indent="-457200">
              <a:buFont typeface="Arial" pitchFamily="34" charset="0"/>
              <a:buChar char="•"/>
            </a:pPr>
            <a:r>
              <a:rPr lang="en-US" sz="2500" dirty="0">
                <a:latin typeface="Times New Roman" pitchFamily="18" charset="0"/>
                <a:cs typeface="Times New Roman" pitchFamily="18" charset="0"/>
              </a:rPr>
              <a:t>The major benefit of QAM modulation variants is efficient usage of bandwidth. This is due to the fact that QAM represent more number of bits per carrier.</a:t>
            </a:r>
          </a:p>
          <a:p>
            <a:r>
              <a:rPr lang="en-US" sz="2500" dirty="0">
                <a:latin typeface="Times New Roman" pitchFamily="18" charset="0"/>
                <a:cs typeface="Times New Roman" pitchFamily="18" charset="0"/>
              </a:rPr>
              <a:t>Disadvantages:</a:t>
            </a:r>
          </a:p>
          <a:p>
            <a:pPr marL="457200" indent="-457200">
              <a:buFont typeface="Arial" pitchFamily="34" charset="0"/>
              <a:buChar char="•"/>
            </a:pPr>
            <a:r>
              <a:rPr lang="en-US" sz="2500" dirty="0">
                <a:latin typeface="Times New Roman" pitchFamily="18" charset="0"/>
                <a:cs typeface="Times New Roman" pitchFamily="18" charset="0"/>
              </a:rPr>
              <a:t>QAM modulation is more susceptible to the noise. Due to this QAM receiver is more complex compare to receivers of other modulation types.</a:t>
            </a:r>
          </a:p>
          <a:p>
            <a:pPr marL="457200" indent="-457200">
              <a:buFont typeface="Arial" pitchFamily="34" charset="0"/>
              <a:buChar char="•"/>
            </a:pPr>
            <a:endParaRPr lang="en-US" sz="2800" dirty="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Advantages and Disadvantages</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402085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p>
          <a:p>
            <a:pPr marL="342900" indent="-342900">
              <a:buFont typeface="Arial" pitchFamily="34" charset="0"/>
              <a:buChar char="•"/>
            </a:pPr>
            <a:r>
              <a:rPr lang="en-US" sz="2500" dirty="0">
                <a:latin typeface="Times New Roman" pitchFamily="18" charset="0"/>
                <a:cs typeface="Times New Roman" pitchFamily="18" charset="0"/>
              </a:rPr>
              <a:t>Bandwidth utilization is the wise use of available bandwidth to achieve specific goals.</a:t>
            </a:r>
          </a:p>
          <a:p>
            <a:pPr marL="457200" indent="-457200">
              <a:buFont typeface="Arial" pitchFamily="34" charset="0"/>
              <a:buChar char="•"/>
            </a:pPr>
            <a:endParaRPr lang="en-US" sz="2800" dirty="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Multiplexing</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8" name="Picture 7"/>
          <p:cNvPicPr>
            <a:picLocks noChangeAspect="1" noChangeArrowheads="1"/>
          </p:cNvPicPr>
          <p:nvPr/>
        </p:nvPicPr>
        <p:blipFill>
          <a:blip r:embed="rId2"/>
          <a:srcRect/>
          <a:stretch>
            <a:fillRect/>
          </a:stretch>
        </p:blipFill>
        <p:spPr bwMode="auto">
          <a:xfrm>
            <a:off x="809640" y="3452936"/>
            <a:ext cx="10514012" cy="3044517"/>
          </a:xfrm>
          <a:prstGeom prst="rect">
            <a:avLst/>
          </a:prstGeom>
          <a:noFill/>
          <a:ln w="9525">
            <a:noFill/>
            <a:miter lim="800000"/>
            <a:headEnd/>
            <a:tailEnd/>
          </a:ln>
          <a:effectLst/>
        </p:spPr>
      </p:pic>
    </p:spTree>
    <p:extLst>
      <p:ext uri="{BB962C8B-B14F-4D97-AF65-F5344CB8AC3E}">
        <p14:creationId xmlns:p14="http://schemas.microsoft.com/office/powerpoint/2010/main" val="424857296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Frequency-division multiplexing (FDM) is an analog technique that can be applied when the bandwidth of a link (in hertz) is greater than the combined bandwidths of the signals to be transmitted.</a:t>
            </a:r>
          </a:p>
          <a:p>
            <a:pPr marL="342900" indent="-342900">
              <a:buFont typeface="Arial" pitchFamily="34" charset="0"/>
              <a:buChar char="•"/>
            </a:pPr>
            <a:r>
              <a:rPr lang="en-US" sz="2500" dirty="0">
                <a:latin typeface="Times New Roman" pitchFamily="18" charset="0"/>
                <a:cs typeface="Times New Roman" pitchFamily="18" charset="0"/>
              </a:rPr>
              <a:t>signals generated by each sending device modulate different carrier frequencies. These modulated signals are then combined into a single composite signal that can be transported by the link.</a:t>
            </a:r>
          </a:p>
          <a:p>
            <a:pPr marL="342900" indent="-342900">
              <a:buFont typeface="Arial" pitchFamily="34" charset="0"/>
              <a:buChar char="•"/>
            </a:pPr>
            <a:r>
              <a:rPr lang="en-US" sz="2500" dirty="0">
                <a:latin typeface="Times New Roman" pitchFamily="18" charset="0"/>
                <a:cs typeface="Times New Roman" pitchFamily="18" charset="0"/>
              </a:rPr>
              <a:t>Channels can be separated by strips of unused bandwidth-guard bands-to prevent signals from overlapping</a:t>
            </a:r>
          </a:p>
          <a:p>
            <a:pPr marL="342900" indent="-342900">
              <a:buFont typeface="Arial" pitchFamily="34" charset="0"/>
              <a:buChar char="•"/>
            </a:pPr>
            <a:r>
              <a:rPr lang="en-US" sz="2500" dirty="0">
                <a:latin typeface="Times New Roman" pitchFamily="18" charset="0"/>
                <a:cs typeface="Times New Roman" pitchFamily="18" charset="0"/>
              </a:rPr>
              <a:t>FDM to be an analog multiplexing technique; however, this does not mean that FDM cannot be used to combine sources sending digital signals. A digital signal can be converted to an analog signal before FDM is used to multiplex them.</a:t>
            </a:r>
          </a:p>
          <a:p>
            <a:pPr marL="457200" indent="-457200">
              <a:buFont typeface="Arial" pitchFamily="34" charset="0"/>
              <a:buChar char="•"/>
            </a:pPr>
            <a:endParaRPr lang="en-US" sz="2800" dirty="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Frequency-division multiplexing (FDM)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7732983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Each source generates a signal of a similar frequency range</a:t>
            </a:r>
          </a:p>
          <a:p>
            <a:pPr marL="342900" indent="-342900">
              <a:buFont typeface="Arial" pitchFamily="34" charset="0"/>
              <a:buChar char="•"/>
            </a:pPr>
            <a:r>
              <a:rPr lang="en-US" sz="2500" dirty="0">
                <a:latin typeface="Times New Roman" pitchFamily="18" charset="0"/>
                <a:cs typeface="Times New Roman" pitchFamily="18" charset="0"/>
              </a:rPr>
              <a:t>Inside the multiplexer, these similar signals modulates different carrier frequencies . The resulting modulated signals are then combined into a single composite signal that is sent out over a media link that has enough bandwidth to accommodate it.</a:t>
            </a:r>
          </a:p>
          <a:p>
            <a:pPr marL="457200" indent="-457200">
              <a:buFont typeface="Arial" pitchFamily="34" charset="0"/>
              <a:buChar char="•"/>
            </a:pPr>
            <a:r>
              <a:rPr lang="en-US" sz="2500" dirty="0" err="1" smtClean="0">
                <a:latin typeface="Times New Roman" pitchFamily="18" charset="0"/>
                <a:cs typeface="Times New Roman" pitchFamily="18" charset="0"/>
              </a:rPr>
              <a:t>Demultiplexer</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uses a series of filters to decompose the multiplexed signal into its constituent </a:t>
            </a:r>
            <a:r>
              <a:rPr lang="en-US" sz="2500" dirty="0" smtClean="0">
                <a:latin typeface="Times New Roman" pitchFamily="18" charset="0"/>
                <a:cs typeface="Times New Roman" pitchFamily="18" charset="0"/>
              </a:rPr>
              <a:t>signals</a:t>
            </a:r>
            <a:r>
              <a:rPr lang="en-US" sz="2500" dirty="0">
                <a:latin typeface="Times New Roman" pitchFamily="18" charset="0"/>
                <a:cs typeface="Times New Roman" pitchFamily="18" charset="0"/>
              </a:rPr>
              <a:t>. The individual signals are then passed to a demodulator that separates them from their carriers and passes them to the output lines</a:t>
            </a:r>
          </a:p>
          <a:p>
            <a:pPr marL="457200" indent="-457200">
              <a:buFont typeface="Arial" pitchFamily="34" charset="0"/>
              <a:buChar char="•"/>
            </a:pPr>
            <a:endParaRPr lang="en-US" sz="2800" dirty="0" smtClean="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Frequency-division multiplexing (FDM)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a:srcRect/>
          <a:stretch>
            <a:fillRect/>
          </a:stretch>
        </p:blipFill>
        <p:spPr bwMode="auto">
          <a:xfrm>
            <a:off x="764148" y="4066646"/>
            <a:ext cx="5314779" cy="2584714"/>
          </a:xfrm>
          <a:prstGeom prst="rect">
            <a:avLst/>
          </a:prstGeom>
          <a:noFill/>
          <a:ln w="9525">
            <a:noFill/>
            <a:miter lim="800000"/>
            <a:headEnd/>
            <a:tailEnd/>
          </a:ln>
          <a:effectLst/>
        </p:spPr>
      </p:pic>
      <p:pic>
        <p:nvPicPr>
          <p:cNvPr id="8" name="Picture 7"/>
          <p:cNvPicPr>
            <a:picLocks noChangeAspect="1" noChangeArrowheads="1"/>
          </p:cNvPicPr>
          <p:nvPr/>
        </p:nvPicPr>
        <p:blipFill>
          <a:blip r:embed="rId3"/>
          <a:srcRect/>
          <a:stretch>
            <a:fillRect/>
          </a:stretch>
        </p:blipFill>
        <p:spPr bwMode="auto">
          <a:xfrm>
            <a:off x="4876800" y="4063361"/>
            <a:ext cx="5789612" cy="2584715"/>
          </a:xfrm>
          <a:prstGeom prst="rect">
            <a:avLst/>
          </a:prstGeom>
          <a:noFill/>
          <a:ln w="9525">
            <a:noFill/>
            <a:miter lim="800000"/>
            <a:headEnd/>
            <a:tailEnd/>
          </a:ln>
          <a:effectLst/>
        </p:spPr>
      </p:pic>
    </p:spTree>
    <p:extLst>
      <p:ext uri="{BB962C8B-B14F-4D97-AF65-F5344CB8AC3E}">
        <p14:creationId xmlns:p14="http://schemas.microsoft.com/office/powerpoint/2010/main" val="142104530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a:p>
            <a:endParaRPr lang="en-US" sz="2800" dirty="0" smtClean="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Example of FDM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9" name="Picture 6"/>
          <p:cNvPicPr>
            <a:picLocks noChangeAspect="1" noChangeArrowheads="1"/>
          </p:cNvPicPr>
          <p:nvPr/>
        </p:nvPicPr>
        <p:blipFill>
          <a:blip r:embed="rId2" cstate="print"/>
          <a:srcRect/>
          <a:stretch>
            <a:fillRect/>
          </a:stretch>
        </p:blipFill>
        <p:spPr bwMode="auto">
          <a:xfrm>
            <a:off x="3124200" y="2819399"/>
            <a:ext cx="6324600" cy="3831961"/>
          </a:xfrm>
          <a:prstGeom prst="rect">
            <a:avLst/>
          </a:prstGeom>
          <a:noFill/>
          <a:ln w="9525">
            <a:noFill/>
            <a:miter lim="800000"/>
            <a:headEnd/>
            <a:tailEnd/>
          </a:ln>
          <a:effectLst/>
        </p:spPr>
      </p:pic>
    </p:spTree>
    <p:extLst>
      <p:ext uri="{BB962C8B-B14F-4D97-AF65-F5344CB8AC3E}">
        <p14:creationId xmlns:p14="http://schemas.microsoft.com/office/powerpoint/2010/main" val="265000037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Five channels, each with a 100-kHz bandwidth, are to be multiplexed together. What is the minimum bandwidth of the link if there is a need for a guard band of 10 kHz between the channels to prevent interference?</a:t>
            </a:r>
          </a:p>
          <a:p>
            <a:endParaRPr lang="en-US" sz="2800" dirty="0" smtClean="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Example of FDM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srcRect/>
          <a:stretch>
            <a:fillRect/>
          </a:stretch>
        </p:blipFill>
        <p:spPr bwMode="auto">
          <a:xfrm>
            <a:off x="2208212" y="3429000"/>
            <a:ext cx="7696200" cy="2338387"/>
          </a:xfrm>
          <a:prstGeom prst="rect">
            <a:avLst/>
          </a:prstGeom>
          <a:noFill/>
          <a:ln w="9525">
            <a:noFill/>
            <a:miter lim="800000"/>
            <a:headEnd/>
            <a:tailEnd/>
          </a:ln>
          <a:effectLst/>
        </p:spPr>
      </p:pic>
    </p:spTree>
    <p:extLst>
      <p:ext uri="{BB962C8B-B14F-4D97-AF65-F5344CB8AC3E}">
        <p14:creationId xmlns:p14="http://schemas.microsoft.com/office/powerpoint/2010/main" val="32937723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Very common application of FDM is AM and FM radio broadcasting.</a:t>
            </a:r>
          </a:p>
          <a:p>
            <a:pPr marL="342900" indent="-342900">
              <a:buFont typeface="Arial" pitchFamily="34" charset="0"/>
              <a:buChar char="•"/>
            </a:pPr>
            <a:r>
              <a:rPr lang="en-US" sz="2500" dirty="0">
                <a:latin typeface="Times New Roman" pitchFamily="18" charset="0"/>
                <a:cs typeface="Times New Roman" pitchFamily="18" charset="0"/>
              </a:rPr>
              <a:t>A special band from 530 to 1700 kHz is assigned to AM radio. All radio stations need to share this band.</a:t>
            </a:r>
          </a:p>
          <a:p>
            <a:pPr marL="342900" indent="-342900">
              <a:buFont typeface="Arial" pitchFamily="34" charset="0"/>
              <a:buChar char="•"/>
            </a:pPr>
            <a:r>
              <a:rPr lang="en-US" sz="2500" dirty="0">
                <a:latin typeface="Times New Roman" pitchFamily="18" charset="0"/>
                <a:cs typeface="Times New Roman" pitchFamily="18" charset="0"/>
              </a:rPr>
              <a:t>Each AM station needs 10kHz of bandwidth.</a:t>
            </a:r>
          </a:p>
          <a:p>
            <a:pPr marL="342900" indent="-342900">
              <a:buFont typeface="Arial" pitchFamily="34" charset="0"/>
              <a:buChar char="•"/>
            </a:pPr>
            <a:r>
              <a:rPr lang="en-US" sz="2500" dirty="0">
                <a:latin typeface="Times New Roman" pitchFamily="18" charset="0"/>
                <a:cs typeface="Times New Roman" pitchFamily="18" charset="0"/>
              </a:rPr>
              <a:t>FM has a wider band of 88 to 108 MHz because each station needs a bandwidth of 200 kHz.</a:t>
            </a:r>
          </a:p>
          <a:p>
            <a:pPr marL="342900" indent="-342900">
              <a:buFont typeface="Arial" pitchFamily="34" charset="0"/>
              <a:buChar char="•"/>
            </a:pPr>
            <a:r>
              <a:rPr lang="en-US" sz="2500" dirty="0">
                <a:latin typeface="Times New Roman" pitchFamily="18" charset="0"/>
                <a:cs typeface="Times New Roman" pitchFamily="18" charset="0"/>
              </a:rPr>
              <a:t>Another common use of FDM is in television broadcasting. Each TV channel has its own bandwidth of 6 </a:t>
            </a:r>
            <a:r>
              <a:rPr lang="en-US" sz="2500" dirty="0" err="1">
                <a:latin typeface="Times New Roman" pitchFamily="18" charset="0"/>
                <a:cs typeface="Times New Roman" pitchFamily="18" charset="0"/>
              </a:rPr>
              <a:t>MHz.</a:t>
            </a:r>
            <a:endParaRPr lang="en-US" sz="2500" dirty="0">
              <a:latin typeface="Times New Roman" pitchFamily="18" charset="0"/>
              <a:cs typeface="Times New Roman" pitchFamily="18" charset="0"/>
            </a:endParaRPr>
          </a:p>
          <a:p>
            <a:pPr marL="342900" indent="-342900">
              <a:buFont typeface="Arial" pitchFamily="34" charset="0"/>
              <a:buChar char="•"/>
            </a:pPr>
            <a:r>
              <a:rPr lang="en-US" sz="2500" dirty="0">
                <a:latin typeface="Times New Roman" pitchFamily="18" charset="0"/>
                <a:cs typeface="Times New Roman" pitchFamily="18" charset="0"/>
              </a:rPr>
              <a:t>The first generation of cellular telephones  also uses FDM.</a:t>
            </a:r>
          </a:p>
          <a:p>
            <a:endParaRPr lang="en-US" sz="2800" dirty="0" smtClean="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Applications of FDM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8091656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Wavelength-division multiplexing (WDM) is designed to use the high-data-rate capability of fiber-optic cable.</a:t>
            </a:r>
          </a:p>
          <a:p>
            <a:pPr marL="342900" indent="-342900">
              <a:buFont typeface="Arial" pitchFamily="34" charset="0"/>
              <a:buChar char="•"/>
            </a:pPr>
            <a:r>
              <a:rPr lang="en-US" sz="2500" dirty="0">
                <a:latin typeface="Times New Roman" pitchFamily="18" charset="0"/>
                <a:cs typeface="Times New Roman" pitchFamily="18" charset="0"/>
              </a:rPr>
              <a:t>Using a fiber-optic cable for one single line wastes the available bandwidth. Multiplexing allows us to combine several lines into one.</a:t>
            </a:r>
          </a:p>
          <a:p>
            <a:pPr marL="342900" indent="-342900">
              <a:buFont typeface="Arial" pitchFamily="34" charset="0"/>
              <a:buChar char="•"/>
            </a:pPr>
            <a:r>
              <a:rPr lang="en-US" sz="2500" dirty="0">
                <a:latin typeface="Times New Roman" pitchFamily="18" charset="0"/>
                <a:cs typeface="Times New Roman" pitchFamily="18" charset="0"/>
              </a:rPr>
              <a:t>WDM is conceptually the same as FDM, except that the multiplexing and </a:t>
            </a:r>
            <a:r>
              <a:rPr lang="en-US" sz="2500" dirty="0" err="1">
                <a:latin typeface="Times New Roman" pitchFamily="18" charset="0"/>
                <a:cs typeface="Times New Roman" pitchFamily="18" charset="0"/>
              </a:rPr>
              <a:t>demultiplexing</a:t>
            </a:r>
            <a:r>
              <a:rPr lang="en-US" sz="2500" dirty="0">
                <a:latin typeface="Times New Roman" pitchFamily="18" charset="0"/>
                <a:cs typeface="Times New Roman" pitchFamily="18" charset="0"/>
              </a:rPr>
              <a:t> involve optical signals transmitted through fiber-optic channels. The idea is the same: We are combining different signals of different frequencies.</a:t>
            </a:r>
          </a:p>
          <a:p>
            <a:endParaRPr lang="en-US" sz="2800" dirty="0" smtClean="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Wavelength-Division Multiplexing</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a:srcRect/>
          <a:stretch>
            <a:fillRect/>
          </a:stretch>
        </p:blipFill>
        <p:spPr bwMode="auto">
          <a:xfrm>
            <a:off x="3733800" y="4495800"/>
            <a:ext cx="5486400" cy="1562921"/>
          </a:xfrm>
          <a:prstGeom prst="rect">
            <a:avLst/>
          </a:prstGeom>
          <a:noFill/>
          <a:ln w="9525">
            <a:noFill/>
            <a:miter lim="800000"/>
            <a:headEnd/>
            <a:tailEnd/>
          </a:ln>
          <a:effectLst/>
        </p:spPr>
      </p:pic>
    </p:spTree>
    <p:extLst>
      <p:ext uri="{BB962C8B-B14F-4D97-AF65-F5344CB8AC3E}">
        <p14:creationId xmlns:p14="http://schemas.microsoft.com/office/powerpoint/2010/main" val="9767769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Time-division multiplexing (TDM) is a digital process that allows several connections to share the high bandwidth of a line Instead of sharing a </a:t>
            </a:r>
            <a:r>
              <a:rPr lang="en-US" sz="2500" dirty="0" err="1">
                <a:latin typeface="Times New Roman" pitchFamily="18" charset="0"/>
                <a:cs typeface="Times New Roman" pitchFamily="18" charset="0"/>
              </a:rPr>
              <a:t>porion</a:t>
            </a:r>
            <a:r>
              <a:rPr lang="en-US" sz="2500" dirty="0">
                <a:latin typeface="Times New Roman" pitchFamily="18" charset="0"/>
                <a:cs typeface="Times New Roman" pitchFamily="18" charset="0"/>
              </a:rPr>
              <a:t> of the bandwidth as in FDM, time is shared. </a:t>
            </a:r>
          </a:p>
          <a:p>
            <a:pPr marL="342900" indent="-342900">
              <a:buFont typeface="Arial" pitchFamily="34" charset="0"/>
              <a:buChar char="•"/>
            </a:pPr>
            <a:r>
              <a:rPr lang="en-US" sz="2500" dirty="0">
                <a:latin typeface="Times New Roman" pitchFamily="18" charset="0"/>
                <a:cs typeface="Times New Roman" pitchFamily="18" charset="0"/>
              </a:rPr>
              <a:t>TDM is a digital multiplexing technique for combining several low-rate channels into one high-rate one.</a:t>
            </a:r>
          </a:p>
          <a:p>
            <a:pPr marL="342900" indent="-342900">
              <a:buFont typeface="Arial" pitchFamily="34" charset="0"/>
              <a:buChar char="•"/>
            </a:pPr>
            <a:r>
              <a:rPr lang="en-US" sz="2500" dirty="0">
                <a:latin typeface="Times New Roman" pitchFamily="18" charset="0"/>
                <a:cs typeface="Times New Roman" pitchFamily="18" charset="0"/>
              </a:rPr>
              <a:t>Digital data from different sources are combined into one timeshared link.</a:t>
            </a:r>
          </a:p>
          <a:p>
            <a:endParaRPr lang="en-US" sz="2800" dirty="0" smtClean="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Time-Division </a:t>
            </a:r>
            <a:r>
              <a:rPr lang="en-US" sz="4400" spc="-1" dirty="0">
                <a:solidFill>
                  <a:srgbClr val="000000"/>
                </a:solidFill>
                <a:latin typeface="Times New Roman"/>
              </a:rPr>
              <a:t>Multiplexing</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srcRect/>
          <a:stretch>
            <a:fillRect/>
          </a:stretch>
        </p:blipFill>
        <p:spPr bwMode="auto">
          <a:xfrm>
            <a:off x="3048000" y="4222324"/>
            <a:ext cx="5377253" cy="2046287"/>
          </a:xfrm>
          <a:prstGeom prst="rect">
            <a:avLst/>
          </a:prstGeom>
          <a:noFill/>
          <a:ln w="9525">
            <a:noFill/>
            <a:miter lim="800000"/>
            <a:headEnd/>
            <a:tailEnd/>
          </a:ln>
          <a:effectLst/>
        </p:spPr>
      </p:pic>
    </p:spTree>
    <p:extLst>
      <p:ext uri="{BB962C8B-B14F-4D97-AF65-F5344CB8AC3E}">
        <p14:creationId xmlns:p14="http://schemas.microsoft.com/office/powerpoint/2010/main" val="204980508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lnSpcReduction="10000"/>
          </a:bodyPr>
          <a:lstStyle/>
          <a:p>
            <a:r>
              <a:rPr lang="en-US" sz="2500" dirty="0" smtClean="0">
                <a:latin typeface="Times New Roman" pitchFamily="18" charset="0"/>
                <a:cs typeface="Times New Roman" pitchFamily="18" charset="0"/>
              </a:rPr>
              <a:t>1.Synchronous </a:t>
            </a:r>
            <a:r>
              <a:rPr lang="en-US" sz="2500" dirty="0">
                <a:latin typeface="Times New Roman" pitchFamily="18" charset="0"/>
                <a:cs typeface="Times New Roman" pitchFamily="18" charset="0"/>
              </a:rPr>
              <a:t>TDM</a:t>
            </a:r>
          </a:p>
          <a:p>
            <a:r>
              <a:rPr lang="en-US" sz="2500" dirty="0">
                <a:latin typeface="Times New Roman" pitchFamily="18" charset="0"/>
                <a:cs typeface="Times New Roman" pitchFamily="18" charset="0"/>
              </a:rPr>
              <a:t>2.Statistical TDM</a:t>
            </a:r>
          </a:p>
          <a:p>
            <a:r>
              <a:rPr lang="en-US" sz="2500" b="1" dirty="0">
                <a:latin typeface="Times New Roman" pitchFamily="18" charset="0"/>
                <a:cs typeface="Times New Roman" pitchFamily="18" charset="0"/>
              </a:rPr>
              <a:t>Synchronous TDM: </a:t>
            </a:r>
            <a:r>
              <a:rPr lang="en-US" sz="2500" dirty="0">
                <a:latin typeface="Times New Roman" pitchFamily="18" charset="0"/>
                <a:cs typeface="Times New Roman" pitchFamily="18" charset="0"/>
              </a:rPr>
              <a:t>each input connection has an allotment in the output even if it is not sending data.</a:t>
            </a:r>
          </a:p>
          <a:p>
            <a:r>
              <a:rPr lang="en-US" sz="2500" b="1" dirty="0">
                <a:latin typeface="Times New Roman" pitchFamily="18" charset="0"/>
                <a:cs typeface="Times New Roman" pitchFamily="18" charset="0"/>
              </a:rPr>
              <a:t>Time Slots and Frames:</a:t>
            </a:r>
          </a:p>
          <a:p>
            <a:pPr marL="342900" indent="-342900">
              <a:buFont typeface="Arial" pitchFamily="34" charset="0"/>
              <a:buChar char="•"/>
            </a:pPr>
            <a:r>
              <a:rPr lang="en-US" sz="2500" dirty="0">
                <a:latin typeface="Times New Roman" pitchFamily="18" charset="0"/>
                <a:cs typeface="Times New Roman" pitchFamily="18" charset="0"/>
              </a:rPr>
              <a:t>In synchronous TDM, the data flow of each input connection is divided into units, where each input occupies one input time slot. A unit can be 1 bit, one character, or one block of data.</a:t>
            </a:r>
          </a:p>
          <a:p>
            <a:pPr marL="342900" indent="-342900">
              <a:buFont typeface="Arial" pitchFamily="34" charset="0"/>
              <a:buChar char="•"/>
            </a:pPr>
            <a:r>
              <a:rPr lang="en-US" sz="2500" dirty="0">
                <a:latin typeface="Times New Roman" pitchFamily="18" charset="0"/>
                <a:cs typeface="Times New Roman" pitchFamily="18" charset="0"/>
              </a:rPr>
              <a:t>In synchronous TDM, a round of data units from each input connection is collected into a frame.</a:t>
            </a:r>
          </a:p>
          <a:p>
            <a:pPr marL="342900" indent="-342900">
              <a:buFont typeface="Arial" pitchFamily="34" charset="0"/>
              <a:buChar char="•"/>
            </a:pPr>
            <a:r>
              <a:rPr lang="en-US" sz="2500" dirty="0">
                <a:latin typeface="Times New Roman" pitchFamily="18" charset="0"/>
                <a:cs typeface="Times New Roman" pitchFamily="18" charset="0"/>
              </a:rPr>
              <a:t>If we have n connections, a frame is divided into n time slots and one slot is allocated for each unit, one for each input line. </a:t>
            </a:r>
          </a:p>
          <a:p>
            <a:pPr marL="342900" indent="-342900">
              <a:buFont typeface="Arial" pitchFamily="34" charset="0"/>
              <a:buChar char="•"/>
            </a:pPr>
            <a:r>
              <a:rPr lang="en-US" sz="2500" dirty="0">
                <a:latin typeface="Times New Roman" pitchFamily="18" charset="0"/>
                <a:cs typeface="Times New Roman" pitchFamily="18" charset="0"/>
              </a:rPr>
              <a:t>Time slots are grouped into frames. A frame consists of one complete cycle of time slots, with one slot dedicated to each sending device. In a system with n input lines, each frame has n slots</a:t>
            </a:r>
            <a:r>
              <a:rPr lang="en-US" sz="25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Types of TDM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1195659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Continuous signal</a:t>
            </a:r>
          </a:p>
          <a:p>
            <a:pPr marL="457560" lvl="1">
              <a:lnSpc>
                <a:spcPct val="90000"/>
              </a:lnSpc>
              <a:spcBef>
                <a:spcPts val="1001"/>
              </a:spcBef>
              <a:buClr>
                <a:srgbClr val="000000"/>
              </a:buClr>
            </a:pPr>
            <a:r>
              <a:rPr lang="en-US" sz="2800" spc="-1" dirty="0">
                <a:solidFill>
                  <a:srgbClr val="000000"/>
                </a:solidFill>
                <a:latin typeface="Times New Roman"/>
              </a:rPr>
              <a:t>Infinite number of points at any given time</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Discrete signal</a:t>
            </a:r>
          </a:p>
          <a:p>
            <a:pPr marL="457560" lvl="1">
              <a:lnSpc>
                <a:spcPct val="90000"/>
              </a:lnSpc>
              <a:spcBef>
                <a:spcPts val="1001"/>
              </a:spcBef>
              <a:buClr>
                <a:srgbClr val="000000"/>
              </a:buClr>
            </a:pPr>
            <a:r>
              <a:rPr lang="en-US" sz="2800" spc="-1" dirty="0">
                <a:solidFill>
                  <a:srgbClr val="000000"/>
                </a:solidFill>
                <a:latin typeface="Times New Roman"/>
              </a:rPr>
              <a:t>Finite number of points at any given time; maintains a constant level then changes to another constant level</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Periodic signal</a:t>
            </a:r>
          </a:p>
          <a:p>
            <a:pPr marL="457560" lvl="1">
              <a:lnSpc>
                <a:spcPct val="90000"/>
              </a:lnSpc>
              <a:spcBef>
                <a:spcPts val="1001"/>
              </a:spcBef>
              <a:buClr>
                <a:srgbClr val="000000"/>
              </a:buClr>
            </a:pPr>
            <a:r>
              <a:rPr lang="en-US" sz="2800" spc="-1" dirty="0">
                <a:solidFill>
                  <a:srgbClr val="000000"/>
                </a:solidFill>
                <a:latin typeface="Times New Roman"/>
              </a:rPr>
              <a:t>Pattern repeated over time</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Aperiodic (non-periodic) signal</a:t>
            </a:r>
          </a:p>
          <a:p>
            <a:pPr marL="457560" lvl="1">
              <a:lnSpc>
                <a:spcPct val="90000"/>
              </a:lnSpc>
              <a:spcBef>
                <a:spcPts val="1001"/>
              </a:spcBef>
              <a:buClr>
                <a:srgbClr val="000000"/>
              </a:buClr>
            </a:pPr>
            <a:r>
              <a:rPr lang="en-US" sz="2800" spc="-1" dirty="0">
                <a:solidFill>
                  <a:srgbClr val="000000"/>
                </a:solidFill>
                <a:latin typeface="Times New Roman"/>
              </a:rPr>
              <a:t>Pattern not repeated over time</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Time domain concepts</a:t>
            </a:r>
            <a:endParaRPr lang="en-US" sz="4400" b="0" strike="noStrike" spc="-1" dirty="0">
              <a:latin typeface="Arial"/>
            </a:endParaRPr>
          </a:p>
        </p:txBody>
      </p:sp>
    </p:spTree>
    <p:extLst>
      <p:ext uri="{BB962C8B-B14F-4D97-AF65-F5344CB8AC3E}">
        <p14:creationId xmlns:p14="http://schemas.microsoft.com/office/powerpoint/2010/main" val="86793853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Synchronous TDM</a:t>
            </a:r>
            <a:endParaRPr lang="en-US" sz="4400" b="0" strike="noStrike" spc="-1" dirty="0">
              <a:latin typeface="Arial"/>
            </a:endParaRPr>
          </a:p>
        </p:txBody>
      </p:sp>
      <p:sp>
        <p:nvSpPr>
          <p:cNvPr id="2" name="Rectangle 1"/>
          <p:cNvSpPr/>
          <p:nvPr/>
        </p:nvSpPr>
        <p:spPr>
          <a:xfrm>
            <a:off x="1143000" y="1582341"/>
            <a:ext cx="10363200" cy="461665"/>
          </a:xfrm>
          <a:prstGeom prst="rect">
            <a:avLst/>
          </a:prstGeom>
        </p:spPr>
        <p:txBody>
          <a:bodyPr wrap="square">
            <a:spAutoFit/>
          </a:bodyPr>
          <a:lstStyle/>
          <a:p>
            <a:endParaRPr lang="en-US" sz="2400"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a:srcRect/>
          <a:stretch>
            <a:fillRect/>
          </a:stretch>
        </p:blipFill>
        <p:spPr bwMode="auto">
          <a:xfrm>
            <a:off x="1598612" y="2286000"/>
            <a:ext cx="8985783" cy="3347427"/>
          </a:xfrm>
          <a:prstGeom prst="rect">
            <a:avLst/>
          </a:prstGeom>
          <a:noFill/>
          <a:ln w="9525">
            <a:noFill/>
            <a:miter lim="800000"/>
            <a:headEnd/>
            <a:tailEnd/>
          </a:ln>
          <a:effectLst/>
        </p:spPr>
      </p:pic>
    </p:spTree>
    <p:extLst>
      <p:ext uri="{BB962C8B-B14F-4D97-AF65-F5344CB8AC3E}">
        <p14:creationId xmlns:p14="http://schemas.microsoft.com/office/powerpoint/2010/main" val="355927563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TDM can be visualized as two fast-rotating switches, one </a:t>
            </a:r>
            <a:r>
              <a:rPr lang="en-US" sz="2500" dirty="0" smtClean="0">
                <a:latin typeface="Times New Roman" pitchFamily="18" charset="0"/>
                <a:cs typeface="Times New Roman" pitchFamily="18" charset="0"/>
              </a:rPr>
              <a:t>on mux </a:t>
            </a:r>
            <a:r>
              <a:rPr lang="en-US" sz="2500" dirty="0">
                <a:latin typeface="Times New Roman" pitchFamily="18" charset="0"/>
                <a:cs typeface="Times New Roman" pitchFamily="18" charset="0"/>
              </a:rPr>
              <a:t>side </a:t>
            </a:r>
            <a:r>
              <a:rPr lang="en-US" sz="2500" dirty="0" smtClean="0">
                <a:latin typeface="Times New Roman" pitchFamily="18" charset="0"/>
                <a:cs typeface="Times New Roman" pitchFamily="18" charset="0"/>
              </a:rPr>
              <a:t>and </a:t>
            </a:r>
            <a:r>
              <a:rPr lang="en-US" sz="2500" dirty="0">
                <a:latin typeface="Times New Roman" pitchFamily="18" charset="0"/>
                <a:cs typeface="Times New Roman" pitchFamily="18" charset="0"/>
              </a:rPr>
              <a:t>other </a:t>
            </a:r>
            <a:r>
              <a:rPr lang="en-US" sz="2500" dirty="0" smtClean="0">
                <a:latin typeface="Times New Roman" pitchFamily="18" charset="0"/>
                <a:cs typeface="Times New Roman" pitchFamily="18" charset="0"/>
              </a:rPr>
              <a:t>on </a:t>
            </a:r>
            <a:r>
              <a:rPr lang="en-US" sz="2500" dirty="0" err="1" smtClean="0">
                <a:latin typeface="Times New Roman" pitchFamily="18" charset="0"/>
                <a:cs typeface="Times New Roman" pitchFamily="18" charset="0"/>
              </a:rPr>
              <a:t>demux</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side. </a:t>
            </a:r>
            <a:r>
              <a:rPr lang="en-US" sz="2500" dirty="0" smtClean="0">
                <a:latin typeface="Times New Roman" pitchFamily="18" charset="0"/>
                <a:cs typeface="Times New Roman" pitchFamily="18" charset="0"/>
              </a:rPr>
              <a:t>The witches </a:t>
            </a:r>
            <a:r>
              <a:rPr lang="en-US" sz="2500" dirty="0">
                <a:latin typeface="Times New Roman" pitchFamily="18" charset="0"/>
                <a:cs typeface="Times New Roman" pitchFamily="18" charset="0"/>
              </a:rPr>
              <a:t>are synchronized and rotate </a:t>
            </a:r>
            <a:r>
              <a:rPr lang="en-US" sz="2500" dirty="0" smtClean="0">
                <a:latin typeface="Times New Roman" pitchFamily="18" charset="0"/>
                <a:cs typeface="Times New Roman" pitchFamily="18" charset="0"/>
              </a:rPr>
              <a:t>at </a:t>
            </a:r>
            <a:r>
              <a:rPr lang="en-US" sz="2500" dirty="0">
                <a:latin typeface="Times New Roman" pitchFamily="18" charset="0"/>
                <a:cs typeface="Times New Roman" pitchFamily="18" charset="0"/>
              </a:rPr>
              <a:t>same speed, but in opposite directions.</a:t>
            </a:r>
          </a:p>
          <a:p>
            <a:pPr marL="342900" indent="-342900">
              <a:buFont typeface="Arial" pitchFamily="34" charset="0"/>
              <a:buChar char="•"/>
            </a:pPr>
            <a:r>
              <a:rPr lang="en-US" sz="2500" dirty="0">
                <a:latin typeface="Times New Roman" pitchFamily="18" charset="0"/>
                <a:cs typeface="Times New Roman" pitchFamily="18" charset="0"/>
              </a:rPr>
              <a:t>On the multiplexing side, as the switch opens in front of a connection, that connection has the opportunity to send a unit onto the path. This process is called interleaving.</a:t>
            </a:r>
          </a:p>
          <a:p>
            <a:pPr marL="342900" indent="-342900">
              <a:buFont typeface="Arial" pitchFamily="34" charset="0"/>
              <a:buChar char="•"/>
            </a:pPr>
            <a:r>
              <a:rPr lang="en-US" sz="2500" dirty="0">
                <a:latin typeface="Times New Roman" pitchFamily="18" charset="0"/>
                <a:cs typeface="Times New Roman" pitchFamily="18" charset="0"/>
              </a:rPr>
              <a:t>On the </a:t>
            </a:r>
            <a:r>
              <a:rPr lang="en-US" sz="2500" dirty="0" err="1">
                <a:latin typeface="Times New Roman" pitchFamily="18" charset="0"/>
                <a:cs typeface="Times New Roman" pitchFamily="18" charset="0"/>
              </a:rPr>
              <a:t>demultiplexing</a:t>
            </a:r>
            <a:r>
              <a:rPr lang="en-US" sz="2500" dirty="0">
                <a:latin typeface="Times New Roman" pitchFamily="18" charset="0"/>
                <a:cs typeface="Times New Roman" pitchFamily="18" charset="0"/>
              </a:rPr>
              <a:t> side, as the switch opens in front of a connection, that connection has the opportunity to receive a unit from the path.</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Interleaving in TDM</a:t>
            </a:r>
            <a:endParaRPr lang="en-US" sz="4400" b="0" strike="noStrike" spc="-1" dirty="0">
              <a:latin typeface="Arial"/>
            </a:endParaRPr>
          </a:p>
        </p:txBody>
      </p:sp>
      <p:pic>
        <p:nvPicPr>
          <p:cNvPr id="7" name="Picture 7"/>
          <p:cNvPicPr>
            <a:picLocks noChangeAspect="1" noChangeArrowheads="1"/>
          </p:cNvPicPr>
          <p:nvPr/>
        </p:nvPicPr>
        <p:blipFill>
          <a:blip r:embed="rId2"/>
          <a:srcRect/>
          <a:stretch>
            <a:fillRect/>
          </a:stretch>
        </p:blipFill>
        <p:spPr bwMode="auto">
          <a:xfrm>
            <a:off x="900208" y="3934688"/>
            <a:ext cx="10514012" cy="2713388"/>
          </a:xfrm>
          <a:prstGeom prst="rect">
            <a:avLst/>
          </a:prstGeom>
          <a:noFill/>
          <a:ln w="9525">
            <a:noFill/>
            <a:miter lim="800000"/>
            <a:headEnd/>
            <a:tailEnd/>
          </a:ln>
          <a:effectLst/>
        </p:spPr>
      </p:pic>
    </p:spTree>
    <p:extLst>
      <p:ext uri="{BB962C8B-B14F-4D97-AF65-F5344CB8AC3E}">
        <p14:creationId xmlns:p14="http://schemas.microsoft.com/office/powerpoint/2010/main" val="418498177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Empty Slots: If a source does not have data to send, the corresponding slot in the output frame is empty.</a:t>
            </a:r>
          </a:p>
          <a:p>
            <a:pPr marL="342900" indent="-342900">
              <a:buFont typeface="Arial" pitchFamily="34" charset="0"/>
              <a:buChar char="•"/>
            </a:pPr>
            <a:r>
              <a:rPr lang="en-US" sz="2500" dirty="0">
                <a:latin typeface="Times New Roman" pitchFamily="18" charset="0"/>
                <a:cs typeface="Times New Roman" pitchFamily="18" charset="0"/>
              </a:rPr>
              <a:t>The first output frame has three slots filled, the second frame has two slots filled, and the third frame has three slots filled.</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Drawback in TDM</a:t>
            </a:r>
            <a:endParaRPr lang="en-US" sz="4400" b="0" strike="noStrike" spc="-1" dirty="0">
              <a:latin typeface="Arial"/>
            </a:endParaRPr>
          </a:p>
        </p:txBody>
      </p:sp>
      <p:pic>
        <p:nvPicPr>
          <p:cNvPr id="8" name="Picture 7"/>
          <p:cNvPicPr>
            <a:picLocks noChangeAspect="1" noChangeArrowheads="1"/>
          </p:cNvPicPr>
          <p:nvPr/>
        </p:nvPicPr>
        <p:blipFill>
          <a:blip r:embed="rId2"/>
          <a:srcRect/>
          <a:stretch>
            <a:fillRect/>
          </a:stretch>
        </p:blipFill>
        <p:spPr bwMode="auto">
          <a:xfrm>
            <a:off x="1979612" y="3352800"/>
            <a:ext cx="8043862" cy="2284412"/>
          </a:xfrm>
          <a:prstGeom prst="rect">
            <a:avLst/>
          </a:prstGeom>
          <a:noFill/>
          <a:ln w="9525">
            <a:noFill/>
            <a:miter lim="800000"/>
            <a:headEnd/>
            <a:tailEnd/>
          </a:ln>
          <a:effectLst/>
        </p:spPr>
      </p:pic>
    </p:spTree>
    <p:extLst>
      <p:ext uri="{BB962C8B-B14F-4D97-AF65-F5344CB8AC3E}">
        <p14:creationId xmlns:p14="http://schemas.microsoft.com/office/powerpoint/2010/main" val="22060366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The implementation of TDM is not as simple as that of FDM. Synchronization between the multiplexer and </a:t>
            </a:r>
            <a:r>
              <a:rPr lang="en-US" sz="2500" dirty="0" err="1">
                <a:latin typeface="Times New Roman" pitchFamily="18" charset="0"/>
                <a:cs typeface="Times New Roman" pitchFamily="18" charset="0"/>
              </a:rPr>
              <a:t>demultiplexer</a:t>
            </a:r>
            <a:r>
              <a:rPr lang="en-US" sz="2500" dirty="0">
                <a:latin typeface="Times New Roman" pitchFamily="18" charset="0"/>
                <a:cs typeface="Times New Roman" pitchFamily="18" charset="0"/>
              </a:rPr>
              <a:t> is a major issue.</a:t>
            </a:r>
          </a:p>
          <a:p>
            <a:pPr marL="342900" indent="-342900">
              <a:buFont typeface="Arial" pitchFamily="34" charset="0"/>
              <a:buChar char="•"/>
            </a:pPr>
            <a:r>
              <a:rPr lang="en-US" sz="2500" dirty="0">
                <a:latin typeface="Times New Roman" pitchFamily="18" charset="0"/>
                <a:cs typeface="Times New Roman" pitchFamily="18" charset="0"/>
              </a:rPr>
              <a:t>If the. multiplexer and the </a:t>
            </a:r>
            <a:r>
              <a:rPr lang="en-US" sz="2500" dirty="0" err="1">
                <a:latin typeface="Times New Roman" pitchFamily="18" charset="0"/>
                <a:cs typeface="Times New Roman" pitchFamily="18" charset="0"/>
              </a:rPr>
              <a:t>demultiplexer</a:t>
            </a:r>
            <a:r>
              <a:rPr lang="en-US" sz="2500" dirty="0">
                <a:latin typeface="Times New Roman" pitchFamily="18" charset="0"/>
                <a:cs typeface="Times New Roman" pitchFamily="18" charset="0"/>
              </a:rPr>
              <a:t> are not synchronized, a bit belonging to one channel may be received by the wrong channel.</a:t>
            </a:r>
          </a:p>
          <a:p>
            <a:pPr marL="342900" indent="-342900">
              <a:buFont typeface="Arial" pitchFamily="34" charset="0"/>
              <a:buChar char="•"/>
            </a:pPr>
            <a:r>
              <a:rPr lang="en-US" sz="2500" dirty="0">
                <a:latin typeface="Times New Roman" pitchFamily="18" charset="0"/>
                <a:cs typeface="Times New Roman" pitchFamily="18" charset="0"/>
              </a:rPr>
              <a:t>one or more synchronization bits are usually added to the beginning of each frame. These bits, called framing bits, follow a pattern, frame to frame, that allows the </a:t>
            </a:r>
            <a:r>
              <a:rPr lang="en-US" sz="2500" dirty="0" err="1">
                <a:latin typeface="Times New Roman" pitchFamily="18" charset="0"/>
                <a:cs typeface="Times New Roman" pitchFamily="18" charset="0"/>
              </a:rPr>
              <a:t>demultiplexer</a:t>
            </a:r>
            <a:r>
              <a:rPr lang="en-US" sz="2500" dirty="0">
                <a:latin typeface="Times New Roman" pitchFamily="18" charset="0"/>
                <a:cs typeface="Times New Roman" pitchFamily="18" charset="0"/>
              </a:rPr>
              <a:t> to synchronize with the incoming stream so that it can separate the time slots accurately.</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Frame Synchronizing</a:t>
            </a:r>
            <a:endParaRPr lang="en-US" sz="4400" b="0" strike="noStrike" spc="-1" dirty="0">
              <a:latin typeface="Arial"/>
            </a:endParaRPr>
          </a:p>
        </p:txBody>
      </p:sp>
      <p:pic>
        <p:nvPicPr>
          <p:cNvPr id="7" name="Picture 6"/>
          <p:cNvPicPr>
            <a:picLocks noChangeAspect="1" noChangeArrowheads="1"/>
          </p:cNvPicPr>
          <p:nvPr/>
        </p:nvPicPr>
        <p:blipFill>
          <a:blip r:embed="rId2"/>
          <a:srcRect/>
          <a:stretch>
            <a:fillRect/>
          </a:stretch>
        </p:blipFill>
        <p:spPr bwMode="auto">
          <a:xfrm>
            <a:off x="3048000" y="4566945"/>
            <a:ext cx="5638800" cy="1627622"/>
          </a:xfrm>
          <a:prstGeom prst="rect">
            <a:avLst/>
          </a:prstGeom>
          <a:noFill/>
          <a:ln w="9525">
            <a:noFill/>
            <a:miter lim="800000"/>
            <a:headEnd/>
            <a:tailEnd/>
          </a:ln>
          <a:effectLst/>
        </p:spPr>
      </p:pic>
    </p:spTree>
    <p:extLst>
      <p:ext uri="{BB962C8B-B14F-4D97-AF65-F5344CB8AC3E}">
        <p14:creationId xmlns:p14="http://schemas.microsoft.com/office/powerpoint/2010/main" val="301713566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In synchronous TDM, each input has a reserved slot in the output frame. This can be inefficient if some input lines have no data to send.</a:t>
            </a:r>
          </a:p>
          <a:p>
            <a:pPr marL="342900" indent="-342900">
              <a:buFont typeface="Arial" pitchFamily="34" charset="0"/>
              <a:buChar char="•"/>
            </a:pPr>
            <a:r>
              <a:rPr lang="en-US" sz="2500" dirty="0">
                <a:latin typeface="Times New Roman" pitchFamily="18" charset="0"/>
                <a:cs typeface="Times New Roman" pitchFamily="18" charset="0"/>
              </a:rPr>
              <a:t>In statistical </a:t>
            </a:r>
            <a:r>
              <a:rPr lang="en-US" sz="2500" dirty="0" smtClean="0">
                <a:latin typeface="Times New Roman" pitchFamily="18" charset="0"/>
                <a:cs typeface="Times New Roman" pitchFamily="18" charset="0"/>
              </a:rPr>
              <a:t>TDM, </a:t>
            </a:r>
            <a:r>
              <a:rPr lang="en-US" sz="2500" dirty="0">
                <a:latin typeface="Times New Roman" pitchFamily="18" charset="0"/>
                <a:cs typeface="Times New Roman" pitchFamily="18" charset="0"/>
              </a:rPr>
              <a:t>slots are dynamically allocated to improve bandwidth efficiency.</a:t>
            </a:r>
          </a:p>
          <a:p>
            <a:pPr marL="342900" indent="-342900">
              <a:buFont typeface="Arial" pitchFamily="34" charset="0"/>
              <a:buChar char="•"/>
            </a:pPr>
            <a:r>
              <a:rPr lang="en-US" sz="2500" dirty="0">
                <a:latin typeface="Times New Roman" pitchFamily="18" charset="0"/>
                <a:cs typeface="Times New Roman" pitchFamily="18" charset="0"/>
              </a:rPr>
              <a:t>In statistical multiplexing, the number of slots in each frame is less than the number of input lines. The </a:t>
            </a:r>
            <a:r>
              <a:rPr lang="en-US" sz="2500" dirty="0" smtClean="0">
                <a:latin typeface="Times New Roman" pitchFamily="18" charset="0"/>
                <a:cs typeface="Times New Roman" pitchFamily="18" charset="0"/>
              </a:rPr>
              <a:t>mux </a:t>
            </a:r>
            <a:r>
              <a:rPr lang="en-US" sz="2500" dirty="0">
                <a:latin typeface="Times New Roman" pitchFamily="18" charset="0"/>
                <a:cs typeface="Times New Roman" pitchFamily="18" charset="0"/>
              </a:rPr>
              <a:t>checks each input line in </a:t>
            </a:r>
            <a:r>
              <a:rPr lang="en-US" sz="2500" dirty="0" err="1">
                <a:latin typeface="Times New Roman" pitchFamily="18" charset="0"/>
                <a:cs typeface="Times New Roman" pitchFamily="18" charset="0"/>
              </a:rPr>
              <a:t>roundrobin</a:t>
            </a:r>
            <a:r>
              <a:rPr lang="en-US" sz="2500" dirty="0">
                <a:latin typeface="Times New Roman" pitchFamily="18" charset="0"/>
                <a:cs typeface="Times New Roman" pitchFamily="18" charset="0"/>
              </a:rPr>
              <a:t> fashion; it allocates a slot for an input line if the line has data to send; otherwise, it skips the line and checks the next line.</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Statistical Time-Division Multiplexing</a:t>
            </a:r>
            <a:endParaRPr lang="en-US" sz="4400" b="0" strike="noStrike" spc="-1" dirty="0">
              <a:latin typeface="Arial"/>
            </a:endParaRPr>
          </a:p>
        </p:txBody>
      </p:sp>
      <p:pic>
        <p:nvPicPr>
          <p:cNvPr id="8" name="Content Placeholder 3" descr="TDM.gif"/>
          <p:cNvPicPr>
            <a:picLocks noChangeAspect="1"/>
          </p:cNvPicPr>
          <p:nvPr/>
        </p:nvPicPr>
        <p:blipFill>
          <a:blip r:embed="rId2"/>
          <a:stretch>
            <a:fillRect/>
          </a:stretch>
        </p:blipFill>
        <p:spPr>
          <a:xfrm>
            <a:off x="1600200" y="3733801"/>
            <a:ext cx="8532812" cy="3124200"/>
          </a:xfrm>
          <a:prstGeom prst="rect">
            <a:avLst/>
          </a:prstGeom>
        </p:spPr>
      </p:pic>
    </p:spTree>
    <p:extLst>
      <p:ext uri="{BB962C8B-B14F-4D97-AF65-F5344CB8AC3E}">
        <p14:creationId xmlns:p14="http://schemas.microsoft.com/office/powerpoint/2010/main" val="52654024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Slot Size: Since a slot carries both data and an address in statistical TDM, the ratio of the data size to address size must be reasonable to make transmission efficient.</a:t>
            </a:r>
          </a:p>
          <a:p>
            <a:pPr marL="342900" indent="-342900">
              <a:buFont typeface="Arial" pitchFamily="34" charset="0"/>
              <a:buChar char="•"/>
            </a:pPr>
            <a:r>
              <a:rPr lang="en-US" sz="2500" dirty="0">
                <a:latin typeface="Times New Roman" pitchFamily="18" charset="0"/>
                <a:cs typeface="Times New Roman" pitchFamily="18" charset="0"/>
              </a:rPr>
              <a:t>No Synchronization Bit: There is another difference between synchronous and statistical TDM, but this time it is at the frame level. The frames in statistical TDM need not be synchronized, so we do not need synchronization bits.</a:t>
            </a:r>
          </a:p>
          <a:p>
            <a:pPr marL="342900" indent="-342900">
              <a:buFont typeface="Arial" pitchFamily="34" charset="0"/>
              <a:buChar char="•"/>
            </a:pPr>
            <a:r>
              <a:rPr lang="en-US" sz="2500" dirty="0">
                <a:latin typeface="Times New Roman" pitchFamily="18" charset="0"/>
                <a:cs typeface="Times New Roman" pitchFamily="18" charset="0"/>
              </a:rPr>
              <a:t>Bandwidth: In statistical TDM, the capacity of the link is normally less than the sum of the capacities of each channel.</a:t>
            </a:r>
          </a:p>
          <a:p>
            <a:pPr marL="457560" indent="-457200">
              <a:lnSpc>
                <a:spcPct val="90000"/>
              </a:lnSpc>
              <a:spcBef>
                <a:spcPts val="1001"/>
              </a:spcBef>
              <a:buClr>
                <a:srgbClr val="000000"/>
              </a:buClr>
              <a:buFont typeface="Arial" pitchFamily="34" charset="0"/>
              <a:buChar char="•"/>
            </a:pPr>
            <a:endParaRPr lang="en-US" sz="24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Advantages of Statistical TDM</a:t>
            </a:r>
            <a:endParaRPr lang="en-US" sz="4400" b="0" strike="noStrike" spc="-1" dirty="0">
              <a:latin typeface="Arial"/>
            </a:endParaRPr>
          </a:p>
        </p:txBody>
      </p:sp>
    </p:spTree>
    <p:extLst>
      <p:ext uri="{BB962C8B-B14F-4D97-AF65-F5344CB8AC3E}">
        <p14:creationId xmlns:p14="http://schemas.microsoft.com/office/powerpoint/2010/main" val="4224414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7500"/>
          </a:bodyPr>
          <a:lstStyle/>
          <a:p>
            <a:pPr marL="342900" indent="-342900">
              <a:buFont typeface="Arial" pitchFamily="34" charset="0"/>
              <a:buChar char="•"/>
            </a:pPr>
            <a:r>
              <a:rPr lang="en-US" sz="2500" dirty="0">
                <a:latin typeface="Times New Roman" pitchFamily="18" charset="0"/>
                <a:cs typeface="Times New Roman" pitchFamily="18" charset="0"/>
              </a:rPr>
              <a:t>When CDM is used to allow multiple signals from multiple users to share a </a:t>
            </a:r>
            <a:r>
              <a:rPr lang="en-US" sz="2500" dirty="0" smtClean="0">
                <a:latin typeface="Times New Roman" pitchFamily="18" charset="0"/>
                <a:cs typeface="Times New Roman" pitchFamily="18" charset="0"/>
              </a:rPr>
              <a:t>common communication </a:t>
            </a:r>
            <a:r>
              <a:rPr lang="en-US" sz="2500" dirty="0">
                <a:latin typeface="Times New Roman" pitchFamily="18" charset="0"/>
                <a:cs typeface="Times New Roman" pitchFamily="18" charset="0"/>
              </a:rPr>
              <a:t>channel, the technology is called </a:t>
            </a:r>
            <a:r>
              <a:rPr lang="en-US" sz="2500" dirty="0" smtClean="0">
                <a:latin typeface="Times New Roman" pitchFamily="18" charset="0"/>
                <a:cs typeface="Times New Roman" pitchFamily="18" charset="0"/>
              </a:rPr>
              <a:t>CDMA.</a:t>
            </a:r>
          </a:p>
          <a:p>
            <a:pPr marL="342900" indent="-342900">
              <a:buFont typeface="Arial" pitchFamily="34" charset="0"/>
              <a:buChar char="•"/>
            </a:pPr>
            <a:r>
              <a:rPr lang="en-US" sz="2500" dirty="0" smtClean="0">
                <a:latin typeface="Times New Roman" pitchFamily="18" charset="0"/>
                <a:cs typeface="Times New Roman" pitchFamily="18" charset="0"/>
              </a:rPr>
              <a:t>CDM is a multiplexing that uses spread spectrum technique.</a:t>
            </a:r>
          </a:p>
          <a:p>
            <a:pPr marL="342900" indent="-342900">
              <a:buFont typeface="Arial" pitchFamily="34" charset="0"/>
              <a:buChar char="•"/>
            </a:pPr>
            <a:r>
              <a:rPr lang="en-US" sz="2500" dirty="0" smtClean="0">
                <a:latin typeface="Times New Roman" pitchFamily="18" charset="0"/>
                <a:cs typeface="Times New Roman" pitchFamily="18" charset="0"/>
              </a:rPr>
              <a:t>In spread spectrum the a narrow band signal is spread over a larger band of frequency or across multiple channels via division.</a:t>
            </a:r>
            <a:endParaRPr lang="en-US" sz="2500" dirty="0">
              <a:latin typeface="Times New Roman" pitchFamily="18" charset="0"/>
              <a:cs typeface="Times New Roman" pitchFamily="18" charset="0"/>
            </a:endParaRPr>
          </a:p>
          <a:p>
            <a:pPr marL="342900" indent="-342900">
              <a:buFont typeface="Arial" pitchFamily="34" charset="0"/>
              <a:buChar char="•"/>
            </a:pPr>
            <a:r>
              <a:rPr lang="en-US" sz="2500" dirty="0">
                <a:latin typeface="Times New Roman" pitchFamily="18" charset="0"/>
                <a:cs typeface="Times New Roman" pitchFamily="18" charset="0"/>
              </a:rPr>
              <a:t>Each group of users is given a shared code and individual conversations are encoded in </a:t>
            </a:r>
            <a:r>
              <a:rPr lang="en-US" sz="2500" dirty="0" smtClean="0">
                <a:latin typeface="Times New Roman" pitchFamily="18" charset="0"/>
                <a:cs typeface="Times New Roman" pitchFamily="18" charset="0"/>
              </a:rPr>
              <a:t>a digital </a:t>
            </a:r>
            <a:r>
              <a:rPr lang="en-US" sz="2500" dirty="0">
                <a:latin typeface="Times New Roman" pitchFamily="18" charset="0"/>
                <a:cs typeface="Times New Roman" pitchFamily="18" charset="0"/>
              </a:rPr>
              <a:t>sequence. Data is available on the shared channel, but only those users associated </a:t>
            </a:r>
            <a:r>
              <a:rPr lang="en-US" sz="2500" dirty="0" smtClean="0">
                <a:latin typeface="Times New Roman" pitchFamily="18" charset="0"/>
                <a:cs typeface="Times New Roman" pitchFamily="18" charset="0"/>
              </a:rPr>
              <a:t>with a </a:t>
            </a:r>
            <a:r>
              <a:rPr lang="en-US" sz="2500" dirty="0">
                <a:latin typeface="Times New Roman" pitchFamily="18" charset="0"/>
                <a:cs typeface="Times New Roman" pitchFamily="18" charset="0"/>
              </a:rPr>
              <a:t>particular code can access the data</a:t>
            </a:r>
            <a:r>
              <a:rPr lang="en-US" sz="2500" dirty="0" smtClean="0">
                <a:latin typeface="Times New Roman" pitchFamily="18" charset="0"/>
                <a:cs typeface="Times New Roman" pitchFamily="18" charset="0"/>
              </a:rPr>
              <a:t>.</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Code Division Multiple Access</a:t>
            </a:r>
            <a:endParaRPr lang="en-US" sz="4400" b="0" strike="noStrike" spc="-1" dirty="0">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425520"/>
            <a:ext cx="5029200" cy="2400635"/>
          </a:xfrm>
          <a:prstGeom prst="rect">
            <a:avLst/>
          </a:prstGeom>
        </p:spPr>
      </p:pic>
    </p:spTree>
    <p:extLst>
      <p:ext uri="{BB962C8B-B14F-4D97-AF65-F5344CB8AC3E}">
        <p14:creationId xmlns:p14="http://schemas.microsoft.com/office/powerpoint/2010/main" val="2734915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5062096"/>
          </a:xfrm>
          <a:prstGeom prst="rect">
            <a:avLst/>
          </a:prstGeom>
          <a:noFill/>
          <a:ln>
            <a:noFill/>
          </a:ln>
        </p:spPr>
        <p:txBody>
          <a:bodyPr>
            <a:normAutofit fontScale="90000"/>
          </a:bodyPr>
          <a:lstStyle/>
          <a:p>
            <a:r>
              <a:rPr lang="en-US" sz="2800" spc="-1" dirty="0" smtClean="0">
                <a:solidFill>
                  <a:srgbClr val="000000"/>
                </a:solidFill>
                <a:latin typeface="Times New Roman"/>
              </a:rPr>
              <a:t>Each station is assigned a unique code. The codes have the following two properties (orthogonal code) </a:t>
            </a:r>
          </a:p>
          <a:p>
            <a:pPr marL="342900" indent="-342900">
              <a:buFont typeface="Arial" pitchFamily="34" charset="0"/>
              <a:buChar char="•"/>
            </a:pPr>
            <a:r>
              <a:rPr lang="en-US" sz="2800" spc="-1" dirty="0" smtClean="0">
                <a:solidFill>
                  <a:srgbClr val="000000"/>
                </a:solidFill>
                <a:latin typeface="Times New Roman"/>
              </a:rPr>
              <a:t>If code of one station is multiplied by code of another station, it yields 0.</a:t>
            </a:r>
          </a:p>
          <a:p>
            <a:pPr marL="342900" indent="-342900">
              <a:buFont typeface="Arial" pitchFamily="34" charset="0"/>
              <a:buChar char="•"/>
            </a:pPr>
            <a:r>
              <a:rPr lang="en-US" sz="2800" spc="-1" dirty="0" smtClean="0">
                <a:solidFill>
                  <a:srgbClr val="000000"/>
                </a:solidFill>
                <a:latin typeface="Times New Roman"/>
              </a:rPr>
              <a:t>If code of one station is multiplied by itself, it yields a positive number equal to the number of stations.</a:t>
            </a:r>
          </a:p>
          <a:p>
            <a:r>
              <a:rPr lang="en-US" sz="2800" b="1" spc="-1" dirty="0" smtClean="0">
                <a:solidFill>
                  <a:srgbClr val="000000"/>
                </a:solidFill>
                <a:latin typeface="Times New Roman"/>
              </a:rPr>
              <a:t>Example: </a:t>
            </a:r>
            <a:r>
              <a:rPr lang="en-US" sz="2800" spc="-1" dirty="0" smtClean="0">
                <a:solidFill>
                  <a:srgbClr val="000000"/>
                </a:solidFill>
                <a:latin typeface="Times New Roman"/>
              </a:rPr>
              <a:t>Consider that there are four stations w, x, y and z that have codes </a:t>
            </a:r>
            <a:r>
              <a:rPr lang="en-US" sz="2800" dirty="0" err="1" smtClean="0">
                <a:latin typeface="Times New Roman"/>
              </a:rPr>
              <a:t>C</a:t>
            </a:r>
            <a:r>
              <a:rPr lang="en-US" sz="1400" dirty="0" err="1" smtClean="0">
                <a:latin typeface="Times New Roman"/>
              </a:rPr>
              <a:t>w</a:t>
            </a:r>
            <a:r>
              <a:rPr lang="en-US" sz="1400" dirty="0" smtClean="0">
                <a:latin typeface="Times New Roman"/>
              </a:rPr>
              <a:t> </a:t>
            </a:r>
            <a:r>
              <a:rPr lang="en-US" sz="2800" dirty="0">
                <a:latin typeface="Times New Roman"/>
              </a:rPr>
              <a:t>, </a:t>
            </a:r>
            <a:r>
              <a:rPr lang="en-US" sz="2800" dirty="0" err="1" smtClean="0">
                <a:latin typeface="Times New Roman"/>
              </a:rPr>
              <a:t>C</a:t>
            </a:r>
            <a:r>
              <a:rPr lang="en-US" sz="1400" dirty="0" err="1" smtClean="0">
                <a:latin typeface="Times New Roman"/>
              </a:rPr>
              <a:t>x</a:t>
            </a:r>
            <a:r>
              <a:rPr lang="en-US" sz="2800" dirty="0" smtClean="0">
                <a:latin typeface="Times New Roman"/>
              </a:rPr>
              <a:t>, C</a:t>
            </a:r>
            <a:r>
              <a:rPr lang="en-US" sz="1400" dirty="0" smtClean="0">
                <a:latin typeface="Times New Roman"/>
              </a:rPr>
              <a:t>y  </a:t>
            </a:r>
            <a:r>
              <a:rPr lang="en-US" sz="2800" dirty="0" smtClean="0">
                <a:latin typeface="Times New Roman"/>
              </a:rPr>
              <a:t>and </a:t>
            </a:r>
            <a:r>
              <a:rPr lang="en-US" sz="2800" dirty="0" err="1" smtClean="0">
                <a:latin typeface="Times New Roman"/>
              </a:rPr>
              <a:t>C</a:t>
            </a:r>
            <a:r>
              <a:rPr lang="en-US" sz="1400" dirty="0" err="1" smtClean="0">
                <a:latin typeface="Times New Roman"/>
              </a:rPr>
              <a:t>z</a:t>
            </a:r>
            <a:r>
              <a:rPr lang="en-US" sz="2800" spc="-1" dirty="0" smtClean="0">
                <a:solidFill>
                  <a:srgbClr val="000000"/>
                </a:solidFill>
                <a:latin typeface="Times New Roman"/>
              </a:rPr>
              <a:t> and transmit data </a:t>
            </a:r>
            <a:r>
              <a:rPr lang="en-US" sz="2800" dirty="0" err="1" smtClean="0">
                <a:latin typeface="Times New Roman"/>
              </a:rPr>
              <a:t>D</a:t>
            </a:r>
            <a:r>
              <a:rPr lang="en-US" sz="1400" dirty="0" err="1" smtClean="0">
                <a:latin typeface="Times New Roman"/>
              </a:rPr>
              <a:t>w</a:t>
            </a:r>
            <a:r>
              <a:rPr lang="en-US" sz="2800" spc="-1" dirty="0" smtClean="0">
                <a:solidFill>
                  <a:srgbClr val="000000"/>
                </a:solidFill>
                <a:latin typeface="Times New Roman"/>
              </a:rPr>
              <a:t> , </a:t>
            </a:r>
            <a:r>
              <a:rPr lang="en-US" sz="2800" dirty="0" err="1" smtClean="0">
                <a:latin typeface="Times New Roman"/>
              </a:rPr>
              <a:t>D</a:t>
            </a:r>
            <a:r>
              <a:rPr lang="en-US" sz="1400" dirty="0" err="1" smtClean="0">
                <a:latin typeface="Times New Roman"/>
              </a:rPr>
              <a:t>x</a:t>
            </a:r>
            <a:r>
              <a:rPr lang="en-US" sz="2800" spc="-1" dirty="0" smtClean="0">
                <a:solidFill>
                  <a:srgbClr val="000000"/>
                </a:solidFill>
                <a:latin typeface="Times New Roman"/>
              </a:rPr>
              <a:t>, </a:t>
            </a:r>
            <a:r>
              <a:rPr lang="en-US" sz="2800" dirty="0" err="1">
                <a:latin typeface="Times New Roman"/>
              </a:rPr>
              <a:t>D</a:t>
            </a:r>
            <a:r>
              <a:rPr lang="en-US" sz="1400" dirty="0" err="1">
                <a:latin typeface="Times New Roman"/>
              </a:rPr>
              <a:t>y</a:t>
            </a:r>
            <a:r>
              <a:rPr lang="en-US" sz="2800" spc="-1" dirty="0" smtClean="0">
                <a:solidFill>
                  <a:srgbClr val="000000"/>
                </a:solidFill>
                <a:latin typeface="Times New Roman"/>
              </a:rPr>
              <a:t> and </a:t>
            </a:r>
            <a:r>
              <a:rPr lang="en-US" sz="2800" dirty="0" err="1" smtClean="0">
                <a:latin typeface="Times New Roman"/>
              </a:rPr>
              <a:t>D</a:t>
            </a:r>
            <a:r>
              <a:rPr lang="en-US" sz="1400" dirty="0" err="1" smtClean="0">
                <a:latin typeface="Times New Roman"/>
              </a:rPr>
              <a:t>z</a:t>
            </a:r>
            <a:r>
              <a:rPr lang="en-US" sz="2800" spc="-1" dirty="0" smtClean="0">
                <a:solidFill>
                  <a:srgbClr val="000000"/>
                </a:solidFill>
                <a:latin typeface="Times New Roman"/>
              </a:rPr>
              <a:t> respectively. </a:t>
            </a:r>
          </a:p>
          <a:p>
            <a:pPr marL="457200" indent="-457200">
              <a:buFont typeface="Arial" pitchFamily="34" charset="0"/>
              <a:buChar char="•"/>
            </a:pPr>
            <a:r>
              <a:rPr lang="en-US" sz="2800" spc="-1" dirty="0" smtClean="0">
                <a:solidFill>
                  <a:srgbClr val="000000"/>
                </a:solidFill>
                <a:latin typeface="Times New Roman"/>
              </a:rPr>
              <a:t>Each station multiplies its code </a:t>
            </a:r>
            <a:r>
              <a:rPr lang="en-US" sz="2800" spc="-1" dirty="0">
                <a:solidFill>
                  <a:srgbClr val="000000"/>
                </a:solidFill>
                <a:latin typeface="Times New Roman"/>
              </a:rPr>
              <a:t>with its data and the sum of all the terms is transmitted in the communication </a:t>
            </a:r>
            <a:r>
              <a:rPr lang="en-US" sz="2800" spc="-1" dirty="0" smtClean="0">
                <a:solidFill>
                  <a:srgbClr val="000000"/>
                </a:solidFill>
                <a:latin typeface="Times New Roman"/>
              </a:rPr>
              <a:t>channel. (</a:t>
            </a:r>
            <a:r>
              <a:rPr lang="en-US" sz="2800" dirty="0" err="1" smtClean="0">
                <a:latin typeface="Times New Roman"/>
              </a:rPr>
              <a:t>C</a:t>
            </a:r>
            <a:r>
              <a:rPr lang="en-US" sz="1400" dirty="0" err="1" smtClean="0">
                <a:latin typeface="Times New Roman"/>
              </a:rPr>
              <a:t>w</a:t>
            </a:r>
            <a:r>
              <a:rPr lang="en-US" sz="1400" dirty="0" smtClean="0">
                <a:latin typeface="Times New Roman"/>
              </a:rPr>
              <a:t> </a:t>
            </a:r>
            <a:r>
              <a:rPr lang="en-US" sz="2800" dirty="0" smtClean="0">
                <a:latin typeface="Times New Roman"/>
              </a:rPr>
              <a:t>* </a:t>
            </a:r>
            <a:r>
              <a:rPr lang="en-US" sz="2800" dirty="0" err="1" smtClean="0">
                <a:latin typeface="Times New Roman"/>
              </a:rPr>
              <a:t>D</a:t>
            </a:r>
            <a:r>
              <a:rPr lang="en-US" sz="1400" dirty="0" err="1" smtClean="0">
                <a:latin typeface="Times New Roman"/>
              </a:rPr>
              <a:t>w</a:t>
            </a:r>
            <a:r>
              <a:rPr lang="en-US" sz="2800" dirty="0" smtClean="0">
                <a:latin typeface="Times New Roman"/>
              </a:rPr>
              <a:t>)+ </a:t>
            </a:r>
            <a:r>
              <a:rPr lang="en-US" sz="2800" spc="-1" dirty="0">
                <a:solidFill>
                  <a:srgbClr val="000000"/>
                </a:solidFill>
                <a:latin typeface="Times New Roman"/>
              </a:rPr>
              <a:t>(</a:t>
            </a:r>
            <a:r>
              <a:rPr lang="en-US" sz="2800" dirty="0" err="1" smtClean="0">
                <a:latin typeface="Times New Roman"/>
              </a:rPr>
              <a:t>C</a:t>
            </a:r>
            <a:r>
              <a:rPr lang="en-US" sz="1400" dirty="0" err="1" smtClean="0">
                <a:latin typeface="Times New Roman"/>
              </a:rPr>
              <a:t>x</a:t>
            </a:r>
            <a:r>
              <a:rPr lang="en-US" sz="1400" dirty="0" smtClean="0">
                <a:latin typeface="Times New Roman"/>
              </a:rPr>
              <a:t> </a:t>
            </a:r>
            <a:r>
              <a:rPr lang="en-US" sz="2800" dirty="0">
                <a:latin typeface="Times New Roman"/>
              </a:rPr>
              <a:t>* </a:t>
            </a:r>
            <a:r>
              <a:rPr lang="en-US" sz="2800" dirty="0" err="1" smtClean="0">
                <a:latin typeface="Times New Roman"/>
              </a:rPr>
              <a:t>D</a:t>
            </a:r>
            <a:r>
              <a:rPr lang="en-US" sz="1400" dirty="0" err="1" smtClean="0">
                <a:latin typeface="Times New Roman"/>
              </a:rPr>
              <a:t>x</a:t>
            </a:r>
            <a:r>
              <a:rPr lang="en-US" sz="2800" dirty="0" smtClean="0">
                <a:latin typeface="Times New Roman"/>
              </a:rPr>
              <a:t>)+ </a:t>
            </a:r>
            <a:r>
              <a:rPr lang="en-US" sz="2800" spc="-1" dirty="0">
                <a:solidFill>
                  <a:srgbClr val="000000"/>
                </a:solidFill>
                <a:latin typeface="Times New Roman"/>
              </a:rPr>
              <a:t>(</a:t>
            </a:r>
            <a:r>
              <a:rPr lang="en-US" sz="2800" dirty="0" smtClean="0">
                <a:latin typeface="Times New Roman"/>
              </a:rPr>
              <a:t>C</a:t>
            </a:r>
            <a:r>
              <a:rPr lang="en-US" sz="1400" dirty="0" smtClean="0">
                <a:latin typeface="Times New Roman"/>
              </a:rPr>
              <a:t>y </a:t>
            </a:r>
            <a:r>
              <a:rPr lang="en-US" sz="2800" dirty="0">
                <a:latin typeface="Times New Roman"/>
              </a:rPr>
              <a:t>* </a:t>
            </a:r>
            <a:r>
              <a:rPr lang="en-US" sz="2800" dirty="0" err="1" smtClean="0">
                <a:latin typeface="Times New Roman"/>
              </a:rPr>
              <a:t>D</a:t>
            </a:r>
            <a:r>
              <a:rPr lang="en-US" sz="1400" dirty="0" err="1" smtClean="0">
                <a:latin typeface="Times New Roman"/>
              </a:rPr>
              <a:t>y</a:t>
            </a:r>
            <a:r>
              <a:rPr lang="en-US" sz="2800" dirty="0" smtClean="0">
                <a:latin typeface="Times New Roman"/>
              </a:rPr>
              <a:t>)+ </a:t>
            </a:r>
            <a:r>
              <a:rPr lang="en-US" sz="2800" spc="-1" dirty="0">
                <a:solidFill>
                  <a:srgbClr val="000000"/>
                </a:solidFill>
                <a:latin typeface="Times New Roman"/>
              </a:rPr>
              <a:t>(</a:t>
            </a:r>
            <a:r>
              <a:rPr lang="en-US" sz="2800" dirty="0" err="1" smtClean="0">
                <a:latin typeface="Times New Roman"/>
              </a:rPr>
              <a:t>C</a:t>
            </a:r>
            <a:r>
              <a:rPr lang="en-US" sz="1400" dirty="0" err="1" smtClean="0">
                <a:latin typeface="Times New Roman"/>
              </a:rPr>
              <a:t>z</a:t>
            </a:r>
            <a:r>
              <a:rPr lang="en-US" sz="1400" dirty="0" smtClean="0">
                <a:latin typeface="Times New Roman"/>
              </a:rPr>
              <a:t> </a:t>
            </a:r>
            <a:r>
              <a:rPr lang="en-US" sz="2800" dirty="0">
                <a:latin typeface="Times New Roman"/>
              </a:rPr>
              <a:t>* </a:t>
            </a:r>
            <a:r>
              <a:rPr lang="en-US" sz="2800" dirty="0" err="1" smtClean="0">
                <a:latin typeface="Times New Roman"/>
              </a:rPr>
              <a:t>D</a:t>
            </a:r>
            <a:r>
              <a:rPr lang="en-US" sz="1400" dirty="0" err="1">
                <a:latin typeface="Times New Roman"/>
              </a:rPr>
              <a:t>z</a:t>
            </a:r>
            <a:r>
              <a:rPr lang="en-US" sz="2800" dirty="0" smtClean="0">
                <a:latin typeface="Times New Roman"/>
              </a:rPr>
              <a:t>)</a:t>
            </a:r>
            <a:r>
              <a:rPr lang="en-US" sz="2800" spc="-1" dirty="0" smtClean="0">
                <a:solidFill>
                  <a:srgbClr val="000000"/>
                </a:solidFill>
                <a:latin typeface="Times New Roman"/>
              </a:rPr>
              <a:t> </a:t>
            </a:r>
          </a:p>
          <a:p>
            <a:pPr marL="457200" indent="-457200">
              <a:buFont typeface="Arial" pitchFamily="34" charset="0"/>
              <a:buChar char="•"/>
            </a:pPr>
            <a:r>
              <a:rPr lang="en-US" sz="2800" spc="-1" dirty="0" smtClean="0">
                <a:solidFill>
                  <a:srgbClr val="000000"/>
                </a:solidFill>
                <a:latin typeface="Times New Roman"/>
              </a:rPr>
              <a:t>Suppose station </a:t>
            </a:r>
            <a:r>
              <a:rPr lang="en-US" sz="2800" spc="-1" dirty="0">
                <a:solidFill>
                  <a:srgbClr val="000000"/>
                </a:solidFill>
                <a:latin typeface="Times New Roman"/>
              </a:rPr>
              <a:t>z wants to receive data sent by station y. In order </a:t>
            </a:r>
            <a:r>
              <a:rPr lang="en-US" sz="2800" spc="-1" dirty="0" smtClean="0">
                <a:solidFill>
                  <a:srgbClr val="000000"/>
                </a:solidFill>
                <a:latin typeface="Times New Roman"/>
              </a:rPr>
              <a:t>to retrieve </a:t>
            </a:r>
            <a:r>
              <a:rPr lang="en-US" sz="2800" spc="-1" dirty="0">
                <a:solidFill>
                  <a:srgbClr val="000000"/>
                </a:solidFill>
                <a:latin typeface="Times New Roman"/>
              </a:rPr>
              <a:t>the data, it will multiply the received data by the code of station y which is </a:t>
            </a:r>
            <a:r>
              <a:rPr lang="en-US" sz="2800" dirty="0">
                <a:latin typeface="Times New Roman"/>
              </a:rPr>
              <a:t>D</a:t>
            </a:r>
            <a:r>
              <a:rPr lang="en-US" sz="1400" dirty="0">
                <a:latin typeface="Times New Roman"/>
              </a:rPr>
              <a:t>y</a:t>
            </a:r>
            <a:r>
              <a:rPr lang="en-US" sz="2800" spc="-1" dirty="0" smtClean="0">
                <a:solidFill>
                  <a:srgbClr val="000000"/>
                </a:solidFill>
                <a:latin typeface="Times New Roman"/>
              </a:rPr>
              <a:t>.</a:t>
            </a:r>
          </a:p>
          <a:p>
            <a:pPr marL="342900" indent="-342900">
              <a:buFont typeface="Arial" pitchFamily="34" charset="0"/>
              <a:buChar char="•"/>
            </a:pPr>
            <a:r>
              <a:rPr lang="en-US" sz="2800" spc="-1" dirty="0" smtClean="0">
                <a:solidFill>
                  <a:srgbClr val="000000"/>
                </a:solidFill>
                <a:latin typeface="Times New Roman"/>
              </a:rPr>
              <a:t>It is less susceptible to interference.</a:t>
            </a:r>
          </a:p>
          <a:p>
            <a:pPr marL="342900" indent="-342900">
              <a:buFont typeface="Arial" pitchFamily="34" charset="0"/>
              <a:buChar char="•"/>
            </a:pPr>
            <a:r>
              <a:rPr lang="en-US" sz="2800" spc="-1" dirty="0" smtClean="0">
                <a:solidFill>
                  <a:srgbClr val="000000"/>
                </a:solidFill>
                <a:latin typeface="Times New Roman"/>
              </a:rPr>
              <a:t>Communication is very secure.</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Code Division Multiple Access</a:t>
            </a:r>
            <a:endParaRPr lang="en-US" sz="4400" b="0" strike="noStrike" spc="-1" dirty="0">
              <a:latin typeface="Arial"/>
            </a:endParaRPr>
          </a:p>
        </p:txBody>
      </p:sp>
    </p:spTree>
    <p:extLst>
      <p:ext uri="{BB962C8B-B14F-4D97-AF65-F5344CB8AC3E}">
        <p14:creationId xmlns:p14="http://schemas.microsoft.com/office/powerpoint/2010/main" val="21494515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0000" lnSpcReduction="200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In data communications, we commonly use periodic analog signals and </a:t>
            </a:r>
            <a:r>
              <a:rPr lang="en-US" sz="2800" spc="-1" dirty="0" err="1">
                <a:solidFill>
                  <a:srgbClr val="000000"/>
                </a:solidFill>
                <a:latin typeface="Times New Roman"/>
              </a:rPr>
              <a:t>nonperiodic</a:t>
            </a:r>
            <a:r>
              <a:rPr lang="en-US" sz="2800" spc="-1" dirty="0">
                <a:solidFill>
                  <a:srgbClr val="000000"/>
                </a:solidFill>
                <a:latin typeface="Times New Roman"/>
              </a:rPr>
              <a:t> digital signals.</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Periodic analog signals can be classified as </a:t>
            </a:r>
            <a:r>
              <a:rPr lang="en-US" sz="2800" spc="-1" dirty="0" smtClean="0">
                <a:solidFill>
                  <a:srgbClr val="000000"/>
                </a:solidFill>
                <a:latin typeface="Times New Roman"/>
              </a:rPr>
              <a:t>simple (</a:t>
            </a:r>
            <a:r>
              <a:rPr lang="en-US" sz="2800" spc="-1" dirty="0" err="1" smtClean="0">
                <a:solidFill>
                  <a:srgbClr val="000000"/>
                </a:solidFill>
                <a:latin typeface="Times New Roman"/>
              </a:rPr>
              <a:t>Singletone</a:t>
            </a:r>
            <a:r>
              <a:rPr lang="en-US" sz="2800" spc="-1" dirty="0" smtClean="0">
                <a:solidFill>
                  <a:srgbClr val="000000"/>
                </a:solidFill>
                <a:latin typeface="Times New Roman"/>
              </a:rPr>
              <a:t>) </a:t>
            </a:r>
            <a:r>
              <a:rPr lang="en-US" sz="2800" spc="-1" dirty="0">
                <a:solidFill>
                  <a:srgbClr val="000000"/>
                </a:solidFill>
                <a:latin typeface="Times New Roman"/>
              </a:rPr>
              <a:t>or </a:t>
            </a:r>
            <a:r>
              <a:rPr lang="en-US" sz="2800" spc="-1" dirty="0" smtClean="0">
                <a:solidFill>
                  <a:srgbClr val="000000"/>
                </a:solidFill>
                <a:latin typeface="Times New Roman"/>
              </a:rPr>
              <a:t>composite.</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A simple periodic analog signal, a sine wave, cannot be decomposed into simpler signals.</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A composite periodic analog signal is composed of multiple sine waves</a:t>
            </a:r>
            <a:r>
              <a:rPr lang="en-US" sz="2800" spc="-1" dirty="0" smtClean="0">
                <a:solidFill>
                  <a:srgbClr val="000000"/>
                </a:solidFill>
                <a:latin typeface="Times New Roman"/>
              </a:rPr>
              <a:t>.</a:t>
            </a:r>
          </a:p>
          <a:p>
            <a:pPr marL="360">
              <a:lnSpc>
                <a:spcPct val="90000"/>
              </a:lnSpc>
              <a:spcBef>
                <a:spcPts val="1001"/>
              </a:spcBef>
              <a:buClr>
                <a:srgbClr val="000000"/>
              </a:buClr>
            </a:pPr>
            <a:r>
              <a:rPr lang="en-US" sz="2800" spc="-1" dirty="0">
                <a:solidFill>
                  <a:srgbClr val="000000"/>
                </a:solidFill>
                <a:latin typeface="Times New Roman"/>
              </a:rPr>
              <a:t>All signals are composed of three properties:</a:t>
            </a:r>
          </a:p>
          <a:p>
            <a:pPr marL="685800" lvl="1" indent="-228240">
              <a:lnSpc>
                <a:spcPct val="90000"/>
              </a:lnSpc>
              <a:spcBef>
                <a:spcPts val="1001"/>
              </a:spcBef>
              <a:buClr>
                <a:srgbClr val="000000"/>
              </a:buClr>
              <a:buFont typeface="Arial"/>
              <a:buChar char="•"/>
            </a:pPr>
            <a:r>
              <a:rPr lang="en-US" sz="2800" spc="-1" dirty="0">
                <a:solidFill>
                  <a:srgbClr val="000000"/>
                </a:solidFill>
                <a:latin typeface="Times New Roman"/>
              </a:rPr>
              <a:t>Frequency: No of cycles per second.</a:t>
            </a:r>
          </a:p>
          <a:p>
            <a:pPr marL="685800" lvl="1" indent="-228240">
              <a:lnSpc>
                <a:spcPct val="90000"/>
              </a:lnSpc>
              <a:spcBef>
                <a:spcPts val="1001"/>
              </a:spcBef>
              <a:buClr>
                <a:srgbClr val="000000"/>
              </a:buClr>
              <a:buFont typeface="Arial"/>
              <a:buChar char="•"/>
            </a:pPr>
            <a:r>
              <a:rPr lang="en-US" sz="2800" spc="-1" dirty="0">
                <a:solidFill>
                  <a:srgbClr val="000000"/>
                </a:solidFill>
                <a:latin typeface="Times New Roman"/>
              </a:rPr>
              <a:t>Amplitude: Amplitude of a signal refers to the height of the signal</a:t>
            </a:r>
          </a:p>
          <a:p>
            <a:pPr marL="685800" lvl="1" indent="-228240">
              <a:lnSpc>
                <a:spcPct val="90000"/>
              </a:lnSpc>
              <a:spcBef>
                <a:spcPts val="1001"/>
              </a:spcBef>
              <a:buClr>
                <a:srgbClr val="000000"/>
              </a:buClr>
              <a:buFont typeface="Arial"/>
              <a:buChar char="•"/>
            </a:pPr>
            <a:r>
              <a:rPr lang="en-US" sz="2800" spc="-1" dirty="0">
                <a:solidFill>
                  <a:srgbClr val="000000"/>
                </a:solidFill>
                <a:latin typeface="Times New Roman"/>
              </a:rPr>
              <a:t>Phase: Phase describes the position of the waveform  relative to time 0</a:t>
            </a:r>
            <a:r>
              <a:rPr lang="en-US" sz="2800" spc="-1" dirty="0" smtClean="0">
                <a:solidFill>
                  <a:srgbClr val="000000"/>
                </a:solidFill>
                <a:latin typeface="Times New Roman"/>
              </a:rPr>
              <a:t>.</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“A single-frequency sine wave is not useful in data communications we need to send a composite signal, a signal made of many simple sine waves”</a:t>
            </a: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Time domain concepts</a:t>
            </a:r>
            <a:endParaRPr lang="en-US" sz="4400" b="0" strike="noStrike" spc="-1" dirty="0">
              <a:latin typeface="Arial"/>
            </a:endParaRPr>
          </a:p>
        </p:txBody>
      </p:sp>
    </p:spTree>
    <p:extLst>
      <p:ext uri="{BB962C8B-B14F-4D97-AF65-F5344CB8AC3E}">
        <p14:creationId xmlns:p14="http://schemas.microsoft.com/office/powerpoint/2010/main" val="291527704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a:bodyPr>
          <a:lstStyle/>
          <a:p>
            <a:pPr marL="228600" indent="-228240" algn="just">
              <a:lnSpc>
                <a:spcPct val="90000"/>
              </a:lnSpc>
              <a:spcBef>
                <a:spcPts val="1001"/>
              </a:spcBef>
              <a:buClr>
                <a:srgbClr val="000000"/>
              </a:buClr>
              <a:buFont typeface="Arial"/>
              <a:buChar char="•"/>
            </a:pPr>
            <a:r>
              <a:rPr lang="en-US" sz="2800" spc="-1" dirty="0">
                <a:solidFill>
                  <a:srgbClr val="000000"/>
                </a:solidFill>
                <a:latin typeface="Times New Roman"/>
              </a:rPr>
              <a:t>Fourier Analysis – any composite signal is a combination of simple sine waves with different frequencies and amplitudes</a:t>
            </a:r>
          </a:p>
          <a:p>
            <a:pPr marL="228600" indent="-228240" algn="just">
              <a:lnSpc>
                <a:spcPct val="90000"/>
              </a:lnSpc>
              <a:spcBef>
                <a:spcPts val="1001"/>
              </a:spcBef>
              <a:buClr>
                <a:srgbClr val="000000"/>
              </a:buClr>
              <a:buFont typeface="Arial"/>
              <a:buChar char="•"/>
            </a:pPr>
            <a:r>
              <a:rPr lang="en-US" sz="2800" spc="-1" dirty="0">
                <a:solidFill>
                  <a:srgbClr val="000000"/>
                </a:solidFill>
                <a:latin typeface="Times New Roman"/>
              </a:rPr>
              <a:t>These simple sine waves are also called harmonics.</a:t>
            </a:r>
          </a:p>
          <a:p>
            <a:pPr marL="228600" indent="-228240" algn="just">
              <a:lnSpc>
                <a:spcPct val="90000"/>
              </a:lnSpc>
              <a:spcBef>
                <a:spcPts val="1001"/>
              </a:spcBef>
              <a:buClr>
                <a:srgbClr val="000000"/>
              </a:buClr>
              <a:buFont typeface="Arial"/>
              <a:buChar char="•"/>
            </a:pPr>
            <a:r>
              <a:rPr lang="en-US" sz="2800" spc="-1" dirty="0">
                <a:solidFill>
                  <a:srgbClr val="000000"/>
                </a:solidFill>
                <a:latin typeface="Times New Roman"/>
              </a:rPr>
              <a:t>Fourier Analysis helps us in finding the different frequency components of the signal, along with their respective weightages. </a:t>
            </a:r>
            <a:endParaRPr lang="en-US" sz="2800" spc="-1" dirty="0" smtClean="0">
              <a:solidFill>
                <a:srgbClr val="000000"/>
              </a:solidFill>
              <a:latin typeface="Times New Roman"/>
            </a:endParaRPr>
          </a:p>
          <a:p>
            <a:pPr marL="228600" indent="-228240" algn="just">
              <a:lnSpc>
                <a:spcPct val="90000"/>
              </a:lnSpc>
              <a:spcBef>
                <a:spcPts val="1001"/>
              </a:spcBef>
              <a:buClr>
                <a:srgbClr val="000000"/>
              </a:buClr>
              <a:buFont typeface="Arial"/>
              <a:buChar char="•"/>
            </a:pPr>
            <a:r>
              <a:rPr lang="en-US" sz="2800" spc="-1" dirty="0" smtClean="0">
                <a:solidFill>
                  <a:srgbClr val="000000"/>
                </a:solidFill>
                <a:latin typeface="Times New Roman"/>
              </a:rPr>
              <a:t>Fourier </a:t>
            </a:r>
            <a:r>
              <a:rPr lang="en-US" sz="2800" spc="-1" dirty="0">
                <a:solidFill>
                  <a:srgbClr val="000000"/>
                </a:solidFill>
                <a:latin typeface="Times New Roman"/>
              </a:rPr>
              <a:t>analysis also helps in the reverse process, namely, if the frequency components of an electromagnetic signal are known, along with their weights, then it enables us to get the time domain representation of the signal.</a:t>
            </a: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Fourier Analysis</a:t>
            </a:r>
            <a:endParaRPr lang="en-US" sz="4400" b="0" strike="noStrike" spc="-1" dirty="0">
              <a:latin typeface="Arial"/>
            </a:endParaRPr>
          </a:p>
        </p:txBody>
      </p:sp>
    </p:spTree>
    <p:extLst>
      <p:ext uri="{BB962C8B-B14F-4D97-AF65-F5344CB8AC3E}">
        <p14:creationId xmlns:p14="http://schemas.microsoft.com/office/powerpoint/2010/main" val="241106604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0000" lnSpcReduction="10000"/>
          </a:bodyPr>
          <a:lstStyle/>
          <a:p>
            <a:pPr marL="228600" indent="-228240" algn="just">
              <a:lnSpc>
                <a:spcPct val="90000"/>
              </a:lnSpc>
              <a:spcBef>
                <a:spcPts val="1001"/>
              </a:spcBef>
              <a:buClr>
                <a:srgbClr val="000000"/>
              </a:buClr>
              <a:buFont typeface="Arial"/>
              <a:buChar char="•"/>
            </a:pPr>
            <a:r>
              <a:rPr lang="en-US" sz="2800" spc="-1" dirty="0">
                <a:solidFill>
                  <a:srgbClr val="000000"/>
                </a:solidFill>
                <a:latin typeface="Times New Roman"/>
              </a:rPr>
              <a:t>In addition to being represented by an analog signal, information can also be represented by a digital signal. For example, a 1 can be encoded as a positive voltage and a 0 as zero voltage. A digital signal can have more than two levels. In this case, we can send more than 1 bit for each level.</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Bit Rate: No of bits transmitted per second</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Bit rate </a:t>
            </a:r>
            <a:r>
              <a:rPr lang="en-US" sz="2800" spc="-1" dirty="0" smtClean="0">
                <a:solidFill>
                  <a:srgbClr val="000000"/>
                </a:solidFill>
                <a:latin typeface="Times New Roman"/>
              </a:rPr>
              <a:t>focuses </a:t>
            </a:r>
            <a:r>
              <a:rPr lang="en-US" sz="2800" spc="-1" dirty="0">
                <a:solidFill>
                  <a:srgbClr val="000000"/>
                </a:solidFill>
                <a:latin typeface="Times New Roman"/>
              </a:rPr>
              <a:t>on computer efficiency.</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Bit Interval: Time required to send one bit is called bit interval.</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Baud </a:t>
            </a:r>
            <a:r>
              <a:rPr lang="en-US" sz="2800" spc="-1" dirty="0">
                <a:solidFill>
                  <a:srgbClr val="000000"/>
                </a:solidFill>
                <a:latin typeface="Times New Roman"/>
              </a:rPr>
              <a:t>Rate: No of signal levels per second</a:t>
            </a:r>
            <a:r>
              <a:rPr lang="en-US" sz="2800" spc="-1" dirty="0" smtClean="0">
                <a:solidFill>
                  <a:srgbClr val="000000"/>
                </a:solidFill>
                <a:latin typeface="Times New Roman"/>
              </a:rPr>
              <a:t>.</a:t>
            </a:r>
          </a:p>
          <a:p>
            <a:pPr marL="360">
              <a:lnSpc>
                <a:spcPct val="90000"/>
              </a:lnSpc>
              <a:spcBef>
                <a:spcPts val="1001"/>
              </a:spcBef>
              <a:buClr>
                <a:srgbClr val="000000"/>
              </a:buClr>
            </a:pPr>
            <a:r>
              <a:rPr lang="en-US" sz="2800" spc="-1" dirty="0" smtClean="0">
                <a:solidFill>
                  <a:srgbClr val="000000"/>
                </a:solidFill>
                <a:latin typeface="Times New Roman"/>
              </a:rPr>
              <a:t>			Bit </a:t>
            </a:r>
            <a:r>
              <a:rPr lang="en-US" sz="2800" spc="-1" dirty="0">
                <a:solidFill>
                  <a:srgbClr val="000000"/>
                </a:solidFill>
                <a:latin typeface="Times New Roman"/>
              </a:rPr>
              <a:t>rate = Baud rate * the number of bit per </a:t>
            </a:r>
            <a:r>
              <a:rPr lang="en-US" sz="2800" spc="-1" dirty="0" smtClean="0">
                <a:solidFill>
                  <a:srgbClr val="000000"/>
                </a:solidFill>
                <a:latin typeface="Times New Roman"/>
              </a:rPr>
              <a:t>baud</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Baud rate </a:t>
            </a:r>
            <a:r>
              <a:rPr lang="en-US" sz="2800" spc="-1" dirty="0" smtClean="0">
                <a:solidFill>
                  <a:srgbClr val="000000"/>
                </a:solidFill>
                <a:latin typeface="Times New Roman"/>
              </a:rPr>
              <a:t>focuses </a:t>
            </a:r>
            <a:r>
              <a:rPr lang="en-US" sz="2800" spc="-1" dirty="0">
                <a:solidFill>
                  <a:srgbClr val="000000"/>
                </a:solidFill>
                <a:latin typeface="Times New Roman"/>
              </a:rPr>
              <a:t>on data transmission.</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  			Baud Rate = Bit rate / the number of bit per baud</a:t>
            </a: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Digital Signals</a:t>
            </a:r>
            <a:endParaRPr lang="en-US" sz="4400" b="0" strike="noStrike" spc="-1" dirty="0">
              <a:latin typeface="Arial"/>
            </a:endParaRPr>
          </a:p>
        </p:txBody>
      </p:sp>
    </p:spTree>
    <p:extLst>
      <p:ext uri="{BB962C8B-B14F-4D97-AF65-F5344CB8AC3E}">
        <p14:creationId xmlns:p14="http://schemas.microsoft.com/office/powerpoint/2010/main" val="118384910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A very important consideration in data communications is how fast we can send data, in bits per second, over a channel. Data rate depends on three factors:</a:t>
            </a:r>
          </a:p>
          <a:p>
            <a:pPr marL="360">
              <a:lnSpc>
                <a:spcPct val="90000"/>
              </a:lnSpc>
              <a:spcBef>
                <a:spcPts val="1001"/>
              </a:spcBef>
              <a:buClr>
                <a:srgbClr val="000000"/>
              </a:buClr>
            </a:pPr>
            <a:r>
              <a:rPr lang="en-US" sz="2800" spc="-1" dirty="0" smtClean="0">
                <a:solidFill>
                  <a:srgbClr val="000000"/>
                </a:solidFill>
                <a:latin typeface="Times New Roman"/>
              </a:rPr>
              <a:t>1</a:t>
            </a:r>
            <a:r>
              <a:rPr lang="en-US" sz="2800" spc="-1" dirty="0">
                <a:solidFill>
                  <a:srgbClr val="000000"/>
                </a:solidFill>
                <a:latin typeface="Times New Roman"/>
              </a:rPr>
              <a:t>. The bandwidth available</a:t>
            </a:r>
          </a:p>
          <a:p>
            <a:pPr marL="360">
              <a:lnSpc>
                <a:spcPct val="90000"/>
              </a:lnSpc>
              <a:spcBef>
                <a:spcPts val="1001"/>
              </a:spcBef>
              <a:buClr>
                <a:srgbClr val="000000"/>
              </a:buClr>
            </a:pPr>
            <a:r>
              <a:rPr lang="en-US" sz="2800" spc="-1" dirty="0" smtClean="0">
                <a:solidFill>
                  <a:srgbClr val="000000"/>
                </a:solidFill>
                <a:latin typeface="Times New Roman"/>
              </a:rPr>
              <a:t>2</a:t>
            </a:r>
            <a:r>
              <a:rPr lang="en-US" sz="2800" spc="-1" dirty="0">
                <a:solidFill>
                  <a:srgbClr val="000000"/>
                </a:solidFill>
                <a:latin typeface="Times New Roman"/>
              </a:rPr>
              <a:t>. The level of the signals we use</a:t>
            </a:r>
          </a:p>
          <a:p>
            <a:pPr marL="360">
              <a:lnSpc>
                <a:spcPct val="90000"/>
              </a:lnSpc>
              <a:spcBef>
                <a:spcPts val="1001"/>
              </a:spcBef>
              <a:buClr>
                <a:srgbClr val="000000"/>
              </a:buClr>
            </a:pPr>
            <a:r>
              <a:rPr lang="en-US" sz="2800" spc="-1" dirty="0" smtClean="0">
                <a:solidFill>
                  <a:srgbClr val="000000"/>
                </a:solidFill>
                <a:latin typeface="Times New Roman"/>
              </a:rPr>
              <a:t>3</a:t>
            </a:r>
            <a:r>
              <a:rPr lang="en-US" sz="2800" spc="-1" dirty="0">
                <a:solidFill>
                  <a:srgbClr val="000000"/>
                </a:solidFill>
                <a:latin typeface="Times New Roman"/>
              </a:rPr>
              <a:t>. The quality of the channel (the level of noise)</a:t>
            </a:r>
          </a:p>
          <a:p>
            <a:pPr marL="360">
              <a:lnSpc>
                <a:spcPct val="90000"/>
              </a:lnSpc>
              <a:spcBef>
                <a:spcPts val="1001"/>
              </a:spcBef>
              <a:buClr>
                <a:srgbClr val="000000"/>
              </a:buClr>
            </a:pPr>
            <a:r>
              <a:rPr lang="en-US" sz="2800" spc="-1" dirty="0">
                <a:solidFill>
                  <a:srgbClr val="000000"/>
                </a:solidFill>
                <a:latin typeface="Times New Roman"/>
              </a:rPr>
              <a:t>Data rate can be calculated using two theoretical formulae:</a:t>
            </a:r>
          </a:p>
          <a:p>
            <a:pPr marL="228600" indent="-228240">
              <a:lnSpc>
                <a:spcPct val="90000"/>
              </a:lnSpc>
              <a:spcBef>
                <a:spcPts val="1001"/>
              </a:spcBef>
              <a:buClr>
                <a:srgbClr val="000000"/>
              </a:buClr>
              <a:buFont typeface="Arial"/>
              <a:buChar char="•"/>
            </a:pPr>
            <a:r>
              <a:rPr lang="en-US" sz="2800" spc="-1" dirty="0" err="1">
                <a:solidFill>
                  <a:srgbClr val="000000"/>
                </a:solidFill>
                <a:latin typeface="Times New Roman"/>
              </a:rPr>
              <a:t>Nyquist</a:t>
            </a:r>
            <a:r>
              <a:rPr lang="en-US" sz="2800" spc="-1" dirty="0">
                <a:solidFill>
                  <a:srgbClr val="000000"/>
                </a:solidFill>
                <a:latin typeface="Times New Roman"/>
              </a:rPr>
              <a:t> </a:t>
            </a:r>
            <a:r>
              <a:rPr lang="en-US" sz="2800" spc="-1" dirty="0" smtClean="0">
                <a:solidFill>
                  <a:srgbClr val="000000"/>
                </a:solidFill>
                <a:latin typeface="Times New Roman"/>
              </a:rPr>
              <a:t>Theorem– </a:t>
            </a:r>
            <a:r>
              <a:rPr lang="en-US" sz="2800" spc="-1" dirty="0">
                <a:solidFill>
                  <a:srgbClr val="000000"/>
                </a:solidFill>
                <a:latin typeface="Times New Roman"/>
              </a:rPr>
              <a:t>for noiseless channel</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Shannon’s </a:t>
            </a:r>
            <a:r>
              <a:rPr lang="en-US" sz="2800" spc="-1" dirty="0" smtClean="0">
                <a:solidFill>
                  <a:srgbClr val="000000"/>
                </a:solidFill>
                <a:latin typeface="Times New Roman"/>
              </a:rPr>
              <a:t>Capacity Theorem </a:t>
            </a:r>
            <a:r>
              <a:rPr lang="en-US" sz="2800" spc="-1" dirty="0">
                <a:solidFill>
                  <a:srgbClr val="000000"/>
                </a:solidFill>
                <a:latin typeface="Times New Roman"/>
              </a:rPr>
              <a:t>– for noisy channel</a:t>
            </a:r>
          </a:p>
          <a:p>
            <a:pPr marL="228600" indent="-228240">
              <a:lnSpc>
                <a:spcPct val="90000"/>
              </a:lnSpc>
              <a:spcBef>
                <a:spcPts val="1001"/>
              </a:spcBef>
              <a:buClr>
                <a:srgbClr val="000000"/>
              </a:buClr>
              <a:buFont typeface="Arial"/>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Unit-2</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Data Rate Limits</a:t>
            </a:r>
            <a:endParaRPr lang="en-US" sz="4400" b="0" strike="noStrike" spc="-1" dirty="0">
              <a:latin typeface="Arial"/>
            </a:endParaRPr>
          </a:p>
        </p:txBody>
      </p:sp>
    </p:spTree>
    <p:extLst>
      <p:ext uri="{BB962C8B-B14F-4D97-AF65-F5344CB8AC3E}">
        <p14:creationId xmlns:p14="http://schemas.microsoft.com/office/powerpoint/2010/main" val="13922514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6237</TotalTime>
  <Words>4256</Words>
  <Application>Microsoft Office PowerPoint</Application>
  <PresentationFormat>Custom</PresentationFormat>
  <Paragraphs>467</Paragraphs>
  <Slides>57</Slides>
  <Notes>1</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dc:title>
  <dc:creator>vivek</dc:creator>
  <cp:lastModifiedBy>vivek</cp:lastModifiedBy>
  <cp:revision>406</cp:revision>
  <dcterms:modified xsi:type="dcterms:W3CDTF">2021-10-22T03:12:57Z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