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838080" y="60958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
        <p:nvSpPr>
          <p:cNvPr id="27" name="PlaceHolder 3"/>
          <p:cNvSpPr>
            <a:spLocks noGrp="1"/>
          </p:cNvSpPr>
          <p:nvPr>
            <p:ph type="body"/>
          </p:nvPr>
        </p:nvSpPr>
        <p:spPr>
          <a:xfrm>
            <a:off x="838080" y="64144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30"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31" name="PlaceHolder 4"/>
          <p:cNvSpPr>
            <a:spLocks noGrp="1"/>
          </p:cNvSpPr>
          <p:nvPr>
            <p:ph type="body"/>
          </p:nvPr>
        </p:nvSpPr>
        <p:spPr>
          <a:xfrm>
            <a:off x="83808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32" name="PlaceHolder 5"/>
          <p:cNvSpPr>
            <a:spLocks noGrp="1"/>
          </p:cNvSpPr>
          <p:nvPr>
            <p:ph type="body"/>
          </p:nvPr>
        </p:nvSpPr>
        <p:spPr>
          <a:xfrm>
            <a:off x="161892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83808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35" name="PlaceHolder 3"/>
          <p:cNvSpPr>
            <a:spLocks noGrp="1"/>
          </p:cNvSpPr>
          <p:nvPr>
            <p:ph type="body"/>
          </p:nvPr>
        </p:nvSpPr>
        <p:spPr>
          <a:xfrm>
            <a:off x="135324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36" name="PlaceHolder 4"/>
          <p:cNvSpPr>
            <a:spLocks noGrp="1"/>
          </p:cNvSpPr>
          <p:nvPr>
            <p:ph type="body"/>
          </p:nvPr>
        </p:nvSpPr>
        <p:spPr>
          <a:xfrm>
            <a:off x="186840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37" name="PlaceHolder 5"/>
          <p:cNvSpPr>
            <a:spLocks noGrp="1"/>
          </p:cNvSpPr>
          <p:nvPr>
            <p:ph type="body"/>
          </p:nvPr>
        </p:nvSpPr>
        <p:spPr>
          <a:xfrm>
            <a:off x="83808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38" name="PlaceHolder 6"/>
          <p:cNvSpPr>
            <a:spLocks noGrp="1"/>
          </p:cNvSpPr>
          <p:nvPr>
            <p:ph type="body"/>
          </p:nvPr>
        </p:nvSpPr>
        <p:spPr>
          <a:xfrm>
            <a:off x="135324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39" name="PlaceHolder 7"/>
          <p:cNvSpPr>
            <a:spLocks noGrp="1"/>
          </p:cNvSpPr>
          <p:nvPr>
            <p:ph type="body"/>
          </p:nvPr>
        </p:nvSpPr>
        <p:spPr>
          <a:xfrm>
            <a:off x="186840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subTitle"/>
          </p:nvPr>
        </p:nvSpPr>
        <p:spPr>
          <a:xfrm>
            <a:off x="838080" y="5716800"/>
            <a:ext cx="1523520" cy="136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838080" y="6095880"/>
            <a:ext cx="1523520" cy="6091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83808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161892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60" name="PlaceHolder 3"/>
          <p:cNvSpPr>
            <a:spLocks noGrp="1"/>
          </p:cNvSpPr>
          <p:nvPr>
            <p:ph type="body"/>
          </p:nvPr>
        </p:nvSpPr>
        <p:spPr>
          <a:xfrm>
            <a:off x="161892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61" name="PlaceHolder 4"/>
          <p:cNvSpPr>
            <a:spLocks noGrp="1"/>
          </p:cNvSpPr>
          <p:nvPr>
            <p:ph type="body"/>
          </p:nvPr>
        </p:nvSpPr>
        <p:spPr>
          <a:xfrm>
            <a:off x="83808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838080" y="5716800"/>
            <a:ext cx="1523520" cy="136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83808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64"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65" name="PlaceHolder 4"/>
          <p:cNvSpPr>
            <a:spLocks noGrp="1"/>
          </p:cNvSpPr>
          <p:nvPr>
            <p:ph type="body"/>
          </p:nvPr>
        </p:nvSpPr>
        <p:spPr>
          <a:xfrm>
            <a:off x="161892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68"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69" name="PlaceHolder 4"/>
          <p:cNvSpPr>
            <a:spLocks noGrp="1"/>
          </p:cNvSpPr>
          <p:nvPr>
            <p:ph type="body"/>
          </p:nvPr>
        </p:nvSpPr>
        <p:spPr>
          <a:xfrm>
            <a:off x="838080" y="64144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838080" y="60958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
        <p:nvSpPr>
          <p:cNvPr id="72" name="PlaceHolder 3"/>
          <p:cNvSpPr>
            <a:spLocks noGrp="1"/>
          </p:cNvSpPr>
          <p:nvPr>
            <p:ph type="body"/>
          </p:nvPr>
        </p:nvSpPr>
        <p:spPr>
          <a:xfrm>
            <a:off x="838080" y="64144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75"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76" name="PlaceHolder 4"/>
          <p:cNvSpPr>
            <a:spLocks noGrp="1"/>
          </p:cNvSpPr>
          <p:nvPr>
            <p:ph type="body"/>
          </p:nvPr>
        </p:nvSpPr>
        <p:spPr>
          <a:xfrm>
            <a:off x="83808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77" name="PlaceHolder 5"/>
          <p:cNvSpPr>
            <a:spLocks noGrp="1"/>
          </p:cNvSpPr>
          <p:nvPr>
            <p:ph type="body"/>
          </p:nvPr>
        </p:nvSpPr>
        <p:spPr>
          <a:xfrm>
            <a:off x="161892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83808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80" name="PlaceHolder 3"/>
          <p:cNvSpPr>
            <a:spLocks noGrp="1"/>
          </p:cNvSpPr>
          <p:nvPr>
            <p:ph type="body"/>
          </p:nvPr>
        </p:nvSpPr>
        <p:spPr>
          <a:xfrm>
            <a:off x="135324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81" name="PlaceHolder 4"/>
          <p:cNvSpPr>
            <a:spLocks noGrp="1"/>
          </p:cNvSpPr>
          <p:nvPr>
            <p:ph type="body"/>
          </p:nvPr>
        </p:nvSpPr>
        <p:spPr>
          <a:xfrm>
            <a:off x="1868400" y="60958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82" name="PlaceHolder 5"/>
          <p:cNvSpPr>
            <a:spLocks noGrp="1"/>
          </p:cNvSpPr>
          <p:nvPr>
            <p:ph type="body"/>
          </p:nvPr>
        </p:nvSpPr>
        <p:spPr>
          <a:xfrm>
            <a:off x="83808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83" name="PlaceHolder 6"/>
          <p:cNvSpPr>
            <a:spLocks noGrp="1"/>
          </p:cNvSpPr>
          <p:nvPr>
            <p:ph type="body"/>
          </p:nvPr>
        </p:nvSpPr>
        <p:spPr>
          <a:xfrm>
            <a:off x="135324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
        <p:nvSpPr>
          <p:cNvPr id="84" name="PlaceHolder 7"/>
          <p:cNvSpPr>
            <a:spLocks noGrp="1"/>
          </p:cNvSpPr>
          <p:nvPr>
            <p:ph type="body"/>
          </p:nvPr>
        </p:nvSpPr>
        <p:spPr>
          <a:xfrm>
            <a:off x="1868400" y="6414480"/>
            <a:ext cx="490320" cy="290520"/>
          </a:xfrm>
          <a:prstGeom prst="rect">
            <a:avLst/>
          </a:prstGeom>
        </p:spPr>
        <p:txBody>
          <a:bodyPr lIns="0" tIns="0" rIns="0" bIns="0">
            <a:normAutofit fontScale="1000"/>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838080" y="6095880"/>
            <a:ext cx="1523520" cy="6091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83808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10" name="PlaceHolder 3"/>
          <p:cNvSpPr>
            <a:spLocks noGrp="1"/>
          </p:cNvSpPr>
          <p:nvPr>
            <p:ph type="body"/>
          </p:nvPr>
        </p:nvSpPr>
        <p:spPr>
          <a:xfrm>
            <a:off x="161892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15" name="PlaceHolder 3"/>
          <p:cNvSpPr>
            <a:spLocks noGrp="1"/>
          </p:cNvSpPr>
          <p:nvPr>
            <p:ph type="body"/>
          </p:nvPr>
        </p:nvSpPr>
        <p:spPr>
          <a:xfrm>
            <a:off x="161892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16" name="PlaceHolder 4"/>
          <p:cNvSpPr>
            <a:spLocks noGrp="1"/>
          </p:cNvSpPr>
          <p:nvPr>
            <p:ph type="body"/>
          </p:nvPr>
        </p:nvSpPr>
        <p:spPr>
          <a:xfrm>
            <a:off x="83808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838080" y="6095880"/>
            <a:ext cx="743400" cy="609120"/>
          </a:xfrm>
          <a:prstGeom prst="rect">
            <a:avLst/>
          </a:prstGeom>
        </p:spPr>
        <p:txBody>
          <a:bodyPr lIns="0" tIns="0" rIns="0" bIns="0">
            <a:normAutofit fontScale="19000"/>
          </a:bodyPr>
          <a:lstStyle/>
          <a:p>
            <a:endParaRPr lang="en-US" sz="1800" b="0" strike="noStrike" spc="-1">
              <a:solidFill>
                <a:srgbClr val="000000"/>
              </a:solidFill>
              <a:latin typeface="Arial"/>
            </a:endParaRPr>
          </a:p>
        </p:txBody>
      </p:sp>
      <p:sp>
        <p:nvSpPr>
          <p:cNvPr id="19"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20" name="PlaceHolder 4"/>
          <p:cNvSpPr>
            <a:spLocks noGrp="1"/>
          </p:cNvSpPr>
          <p:nvPr>
            <p:ph type="body"/>
          </p:nvPr>
        </p:nvSpPr>
        <p:spPr>
          <a:xfrm>
            <a:off x="1618920" y="64144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83808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23" name="PlaceHolder 3"/>
          <p:cNvSpPr>
            <a:spLocks noGrp="1"/>
          </p:cNvSpPr>
          <p:nvPr>
            <p:ph type="body"/>
          </p:nvPr>
        </p:nvSpPr>
        <p:spPr>
          <a:xfrm>
            <a:off x="1618920" y="6095880"/>
            <a:ext cx="743400" cy="290520"/>
          </a:xfrm>
          <a:prstGeom prst="rect">
            <a:avLst/>
          </a:prstGeom>
        </p:spPr>
        <p:txBody>
          <a:bodyPr lIns="0" tIns="0" rIns="0" bIns="0">
            <a:normAutofit fontScale="6000"/>
          </a:bodyPr>
          <a:lstStyle/>
          <a:p>
            <a:endParaRPr lang="en-US" sz="1800" b="0" strike="noStrike" spc="-1">
              <a:solidFill>
                <a:srgbClr val="000000"/>
              </a:solidFill>
              <a:latin typeface="Arial"/>
            </a:endParaRPr>
          </a:p>
        </p:txBody>
      </p:sp>
      <p:sp>
        <p:nvSpPr>
          <p:cNvPr id="24" name="PlaceHolder 4"/>
          <p:cNvSpPr>
            <a:spLocks noGrp="1"/>
          </p:cNvSpPr>
          <p:nvPr>
            <p:ph type="body"/>
          </p:nvPr>
        </p:nvSpPr>
        <p:spPr>
          <a:xfrm>
            <a:off x="838080" y="6414480"/>
            <a:ext cx="1523520" cy="290520"/>
          </a:xfrm>
          <a:prstGeom prst="rect">
            <a:avLst/>
          </a:prstGeom>
        </p:spPr>
        <p:txBody>
          <a:bodyPr lIns="0" tIns="0" rIns="0" bIns="0">
            <a:normAutofit fontScale="42000"/>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1809720" y="428760"/>
            <a:ext cx="10072080" cy="4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IN" sz="3200" b="0" strike="noStrike" spc="-1">
                <a:solidFill>
                  <a:srgbClr val="002060"/>
                </a:solidFill>
                <a:latin typeface="Britannic Bold"/>
                <a:ea typeface="DejaVu Sans"/>
              </a:rPr>
              <a:t>ADITYA COLLEGE OF ENGINEERING &amp; TECHNOLOGY</a:t>
            </a:r>
            <a:endParaRPr lang="en-US" sz="3200" b="0" strike="noStrike" spc="-1">
              <a:latin typeface="Arial"/>
            </a:endParaRPr>
          </a:p>
        </p:txBody>
      </p:sp>
      <p:pic>
        <p:nvPicPr>
          <p:cNvPr id="5" name="Picture 7"/>
          <p:cNvPicPr/>
          <p:nvPr/>
        </p:nvPicPr>
        <p:blipFill>
          <a:blip r:embed="rId14"/>
          <a:stretch/>
        </p:blipFill>
        <p:spPr>
          <a:xfrm>
            <a:off x="309600" y="116640"/>
            <a:ext cx="1577520" cy="935280"/>
          </a:xfrm>
          <a:prstGeom prst="rect">
            <a:avLst/>
          </a:prstGeom>
          <a:ln>
            <a:noFill/>
          </a:ln>
        </p:spPr>
      </p:pic>
      <p:sp>
        <p:nvSpPr>
          <p:cNvPr id="2" name="PlaceHolder 2"/>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1800" b="0" strike="noStrike" spc="-1">
                <a:solidFill>
                  <a:srgbClr val="000000"/>
                </a:solidFill>
                <a:latin typeface="Arial"/>
              </a:rPr>
              <a:t>Click to edit the title text format</a:t>
            </a:r>
          </a:p>
        </p:txBody>
      </p:sp>
      <p:sp>
        <p:nvSpPr>
          <p:cNvPr id="3"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239400" y="136440"/>
            <a:ext cx="783720" cy="464760"/>
          </a:xfrm>
          <a:prstGeom prst="rect">
            <a:avLst/>
          </a:prstGeom>
          <a:ln>
            <a:noFill/>
          </a:ln>
        </p:spPr>
      </p:pic>
      <p:sp>
        <p:nvSpPr>
          <p:cNvPr id="41" name="CustomShape 1"/>
          <p:cNvSpPr/>
          <p:nvPr/>
        </p:nvSpPr>
        <p:spPr>
          <a:xfrm>
            <a:off x="8310600" y="132480"/>
            <a:ext cx="35035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0B0F0"/>
                </a:solidFill>
                <a:latin typeface="Calibri"/>
                <a:ea typeface="DejaVu Sans"/>
              </a:rPr>
              <a:t>Aditya College of Engineering &amp; Technology</a:t>
            </a:r>
            <a:endParaRPr lang="en-US" sz="1400" b="0" strike="noStrike" spc="-1">
              <a:latin typeface="Arial"/>
            </a:endParaRPr>
          </a:p>
        </p:txBody>
      </p:sp>
      <p:sp>
        <p:nvSpPr>
          <p:cNvPr id="42" name="CustomShape 2"/>
          <p:cNvSpPr/>
          <p:nvPr/>
        </p:nvSpPr>
        <p:spPr>
          <a:xfrm>
            <a:off x="738000" y="6278760"/>
            <a:ext cx="19281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just">
              <a:lnSpc>
                <a:spcPct val="100000"/>
              </a:lnSpc>
            </a:pPr>
            <a:r>
              <a:rPr lang="sv-SE" sz="1200" b="1" strike="noStrike" spc="-1">
                <a:solidFill>
                  <a:srgbClr val="808080"/>
                </a:solidFill>
                <a:latin typeface="Calibri"/>
                <a:ea typeface="DejaVu Sans"/>
              </a:rPr>
              <a:t>Analog Communication</a:t>
            </a:r>
            <a:endParaRPr lang="en-US" sz="1200" b="0" strike="noStrike" spc="-1">
              <a:latin typeface="Arial"/>
            </a:endParaRPr>
          </a:p>
        </p:txBody>
      </p:sp>
      <p:sp>
        <p:nvSpPr>
          <p:cNvPr id="43" name="PlaceHolder 3"/>
          <p:cNvSpPr>
            <a:spLocks noGrp="1"/>
          </p:cNvSpPr>
          <p:nvPr>
            <p:ph type="dt"/>
          </p:nvPr>
        </p:nvSpPr>
        <p:spPr>
          <a:xfrm>
            <a:off x="10631520" y="6286680"/>
            <a:ext cx="711360" cy="364320"/>
          </a:xfrm>
          <a:prstGeom prst="rect">
            <a:avLst/>
          </a:prstGeom>
        </p:spPr>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 1</a:t>
            </a:r>
            <a:endParaRPr lang="en-US" sz="1200" b="0" strike="noStrike" spc="-1">
              <a:latin typeface="Times New Roman"/>
            </a:endParaRPr>
          </a:p>
        </p:txBody>
      </p:sp>
      <p:sp>
        <p:nvSpPr>
          <p:cNvPr id="44" name="PlaceHolder 4"/>
          <p:cNvSpPr>
            <a:spLocks noGrp="1"/>
          </p:cNvSpPr>
          <p:nvPr>
            <p:ph type="ftr"/>
          </p:nvPr>
        </p:nvSpPr>
        <p:spPr>
          <a:xfrm>
            <a:off x="4125960" y="6286680"/>
            <a:ext cx="2742480" cy="364320"/>
          </a:xfrm>
          <a:prstGeom prst="rect">
            <a:avLst/>
          </a:prstGeom>
        </p:spPr>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Times New Roman"/>
            </a:endParaRPr>
          </a:p>
        </p:txBody>
      </p:sp>
      <p:sp>
        <p:nvSpPr>
          <p:cNvPr id="45" name="PlaceHolder 5"/>
          <p:cNvSpPr>
            <a:spLocks noGrp="1"/>
          </p:cNvSpPr>
          <p:nvPr>
            <p:ph type="body"/>
          </p:nvPr>
        </p:nvSpPr>
        <p:spPr>
          <a:xfrm>
            <a:off x="838080" y="6095880"/>
            <a:ext cx="1523520" cy="609120"/>
          </a:xfrm>
          <a:prstGeom prst="rect">
            <a:avLst/>
          </a:prstGeom>
        </p:spPr>
        <p:txBody>
          <a:bodyPr lIns="90000" tIns="45000" rIns="90000" bIns="4500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pic>
        <p:nvPicPr>
          <p:cNvPr id="46" name="Picture 2" descr="C:\Users\vivek\Desktop\1.png"/>
          <p:cNvPicPr/>
          <p:nvPr/>
        </p:nvPicPr>
        <p:blipFill>
          <a:blip r:embed="rId15"/>
          <a:stretch/>
        </p:blipFill>
        <p:spPr>
          <a:xfrm>
            <a:off x="762120" y="6095880"/>
            <a:ext cx="2047680" cy="685440"/>
          </a:xfrm>
          <a:prstGeom prst="rect">
            <a:avLst/>
          </a:prstGeom>
          <a:ln>
            <a:noFill/>
          </a:ln>
        </p:spPr>
      </p:pic>
      <p:sp>
        <p:nvSpPr>
          <p:cNvPr id="47" name="CustomShape 6"/>
          <p:cNvSpPr/>
          <p:nvPr/>
        </p:nvSpPr>
        <p:spPr>
          <a:xfrm>
            <a:off x="609480" y="6256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Computer Network</a:t>
            </a:r>
            <a:endParaRPr lang="en-US" sz="1200" b="0" strike="noStrike" spc="-1">
              <a:latin typeface="Arial"/>
            </a:endParaRPr>
          </a:p>
        </p:txBody>
      </p:sp>
      <p:sp>
        <p:nvSpPr>
          <p:cNvPr id="48" name="PlaceHolder 7"/>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66520" y="1433160"/>
            <a:ext cx="10362600" cy="101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5400" b="1" strike="noStrike" spc="-1">
                <a:solidFill>
                  <a:srgbClr val="000000"/>
                </a:solidFill>
                <a:latin typeface="Times New Roman"/>
                <a:ea typeface="DejaVu Sans"/>
              </a:rPr>
              <a:t>Computer Networks</a:t>
            </a:r>
            <a:endParaRPr lang="en-US" sz="5400" b="0" strike="noStrike" spc="-1">
              <a:latin typeface="Arial"/>
            </a:endParaRPr>
          </a:p>
        </p:txBody>
      </p:sp>
      <p:sp>
        <p:nvSpPr>
          <p:cNvPr id="86" name="CustomShape 2"/>
          <p:cNvSpPr/>
          <p:nvPr/>
        </p:nvSpPr>
        <p:spPr>
          <a:xfrm>
            <a:off x="911520" y="3029760"/>
            <a:ext cx="10422720" cy="363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000" b="0" strike="noStrike" spc="-1">
                <a:solidFill>
                  <a:srgbClr val="000000"/>
                </a:solidFill>
                <a:latin typeface="Calibri Light"/>
                <a:ea typeface="DejaVu Sans"/>
              </a:rPr>
              <a:t>By</a:t>
            </a:r>
            <a:endParaRPr lang="en-US" sz="2000" b="0" strike="noStrike" spc="-1">
              <a:latin typeface="Arial"/>
            </a:endParaRPr>
          </a:p>
          <a:p>
            <a:pPr algn="ctr">
              <a:lnSpc>
                <a:spcPct val="90000"/>
              </a:lnSpc>
              <a:spcBef>
                <a:spcPts val="1001"/>
              </a:spcBef>
            </a:pPr>
            <a:r>
              <a:rPr lang="en-US" sz="2800" b="1" strike="noStrike" spc="-1">
                <a:solidFill>
                  <a:srgbClr val="000000"/>
                </a:solidFill>
                <a:latin typeface="Calibri Light"/>
                <a:ea typeface="DejaVu Sans"/>
              </a:rPr>
              <a:t>Dr. Vivek Rajpoot</a:t>
            </a:r>
            <a:endParaRPr lang="en-US" sz="2800" b="0" strike="noStrike" spc="-1">
              <a:latin typeface="Arial"/>
            </a:endParaRPr>
          </a:p>
          <a:p>
            <a:pPr algn="ctr">
              <a:lnSpc>
                <a:spcPct val="90000"/>
              </a:lnSpc>
              <a:spcBef>
                <a:spcPts val="1001"/>
              </a:spcBef>
            </a:pPr>
            <a:r>
              <a:rPr lang="en-US" sz="2000" b="1" strike="noStrike" spc="-1">
                <a:solidFill>
                  <a:srgbClr val="000000"/>
                </a:solidFill>
                <a:latin typeface="Calibri Light"/>
                <a:ea typeface="DejaVu Sans"/>
              </a:rPr>
              <a:t>Assistant Professor</a:t>
            </a:r>
            <a:endParaRPr lang="en-US" sz="2000" b="0" strike="noStrike" spc="-1">
              <a:latin typeface="Arial"/>
            </a:endParaRPr>
          </a:p>
          <a:p>
            <a:pPr algn="ctr">
              <a:lnSpc>
                <a:spcPct val="90000"/>
              </a:lnSpc>
              <a:spcBef>
                <a:spcPts val="1001"/>
              </a:spcBef>
            </a:pPr>
            <a:endParaRPr lang="en-US" sz="2000" b="0" strike="noStrike" spc="-1">
              <a:latin typeface="Arial"/>
            </a:endParaRPr>
          </a:p>
          <a:p>
            <a:pPr algn="ctr">
              <a:lnSpc>
                <a:spcPct val="90000"/>
              </a:lnSpc>
              <a:spcBef>
                <a:spcPts val="1001"/>
              </a:spcBef>
            </a:pPr>
            <a:r>
              <a:rPr lang="en-IN" sz="2800" b="0" strike="noStrike" spc="-1">
                <a:solidFill>
                  <a:srgbClr val="000000"/>
                </a:solidFill>
                <a:latin typeface="Calibri Light"/>
                <a:ea typeface="DejaVu Sans"/>
              </a:rPr>
              <a:t>Dept. of </a:t>
            </a:r>
            <a:r>
              <a:rPr lang="en-US" sz="2800" b="0" strike="noStrike" spc="-1">
                <a:solidFill>
                  <a:srgbClr val="000000"/>
                </a:solidFill>
                <a:latin typeface="Calibri Light"/>
                <a:ea typeface="DejaVu Sans"/>
              </a:rPr>
              <a:t>Electronics and Communication Engineering </a:t>
            </a:r>
            <a:endParaRPr lang="en-US" sz="2800" b="0" strike="noStrike" spc="-1">
              <a:latin typeface="Arial"/>
            </a:endParaRPr>
          </a:p>
          <a:p>
            <a:pPr algn="ctr">
              <a:lnSpc>
                <a:spcPct val="90000"/>
              </a:lnSpc>
              <a:spcBef>
                <a:spcPts val="1001"/>
              </a:spcBef>
            </a:pPr>
            <a:r>
              <a:rPr lang="en-IN" sz="2800" b="0" strike="noStrike" spc="-1">
                <a:solidFill>
                  <a:srgbClr val="000000"/>
                </a:solidFill>
                <a:latin typeface="Calibri Light"/>
                <a:ea typeface="DejaVu Sans"/>
              </a:rPr>
              <a:t>Aditya College of Engineering &amp; Technology</a:t>
            </a:r>
            <a:endParaRPr lang="en-US" sz="2800" b="0" strike="noStrike" spc="-1">
              <a:latin typeface="Arial"/>
            </a:endParaRPr>
          </a:p>
          <a:p>
            <a:pPr algn="ctr">
              <a:lnSpc>
                <a:spcPct val="90000"/>
              </a:lnSpc>
              <a:spcBef>
                <a:spcPts val="1001"/>
              </a:spcBef>
            </a:pPr>
            <a:r>
              <a:rPr lang="en-IN" sz="2800" b="0" strike="noStrike" spc="-1">
                <a:solidFill>
                  <a:srgbClr val="000000"/>
                </a:solidFill>
                <a:latin typeface="Calibri Light"/>
                <a:ea typeface="DejaVu Sans"/>
              </a:rPr>
              <a:t>Surampalem</a:t>
            </a:r>
            <a:endParaRPr lang="en-US" sz="2800" b="0" strike="noStrike" spc="-1">
              <a:latin typeface="Arial"/>
            </a:endParaRPr>
          </a:p>
          <a:p>
            <a:pPr algn="ctr">
              <a:lnSpc>
                <a:spcPct val="90000"/>
              </a:lnSpc>
              <a:spcBef>
                <a:spcPts val="1001"/>
              </a:spcBef>
            </a:pPr>
            <a:endParaRPr lang="en-US" sz="2800" b="0" strike="noStrike" spc="-1">
              <a:latin typeface="Arial"/>
            </a:endParaRPr>
          </a:p>
        </p:txBody>
      </p:sp>
      <p:sp>
        <p:nvSpPr>
          <p:cNvPr id="87" name="CustomShape 3"/>
          <p:cNvSpPr/>
          <p:nvPr/>
        </p:nvSpPr>
        <p:spPr>
          <a:xfrm>
            <a:off x="1391400" y="2447280"/>
            <a:ext cx="931248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a:solidFill>
                  <a:srgbClr val="000000"/>
                </a:solidFill>
                <a:latin typeface="Calibri Light"/>
                <a:ea typeface="DejaVu Sans"/>
              </a:rPr>
              <a:t>   Unit 3</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sp>
      <p:sp>
        <p:nvSpPr>
          <p:cNvPr id="12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2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25"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Flag bytes with byte stuffing</a:t>
            </a:r>
            <a:endParaRPr lang="en-US" sz="4400" b="0" strike="noStrike" spc="-1">
              <a:latin typeface="Arial"/>
            </a:endParaRPr>
          </a:p>
        </p:txBody>
      </p:sp>
      <p:pic>
        <p:nvPicPr>
          <p:cNvPr id="126" name="Picture 5" descr="ima.jpg"/>
          <p:cNvPicPr/>
          <p:nvPr/>
        </p:nvPicPr>
        <p:blipFill>
          <a:blip r:embed="rId2"/>
          <a:stretch/>
        </p:blipFill>
        <p:spPr>
          <a:xfrm>
            <a:off x="2284560" y="1828800"/>
            <a:ext cx="6705360" cy="4195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Each frame begins and ends with a special bit pattern, 01111110 (in fact, a flag byte). Whenever the sender's data link layer encounters five consecutive 1s in the data, it automatically stuffs a 0 bit into the outgoing bit stream.</a:t>
            </a:r>
            <a:endParaRPr lang="en-US" sz="2800" b="0" strike="noStrike" spc="-1">
              <a:latin typeface="Arial"/>
            </a:endParaRPr>
          </a:p>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When the receiver sees five consecutive incoming 1 bits, followed by a 0 bit, it automatically de stuffs (i.e., deletes) the 0 bit.</a:t>
            </a:r>
            <a:endParaRPr lang="en-US" sz="2800" b="0" strike="noStrike" spc="-1">
              <a:latin typeface="Arial"/>
            </a:endParaRPr>
          </a:p>
        </p:txBody>
      </p:sp>
      <p:sp>
        <p:nvSpPr>
          <p:cNvPr id="128"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29"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30"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Bit Stuffing</a:t>
            </a:r>
            <a:endParaRPr lang="en-US" sz="4400" b="0" strike="noStrike" spc="-1">
              <a:latin typeface="Arial"/>
            </a:endParaRPr>
          </a:p>
        </p:txBody>
      </p:sp>
      <p:pic>
        <p:nvPicPr>
          <p:cNvPr id="131" name="Picture 5" descr="bs.png"/>
          <p:cNvPicPr/>
          <p:nvPr/>
        </p:nvPicPr>
        <p:blipFill>
          <a:blip r:embed="rId2"/>
          <a:stretch/>
        </p:blipFill>
        <p:spPr>
          <a:xfrm>
            <a:off x="1981800" y="3915720"/>
            <a:ext cx="7924320" cy="2242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609480" indent="-609120">
              <a:lnSpc>
                <a:spcPct val="100000"/>
              </a:lnSpc>
            </a:pPr>
            <a:r>
              <a:rPr lang="en-US" sz="2800" b="1" strike="noStrike" spc="-1">
                <a:solidFill>
                  <a:srgbClr val="000000"/>
                </a:solidFill>
                <a:latin typeface="Times New Roman"/>
                <a:ea typeface="DejaVu Sans"/>
              </a:rPr>
              <a:t>TYPES OF ERRORS:</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Whenever bits flow from one point to another, they are subject to unpredictable changes because of interference. This interference can change the shape of the signal; leads to an error in data transmission.</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Basic types of errors are</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    i. Single-Bit Error</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    ii. Burst Error</a:t>
            </a: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i. Single-Bit Error</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The term single-bit error means that only one bit of a given data unit (such as a byte, character, data unit, or packet) is changed from 1 to 0 or from 0 to 1. In a single-bit error, only one bit in the data unit has changed.</a:t>
            </a:r>
            <a:endParaRPr lang="en-US" sz="2800" b="0" strike="noStrike" spc="-1">
              <a:latin typeface="Arial"/>
            </a:endParaRPr>
          </a:p>
        </p:txBody>
      </p:sp>
      <p:sp>
        <p:nvSpPr>
          <p:cNvPr id="13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3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35"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Error Control</a:t>
            </a:r>
            <a:endParaRPr lang="en-US" sz="4400" b="0" strike="noStrike" spc="-1">
              <a:latin typeface="Arial"/>
            </a:endParaRPr>
          </a:p>
        </p:txBody>
      </p:sp>
      <p:pic>
        <p:nvPicPr>
          <p:cNvPr id="136" name="image5.jpeg"/>
          <p:cNvPicPr/>
          <p:nvPr/>
        </p:nvPicPr>
        <p:blipFill>
          <a:blip r:embed="rId2"/>
          <a:stretch/>
        </p:blipFill>
        <p:spPr>
          <a:xfrm>
            <a:off x="6781680" y="3198960"/>
            <a:ext cx="4038120" cy="144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1" strike="noStrike" spc="-1">
                <a:solidFill>
                  <a:srgbClr val="000000"/>
                </a:solidFill>
                <a:latin typeface="Times New Roman"/>
                <a:ea typeface="DejaVu Sans"/>
              </a:rPr>
              <a:t>2.Burst Error: </a:t>
            </a:r>
            <a:r>
              <a:rPr lang="en-US" sz="2800" b="0" strike="noStrike" spc="-1">
                <a:solidFill>
                  <a:srgbClr val="000000"/>
                </a:solidFill>
                <a:latin typeface="Times New Roman"/>
                <a:ea typeface="DejaVu Sans"/>
              </a:rPr>
              <a:t>The term burst error means that 2 or more bits in the data unit have changed from 1 to 0 or from 0 to 1.</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Figure below shows the effect of a burst error on a data unit. In this case, 0100010001000011 was sent, but 0101110101000011 was received. Note that a burst error does not necessarily mean that the errors occur in consecutive bits. The length of the burst is measured from the first corrupted bit to the last corrupted bit. Some bits in between may not been corrupted.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Burst error is most likely to occur in a serial transmission</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138"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39"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40"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Error Control</a:t>
            </a:r>
            <a:endParaRPr lang="en-US" sz="4400" b="0" strike="noStrike" spc="-1">
              <a:latin typeface="Arial"/>
            </a:endParaRPr>
          </a:p>
        </p:txBody>
      </p:sp>
      <p:pic>
        <p:nvPicPr>
          <p:cNvPr id="141" name="image6.jpeg"/>
          <p:cNvPicPr/>
          <p:nvPr/>
        </p:nvPicPr>
        <p:blipFill>
          <a:blip r:embed="rId2"/>
          <a:stretch/>
        </p:blipFill>
        <p:spPr>
          <a:xfrm>
            <a:off x="2895480" y="5051160"/>
            <a:ext cx="6095520" cy="1599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spc="-1">
                <a:solidFill>
                  <a:srgbClr val="000000"/>
                </a:solidFill>
                <a:latin typeface="Times New Roman"/>
                <a:ea typeface="DejaVu Sans"/>
              </a:rPr>
              <a:t>There are 2 Error Control method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Error Detection</a:t>
            </a:r>
            <a:endParaRPr lang="en-US" sz="2800" b="0" strike="noStrike" spc="-1">
              <a:latin typeface="Arial"/>
            </a:endParaRPr>
          </a:p>
          <a:p>
            <a:pPr marL="457200" indent="-456840" algn="just">
              <a:lnSpc>
                <a:spcPct val="100000"/>
              </a:lnSpc>
              <a:buClr>
                <a:srgbClr val="000000"/>
              </a:buClr>
              <a:buFont typeface="Arial"/>
              <a:buChar char="•"/>
            </a:pPr>
            <a:r>
              <a:rPr lang="en-US" sz="2800" b="0" strike="noStrike" spc="-1">
                <a:solidFill>
                  <a:srgbClr val="000000"/>
                </a:solidFill>
                <a:latin typeface="Times New Roman"/>
                <a:ea typeface="DejaVu Sans"/>
              </a:rPr>
              <a:t>Error Correction</a:t>
            </a:r>
            <a:endParaRPr lang="en-US" sz="2800" b="0" strike="noStrike" spc="-1">
              <a:latin typeface="Arial"/>
            </a:endParaRPr>
          </a:p>
          <a:p>
            <a:pPr algn="just">
              <a:lnSpc>
                <a:spcPct val="100000"/>
              </a:lnSpc>
            </a:pPr>
            <a:r>
              <a:rPr lang="en-US" sz="2800" b="1" strike="noStrike" spc="-1">
                <a:solidFill>
                  <a:srgbClr val="000000"/>
                </a:solidFill>
                <a:latin typeface="Times New Roman"/>
                <a:ea typeface="DejaVu Sans"/>
              </a:rPr>
              <a:t>Error Detection: </a:t>
            </a:r>
            <a:r>
              <a:rPr lang="en-US" sz="2800" b="0" strike="noStrike" spc="-1">
                <a:solidFill>
                  <a:srgbClr val="000000"/>
                </a:solidFill>
                <a:latin typeface="Times New Roman"/>
                <a:ea typeface="DejaVu Sans"/>
              </a:rPr>
              <a:t>Most networking equipment at the data-link layer inserts some type of error-detection code. When a frame arrives at the next hop in the transmission sequence, the receiving hop extracts the error-detection code and applies it to the frame. When an error is detected, the message is normally discarded. In this case, the sender of the erroneous message is notified.</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14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4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45"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Error Control</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Error detection uses the concept of redundancy, which means adding extra bits for detecting errors at the destination. This technique is called redundancy because the extra bits are redundant to the information; they are discarded as soon as the accuracy of the transmission has been determined.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Once the data stream has been generated, it passes through a device that analyzes it and adds on an appropriately coded data unit, now enlarged by several bits, travels over the link to the receiver. The receiver puts the entire stream through a checking function, if the received bit stream passes the checking criteria the data portion of the data unit is accepted and the redundant bits are discarded.</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14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4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4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Redundancy</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5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5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5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Redundancy</a:t>
            </a:r>
            <a:endParaRPr lang="en-US" sz="4400" b="0" strike="noStrike" spc="-1">
              <a:latin typeface="Arial"/>
            </a:endParaRPr>
          </a:p>
        </p:txBody>
      </p:sp>
      <p:pic>
        <p:nvPicPr>
          <p:cNvPr id="154" name="image7.jpeg"/>
          <p:cNvPicPr/>
          <p:nvPr/>
        </p:nvPicPr>
        <p:blipFill>
          <a:blip r:embed="rId2"/>
          <a:stretch/>
        </p:blipFill>
        <p:spPr>
          <a:xfrm>
            <a:off x="2665440" y="1523880"/>
            <a:ext cx="6324120" cy="4495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Three types of Error Detection Method:</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1" strike="noStrike" spc="-1" dirty="0">
                <a:solidFill>
                  <a:srgbClr val="000000"/>
                </a:solidFill>
                <a:latin typeface="Times New Roman"/>
                <a:ea typeface="DejaVu Sans"/>
              </a:rPr>
              <a:t>Simple Parity Check:</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In this technique, a redundant bit, called a parity bit added so that the total number of 1s in the unit (including the parity bit) becomes even (or odd).</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Suppose we want to transmit the binary data unit 1100001</a:t>
            </a:r>
            <a:r>
              <a:rPr lang="en-US" sz="2800" b="0" strike="noStrike" spc="-1" dirty="0" smtClean="0">
                <a:solidFill>
                  <a:srgbClr val="000000"/>
                </a:solidFill>
                <a:latin typeface="Times New Roman"/>
                <a:ea typeface="DejaVu Sans"/>
              </a:rPr>
              <a:t>. Before </a:t>
            </a:r>
            <a:r>
              <a:rPr lang="en-US" sz="2800" b="0" strike="noStrike" spc="-1" dirty="0">
                <a:solidFill>
                  <a:srgbClr val="000000"/>
                </a:solidFill>
                <a:latin typeface="Times New Roman"/>
                <a:ea typeface="DejaVu Sans"/>
              </a:rPr>
              <a:t>transmitting we pass the data unit through a parity generator. The parity generator counts the 1’s and appends the parity bit (a 1 in this case end. The total number of 1 is now 4 an even number. The system now transmits the entire expanded unit across the network link.</a:t>
            </a: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156"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57"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58"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Error Detection</a:t>
            </a:r>
            <a:endParaRPr lang="en-US" sz="4400" b="0" strike="noStrike" spc="-1">
              <a:latin typeface="Arial"/>
            </a:endParaRPr>
          </a:p>
        </p:txBody>
      </p:sp>
      <p:pic>
        <p:nvPicPr>
          <p:cNvPr id="159" name="Picture 5" descr="Error-Detection-Techniques.png"/>
          <p:cNvPicPr/>
          <p:nvPr/>
        </p:nvPicPr>
        <p:blipFill>
          <a:blip r:embed="rId2"/>
          <a:stretch/>
        </p:blipFill>
        <p:spPr>
          <a:xfrm>
            <a:off x="3695400" y="1981080"/>
            <a:ext cx="7848360" cy="1466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At the Rx checks bits </a:t>
            </a:r>
            <a:r>
              <a:rPr lang="en-US" sz="2800" b="0" strike="noStrike" spc="-1" dirty="0">
                <a:solidFill>
                  <a:srgbClr val="000000"/>
                </a:solidFill>
                <a:latin typeface="Times New Roman"/>
                <a:ea typeface="DejaVu Sans"/>
              </a:rPr>
              <a:t>through an even-parity checking function. If </a:t>
            </a:r>
            <a:r>
              <a:rPr lang="en-US" sz="2800" b="0" strike="noStrike" spc="-1" dirty="0" smtClean="0">
                <a:solidFill>
                  <a:srgbClr val="000000"/>
                </a:solidFill>
                <a:latin typeface="Times New Roman"/>
                <a:ea typeface="DejaVu Sans"/>
              </a:rPr>
              <a:t>Rx sees </a:t>
            </a:r>
            <a:r>
              <a:rPr lang="en-US" sz="2800" b="0" strike="noStrike" spc="-1" dirty="0">
                <a:solidFill>
                  <a:srgbClr val="000000"/>
                </a:solidFill>
                <a:latin typeface="Times New Roman"/>
                <a:ea typeface="DejaVu Sans"/>
              </a:rPr>
              <a:t>11000011, it counts four is, an even number, and the data unit passes. But if the data unit has been damaged in transit, </a:t>
            </a:r>
            <a:r>
              <a:rPr lang="en-US" sz="2800" b="0" strike="noStrike" spc="-1" dirty="0" smtClean="0">
                <a:solidFill>
                  <a:srgbClr val="000000"/>
                </a:solidFill>
                <a:latin typeface="Times New Roman"/>
                <a:ea typeface="DejaVu Sans"/>
              </a:rPr>
              <a:t>suppose the </a:t>
            </a:r>
            <a:r>
              <a:rPr lang="en-US" sz="2800" b="0" strike="noStrike" spc="-1" dirty="0">
                <a:solidFill>
                  <a:srgbClr val="000000"/>
                </a:solidFill>
                <a:latin typeface="Times New Roman"/>
                <a:ea typeface="DejaVu Sans"/>
              </a:rPr>
              <a:t>receiver sees 11001011. </a:t>
            </a:r>
            <a:r>
              <a:rPr lang="en-US" sz="2800" b="0" strike="noStrike" spc="-1" dirty="0" smtClean="0">
                <a:solidFill>
                  <a:srgbClr val="000000"/>
                </a:solidFill>
                <a:latin typeface="Times New Roman"/>
                <a:ea typeface="DejaVu Sans"/>
              </a:rPr>
              <a:t>Then </a:t>
            </a:r>
            <a:r>
              <a:rPr lang="en-US" sz="2800" b="0" strike="noStrike" spc="-1" dirty="0">
                <a:solidFill>
                  <a:srgbClr val="000000"/>
                </a:solidFill>
                <a:latin typeface="Times New Roman"/>
                <a:ea typeface="DejaVu Sans"/>
              </a:rPr>
              <a:t>parity checker counts the </a:t>
            </a:r>
            <a:r>
              <a:rPr lang="en-US" sz="2800" b="0" strike="noStrike" spc="-1" dirty="0" smtClean="0">
                <a:solidFill>
                  <a:srgbClr val="000000"/>
                </a:solidFill>
                <a:latin typeface="Times New Roman"/>
                <a:ea typeface="DejaVu Sans"/>
              </a:rPr>
              <a:t>1s as 5</a:t>
            </a:r>
            <a:r>
              <a:rPr lang="en-US" sz="2800" b="0" strike="noStrike" spc="-1" dirty="0">
                <a:solidFill>
                  <a:srgbClr val="000000"/>
                </a:solidFill>
                <a:latin typeface="Times New Roman"/>
                <a:ea typeface="DejaVu Sans"/>
              </a:rPr>
              <a:t>, an odd number. </a:t>
            </a:r>
            <a:r>
              <a:rPr lang="en-US" sz="2800" b="0" strike="noStrike" spc="-1" dirty="0" smtClean="0">
                <a:solidFill>
                  <a:srgbClr val="000000"/>
                </a:solidFill>
                <a:latin typeface="Times New Roman"/>
                <a:ea typeface="DejaVu Sans"/>
              </a:rPr>
              <a:t>Rx now knows </a:t>
            </a:r>
            <a:r>
              <a:rPr lang="en-US" sz="2800" b="0" strike="noStrike" spc="-1" dirty="0">
                <a:solidFill>
                  <a:srgbClr val="000000"/>
                </a:solidFill>
                <a:latin typeface="Times New Roman"/>
                <a:ea typeface="DejaVu Sans"/>
              </a:rPr>
              <a:t>that an error has been introduced into the data somewhere and therefore rejects the whole unit.</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16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6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6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Simple Parity Check</a:t>
            </a:r>
            <a:endParaRPr lang="en-US" sz="4400" b="0" strike="noStrike" spc="-1">
              <a:latin typeface="Arial"/>
            </a:endParaRPr>
          </a:p>
        </p:txBody>
      </p:sp>
      <p:pic>
        <p:nvPicPr>
          <p:cNvPr id="164" name="image9.jpeg"/>
          <p:cNvPicPr/>
          <p:nvPr/>
        </p:nvPicPr>
        <p:blipFill>
          <a:blip r:embed="rId2"/>
          <a:stretch/>
        </p:blipFill>
        <p:spPr>
          <a:xfrm>
            <a:off x="4113900" y="4198047"/>
            <a:ext cx="4268520" cy="2459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A better approach is the two dimensional parity check. In this method, block of bits is organized as a table (rows and columns). First we calculate the parity bit for each data unit. Then we organize them into a table format.</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166"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67"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68"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Two Dimensional Parity Check</a:t>
            </a:r>
            <a:endParaRPr lang="en-US" sz="4400" b="0" strike="noStrike" spc="-1">
              <a:latin typeface="Arial"/>
            </a:endParaRPr>
          </a:p>
        </p:txBody>
      </p:sp>
      <p:pic>
        <p:nvPicPr>
          <p:cNvPr id="169" name="image10.png"/>
          <p:cNvPicPr/>
          <p:nvPr/>
        </p:nvPicPr>
        <p:blipFill>
          <a:blip r:embed="rId2"/>
          <a:stretch/>
        </p:blipFill>
        <p:spPr>
          <a:xfrm>
            <a:off x="2513160" y="3124080"/>
            <a:ext cx="7314840" cy="3523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09480" y="1562040"/>
            <a:ext cx="1077444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1000" lnSpcReduction="20000"/>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Data Link Layer Design issues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Framing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Error Control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Error-Correcting Codes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Error Detecting Codes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Flow Control</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Elementary Data Link Protocols-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Utopian Simplex Protocol</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Simplex Stop and Wait Protocol for an Error free channel</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Simplex Stop and Wait Protocol for a Noisy Channel, Sliding Window Protocols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One Bit Sliding Window Protocol</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 Protocol Using Go-Back-N- A Protocol Using Selective Repeat</a:t>
            </a:r>
            <a:endParaRPr lang="en-US" sz="2800" b="0" strike="noStrike" spc="-1">
              <a:latin typeface="Arial"/>
            </a:endParaRPr>
          </a:p>
        </p:txBody>
      </p:sp>
      <p:sp>
        <p:nvSpPr>
          <p:cNvPr id="8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9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9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Flow of Discussion</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The most powerful of the redundancy checking techniques is </a:t>
            </a:r>
            <a:r>
              <a:rPr lang="en-US" sz="2800" b="0" strike="noStrike" spc="-1" dirty="0" smtClean="0">
                <a:solidFill>
                  <a:srgbClr val="000000"/>
                </a:solidFill>
                <a:latin typeface="Times New Roman"/>
                <a:ea typeface="DejaVu Sans"/>
              </a:rPr>
              <a:t>CRC. </a:t>
            </a:r>
          </a:p>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Unlike </a:t>
            </a:r>
            <a:r>
              <a:rPr lang="en-US" sz="2800" b="0" strike="noStrike" spc="-1" dirty="0">
                <a:solidFill>
                  <a:srgbClr val="000000"/>
                </a:solidFill>
                <a:latin typeface="Times New Roman"/>
                <a:ea typeface="DejaVu Sans"/>
              </a:rPr>
              <a:t>the parity check which is based on addition, CRC is based on binary division. </a:t>
            </a:r>
            <a:endParaRPr lang="en-US" sz="2800" b="0" strike="noStrike" spc="-1" dirty="0" smtClean="0">
              <a:solidFill>
                <a:srgbClr val="000000"/>
              </a:solidFill>
              <a:latin typeface="Times New Roman"/>
              <a:ea typeface="DejaVu Sans"/>
            </a:endParaRPr>
          </a:p>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In </a:t>
            </a:r>
            <a:r>
              <a:rPr lang="en-US" sz="2800" b="0" strike="noStrike" spc="-1" dirty="0">
                <a:solidFill>
                  <a:srgbClr val="000000"/>
                </a:solidFill>
                <a:latin typeface="Times New Roman"/>
                <a:ea typeface="DejaVu Sans"/>
              </a:rPr>
              <a:t>CRC</a:t>
            </a:r>
            <a:r>
              <a:rPr lang="en-US" sz="2800" b="0" strike="noStrike" spc="-1" dirty="0" smtClean="0">
                <a:solidFill>
                  <a:srgbClr val="000000"/>
                </a:solidFill>
                <a:latin typeface="Times New Roman"/>
                <a:ea typeface="DejaVu Sans"/>
              </a:rPr>
              <a:t>, </a:t>
            </a:r>
            <a:r>
              <a:rPr lang="en-US" sz="2800" b="0" strike="noStrike" spc="-1" dirty="0">
                <a:solidFill>
                  <a:srgbClr val="000000"/>
                </a:solidFill>
                <a:latin typeface="Times New Roman"/>
                <a:ea typeface="DejaVu Sans"/>
              </a:rPr>
              <a:t>a sequence of redundant bits, </a:t>
            </a:r>
            <a:r>
              <a:rPr lang="en-US" sz="2800" b="0" strike="noStrike" spc="-1" dirty="0" smtClean="0">
                <a:solidFill>
                  <a:srgbClr val="000000"/>
                </a:solidFill>
                <a:latin typeface="Times New Roman"/>
                <a:ea typeface="DejaVu Sans"/>
              </a:rPr>
              <a:t>the </a:t>
            </a:r>
            <a:r>
              <a:rPr lang="en-US" sz="2800" b="0" strike="noStrike" spc="-1" dirty="0">
                <a:solidFill>
                  <a:srgbClr val="000000"/>
                </a:solidFill>
                <a:latin typeface="Times New Roman"/>
                <a:ea typeface="DejaVu Sans"/>
              </a:rPr>
              <a:t>CRC remainder, is appended to the end of a data unit so that the resulting data unit becomes exactly divisible by a second, predetermined binary number.</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At destination</a:t>
            </a:r>
            <a:r>
              <a:rPr lang="en-US" sz="2800" b="0" strike="noStrike" spc="-1" dirty="0">
                <a:solidFill>
                  <a:srgbClr val="000000"/>
                </a:solidFill>
                <a:latin typeface="Times New Roman"/>
                <a:ea typeface="DejaVu Sans"/>
              </a:rPr>
              <a:t>, the incoming data unit is divided by the same number. </a:t>
            </a:r>
            <a:endParaRPr lang="en-US" sz="2800" b="0" strike="noStrike" spc="-1" dirty="0" smtClean="0">
              <a:solidFill>
                <a:srgbClr val="000000"/>
              </a:solidFill>
              <a:latin typeface="Times New Roman"/>
              <a:ea typeface="DejaVu Sans"/>
            </a:endParaRPr>
          </a:p>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If </a:t>
            </a:r>
            <a:r>
              <a:rPr lang="en-US" sz="2800" b="0" strike="noStrike" spc="-1" dirty="0">
                <a:solidFill>
                  <a:srgbClr val="000000"/>
                </a:solidFill>
                <a:latin typeface="Times New Roman"/>
                <a:ea typeface="DejaVu Sans"/>
              </a:rPr>
              <a:t>at this step there is no remainder the data unit is assumed to be intact and is therefore accepted. </a:t>
            </a:r>
            <a:endParaRPr lang="en-US" sz="2800" b="0" strike="noStrike" spc="-1" dirty="0" smtClean="0">
              <a:solidFill>
                <a:srgbClr val="000000"/>
              </a:solidFill>
              <a:latin typeface="Times New Roman"/>
              <a:ea typeface="DejaVu Sans"/>
            </a:endParaRPr>
          </a:p>
          <a:p>
            <a:pPr marL="457200" indent="-456840">
              <a:lnSpc>
                <a:spcPct val="100000"/>
              </a:lnSpc>
              <a:buClr>
                <a:srgbClr val="000000"/>
              </a:buClr>
              <a:buFont typeface="Arial"/>
              <a:buChar char="•"/>
            </a:pPr>
            <a:r>
              <a:rPr lang="en-US" sz="2800" b="0" strike="noStrike" spc="-1" dirty="0" smtClean="0">
                <a:solidFill>
                  <a:srgbClr val="000000"/>
                </a:solidFill>
                <a:latin typeface="Times New Roman"/>
                <a:ea typeface="DejaVu Sans"/>
              </a:rPr>
              <a:t>A  </a:t>
            </a:r>
            <a:r>
              <a:rPr lang="en-US" sz="2800" b="0" strike="noStrike" spc="-1" dirty="0">
                <a:solidFill>
                  <a:srgbClr val="000000"/>
                </a:solidFill>
                <a:latin typeface="Times New Roman"/>
                <a:ea typeface="DejaVu Sans"/>
              </a:rPr>
              <a:t>remainder indicates that the data unit has been damaged in transmit therefore must be rejected.</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17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7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7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redundant bits used by CRC are derived by dividing the data unit by a pre determined divisor; the remainder is the CRC.</a:t>
            </a: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Steps in CRC:</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A string of n 0s is appended to the data unit. The number n is 1 less than the number of bits in the predetermined divisor, which is n+1 bit.</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new data unit is divided by the divisor, using a process called binary division. The remainder resulting from this division is the CRC.</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CRC of n bits derived in step 2 replaces the appended 0s at the end of the data unit. Note that the CRC may consist of all 0s.</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175"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76"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77"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7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8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8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pic>
        <p:nvPicPr>
          <p:cNvPr id="182" name="image12.jpeg"/>
          <p:cNvPicPr/>
          <p:nvPr/>
        </p:nvPicPr>
        <p:blipFill>
          <a:blip r:embed="rId2"/>
          <a:stretch/>
        </p:blipFill>
        <p:spPr>
          <a:xfrm>
            <a:off x="2133720" y="1562040"/>
            <a:ext cx="7238520" cy="4647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8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8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8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pic>
        <p:nvPicPr>
          <p:cNvPr id="187" name="image13.jpeg"/>
          <p:cNvPicPr/>
          <p:nvPr/>
        </p:nvPicPr>
        <p:blipFill>
          <a:blip r:embed="rId2"/>
          <a:stretch/>
        </p:blipFill>
        <p:spPr>
          <a:xfrm>
            <a:off x="2131920" y="1371600"/>
            <a:ext cx="8000640" cy="5105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8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9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9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pic>
        <p:nvPicPr>
          <p:cNvPr id="192" name="Picture 6"/>
          <p:cNvPicPr/>
          <p:nvPr/>
        </p:nvPicPr>
        <p:blipFill>
          <a:blip r:embed="rId2"/>
          <a:stretch/>
        </p:blipFill>
        <p:spPr>
          <a:xfrm>
            <a:off x="1522440" y="1371600"/>
            <a:ext cx="9067320" cy="502884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9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9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9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Cyclic Redundancy Check (CRC)</a:t>
            </a:r>
            <a:endParaRPr lang="en-US" sz="4400" b="0" strike="noStrike" spc="-1">
              <a:latin typeface="Arial"/>
            </a:endParaRPr>
          </a:p>
        </p:txBody>
      </p:sp>
      <p:pic>
        <p:nvPicPr>
          <p:cNvPr id="197" name="Picture 6"/>
          <p:cNvPicPr/>
          <p:nvPr/>
        </p:nvPicPr>
        <p:blipFill>
          <a:blip r:embed="rId2"/>
          <a:stretch/>
        </p:blipFill>
        <p:spPr>
          <a:xfrm>
            <a:off x="1370160" y="1828800"/>
            <a:ext cx="8915040" cy="472392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9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0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0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Polynomials</a:t>
            </a:r>
            <a:endParaRPr lang="en-US" sz="4400" b="0" strike="noStrike" spc="-1">
              <a:latin typeface="Arial"/>
            </a:endParaRPr>
          </a:p>
        </p:txBody>
      </p:sp>
      <p:sp>
        <p:nvSpPr>
          <p:cNvPr id="202" name="CustomShape 5"/>
          <p:cNvSpPr/>
          <p:nvPr/>
        </p:nvSpPr>
        <p:spPr>
          <a:xfrm>
            <a:off x="658440" y="1612440"/>
            <a:ext cx="10657080" cy="379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Char char="•"/>
            </a:pPr>
            <a:r>
              <a:rPr lang="en-US" sz="2700" b="0" strike="noStrike" spc="-1">
                <a:solidFill>
                  <a:srgbClr val="000000"/>
                </a:solidFill>
                <a:latin typeface="Times New Roman"/>
                <a:ea typeface="DejaVu Sans"/>
              </a:rPr>
              <a:t>The divisor in the CRC generator is most often represented </a:t>
            </a:r>
            <a:r>
              <a:rPr lang="en-US" sz="2700" b="0" i="1" strike="noStrike" spc="-1">
                <a:solidFill>
                  <a:srgbClr val="000000"/>
                </a:solidFill>
                <a:latin typeface="Times New Roman"/>
                <a:ea typeface="DejaVu Sans"/>
              </a:rPr>
              <a:t>not as a string </a:t>
            </a:r>
            <a:r>
              <a:rPr lang="en-US" sz="2700" b="0" strike="noStrike" spc="-1">
                <a:solidFill>
                  <a:srgbClr val="000000"/>
                </a:solidFill>
                <a:latin typeface="Times New Roman"/>
                <a:ea typeface="DejaVu Sans"/>
              </a:rPr>
              <a:t>of 1s and 0s, but as an algebraic polynomial, like (</a:t>
            </a:r>
            <a:r>
              <a:rPr lang="en-US" sz="2700" b="1" strike="noStrike" spc="-1">
                <a:solidFill>
                  <a:srgbClr val="000000"/>
                </a:solidFill>
                <a:latin typeface="Times New Roman"/>
                <a:ea typeface="DejaVu Sans"/>
              </a:rPr>
              <a:t>x^7)+(x^5)+(x^2)+x+1</a:t>
            </a:r>
            <a:endParaRPr lang="en-US" sz="2700" b="0" strike="noStrike" spc="-1">
              <a:latin typeface="Arial"/>
            </a:endParaRPr>
          </a:p>
          <a:p>
            <a:pPr marL="457200" indent="-456840">
              <a:lnSpc>
                <a:spcPct val="100000"/>
              </a:lnSpc>
              <a:buClr>
                <a:srgbClr val="000000"/>
              </a:buClr>
              <a:buFont typeface="Arial"/>
              <a:buChar char="•"/>
            </a:pPr>
            <a:r>
              <a:rPr lang="en-US" sz="2700" b="0" strike="noStrike" spc="-1">
                <a:solidFill>
                  <a:srgbClr val="000000"/>
                </a:solidFill>
                <a:latin typeface="Times New Roman"/>
                <a:ea typeface="DejaVu Sans"/>
              </a:rPr>
              <a:t>The polynomial format is useful for two reasons: It is short, and it can be used to prove the concept mathematically.</a:t>
            </a:r>
            <a:endParaRPr lang="en-US" sz="2700" b="0" strike="noStrike" spc="-1">
              <a:latin typeface="Arial"/>
            </a:endParaRPr>
          </a:p>
          <a:p>
            <a:pPr marL="457200" indent="-456840">
              <a:lnSpc>
                <a:spcPct val="100000"/>
              </a:lnSpc>
              <a:buClr>
                <a:srgbClr val="000000"/>
              </a:buClr>
              <a:buFont typeface="Arial"/>
              <a:buChar char="•"/>
            </a:pPr>
            <a:r>
              <a:rPr lang="en-US" sz="2700" b="0" strike="noStrike" spc="-1">
                <a:solidFill>
                  <a:srgbClr val="000000"/>
                </a:solidFill>
                <a:latin typeface="Times New Roman"/>
                <a:ea typeface="DejaVu Sans"/>
              </a:rPr>
              <a:t>A polynomial should be selected to have at least the following properties:</a:t>
            </a:r>
            <a:endParaRPr lang="en-US" sz="2700" b="0" strike="noStrike" spc="-1">
              <a:latin typeface="Arial"/>
            </a:endParaRPr>
          </a:p>
          <a:p>
            <a:pPr marL="457200" indent="-456840">
              <a:lnSpc>
                <a:spcPct val="100000"/>
              </a:lnSpc>
              <a:buClr>
                <a:srgbClr val="000000"/>
              </a:buClr>
              <a:buFont typeface="Arial"/>
              <a:buChar char="•"/>
            </a:pPr>
            <a:r>
              <a:rPr lang="en-US" sz="2700" b="0" strike="noStrike" spc="-1">
                <a:solidFill>
                  <a:srgbClr val="000000"/>
                </a:solidFill>
                <a:latin typeface="Times New Roman"/>
                <a:ea typeface="DejaVu Sans"/>
              </a:rPr>
              <a:t>It should not be divisible by x.</a:t>
            </a:r>
            <a:endParaRPr lang="en-US" sz="2700" b="0" strike="noStrike" spc="-1">
              <a:latin typeface="Arial"/>
            </a:endParaRPr>
          </a:p>
          <a:p>
            <a:pPr marL="457200" indent="-456840">
              <a:lnSpc>
                <a:spcPct val="100000"/>
              </a:lnSpc>
              <a:buClr>
                <a:srgbClr val="000000"/>
              </a:buClr>
              <a:buFont typeface="Arial"/>
              <a:buChar char="•"/>
            </a:pPr>
            <a:r>
              <a:rPr lang="en-US" sz="2700" b="0" strike="noStrike" spc="-1">
                <a:solidFill>
                  <a:srgbClr val="000000"/>
                </a:solidFill>
                <a:latin typeface="Times New Roman"/>
                <a:ea typeface="DejaVu Sans"/>
              </a:rPr>
              <a:t>It should be divisible by x + 1.</a:t>
            </a:r>
            <a:endParaRPr lang="en-US" sz="2700" b="0" strike="noStrike" spc="-1">
              <a:latin typeface="Arial"/>
            </a:endParaRPr>
          </a:p>
        </p:txBody>
      </p:sp>
      <p:pic>
        <p:nvPicPr>
          <p:cNvPr id="203" name="image14.jpeg"/>
          <p:cNvPicPr/>
          <p:nvPr/>
        </p:nvPicPr>
        <p:blipFill>
          <a:blip r:embed="rId2"/>
          <a:stretch/>
        </p:blipFill>
        <p:spPr>
          <a:xfrm>
            <a:off x="7389720" y="4257360"/>
            <a:ext cx="3980880" cy="2361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05"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06"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07"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Standard Polynomials</a:t>
            </a:r>
            <a:endParaRPr lang="en-US" sz="4400" b="0" strike="noStrike" spc="-1">
              <a:latin typeface="Arial"/>
            </a:endParaRPr>
          </a:p>
        </p:txBody>
      </p:sp>
      <p:pic>
        <p:nvPicPr>
          <p:cNvPr id="208" name="Content Placeholder 3"/>
          <p:cNvPicPr/>
          <p:nvPr/>
        </p:nvPicPr>
        <p:blipFill>
          <a:blip r:embed="rId2"/>
          <a:stretch/>
        </p:blipFill>
        <p:spPr>
          <a:xfrm>
            <a:off x="912960" y="1828800"/>
            <a:ext cx="10513800" cy="40402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8500" lnSpcReduction="20000"/>
          </a:bodyPr>
          <a:lstStyle/>
          <a:p>
            <a:pPr marL="457200" indent="-456840">
              <a:lnSpc>
                <a:spcPct val="100000"/>
              </a:lnSpc>
              <a:buClr>
                <a:srgbClr val="000000"/>
              </a:buClr>
              <a:buFont typeface="Arial"/>
              <a:buChar char="•"/>
            </a:pPr>
            <a:r>
              <a:rPr lang="en-US" sz="3900" b="0" strike="noStrike" spc="-1" dirty="0">
                <a:solidFill>
                  <a:srgbClr val="000000"/>
                </a:solidFill>
                <a:latin typeface="Times New Roman"/>
                <a:ea typeface="DejaVu Sans"/>
              </a:rPr>
              <a:t>Like the parity checks and CRC, the checksum is based on the concept of redundancy.</a:t>
            </a:r>
            <a:endParaRPr lang="en-US" sz="3900" b="0" strike="noStrike" spc="-1" dirty="0">
              <a:latin typeface="Arial"/>
            </a:endParaRPr>
          </a:p>
          <a:p>
            <a:pPr>
              <a:lnSpc>
                <a:spcPct val="100000"/>
              </a:lnSpc>
            </a:pPr>
            <a:r>
              <a:rPr lang="en-US" sz="3900" b="1" strike="noStrike" spc="-1" dirty="0">
                <a:solidFill>
                  <a:srgbClr val="000000"/>
                </a:solidFill>
                <a:latin typeface="Times New Roman"/>
                <a:ea typeface="DejaVu Sans"/>
              </a:rPr>
              <a:t>Checksum Generator</a:t>
            </a:r>
            <a:endParaRPr lang="en-US" sz="3900" b="0" strike="noStrike" spc="-1" dirty="0">
              <a:latin typeface="Arial"/>
            </a:endParaRPr>
          </a:p>
          <a:p>
            <a:pPr marL="457200" indent="-456840">
              <a:lnSpc>
                <a:spcPct val="100000"/>
              </a:lnSpc>
              <a:buClr>
                <a:srgbClr val="000000"/>
              </a:buClr>
              <a:buFont typeface="Arial"/>
              <a:buChar char="•"/>
            </a:pPr>
            <a:r>
              <a:rPr lang="en-US" sz="3900" b="0" strike="noStrike" spc="-1" dirty="0">
                <a:solidFill>
                  <a:srgbClr val="000000"/>
                </a:solidFill>
                <a:latin typeface="Times New Roman"/>
                <a:ea typeface="DejaVu Sans"/>
              </a:rPr>
              <a:t>In the sender, the checksum generator did the following actions.</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unit is subdivided into k sections, each of n bits.</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All these k sections are added using ones complement arithmetic in such a way that the total is also  n bits long.</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sum is complemented and appended to the end of the original data unit as redundancy bits, called the checksum field</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extended data unit is transmitted across the network. So, if the sum of the data segment is T, the checksum will be -T.</a:t>
            </a:r>
            <a:endParaRPr lang="en-US" sz="3900" b="0" strike="noStrike" spc="-1" dirty="0">
              <a:latin typeface="Arial"/>
            </a:endParaRPr>
          </a:p>
          <a:p>
            <a:pPr>
              <a:lnSpc>
                <a:spcPct val="100000"/>
              </a:lnSpc>
            </a:pPr>
            <a:r>
              <a:rPr lang="en-US" sz="3900" b="1" strike="noStrike" spc="-1" dirty="0">
                <a:solidFill>
                  <a:srgbClr val="000000"/>
                </a:solidFill>
                <a:latin typeface="Times New Roman"/>
                <a:ea typeface="DejaVu Sans"/>
              </a:rPr>
              <a:t>Checksum Checker</a:t>
            </a:r>
            <a:endParaRPr lang="en-US" sz="3900" b="0" strike="noStrike" spc="-1" dirty="0">
              <a:latin typeface="Arial"/>
            </a:endParaRPr>
          </a:p>
          <a:p>
            <a:pPr marL="457200"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receiver follows these steps</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unit is divided into k sections, each of n bits as the checksum generation.</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All sections are added using ones complement to get the sum.</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The sum is complemented.</a:t>
            </a:r>
            <a:endParaRPr lang="en-US" sz="3900" b="0" strike="noStrike" spc="-1" dirty="0">
              <a:latin typeface="Arial"/>
            </a:endParaRPr>
          </a:p>
          <a:p>
            <a:pPr marL="914400" lvl="1" indent="-456840">
              <a:lnSpc>
                <a:spcPct val="100000"/>
              </a:lnSpc>
              <a:buClr>
                <a:srgbClr val="000000"/>
              </a:buClr>
              <a:buFont typeface="Arial"/>
              <a:buChar char="•"/>
            </a:pPr>
            <a:r>
              <a:rPr lang="en-US" sz="3900" b="0" strike="noStrike" spc="-1" dirty="0">
                <a:solidFill>
                  <a:srgbClr val="000000"/>
                </a:solidFill>
                <a:latin typeface="Times New Roman"/>
                <a:ea typeface="DejaVu Sans"/>
              </a:rPr>
              <a:t>If the result is zero, the data are accepted: otherwise, they are rejected.</a:t>
            </a:r>
            <a:endParaRPr lang="en-US" sz="39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210"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11"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12"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CHECKSUM</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Example: Suppose the following block of 16 bits is to be sent using a checksum of 8 bits. 10101001 00111001</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numbers are added using ones complement arithmetic</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1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1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1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CHECKSUM</a:t>
            </a:r>
            <a:endParaRPr lang="en-US" sz="4400" b="0" strike="noStrike" spc="-1">
              <a:latin typeface="Arial"/>
            </a:endParaRPr>
          </a:p>
        </p:txBody>
      </p:sp>
      <p:pic>
        <p:nvPicPr>
          <p:cNvPr id="217" name="Picture 5" descr="download.png"/>
          <p:cNvPicPr/>
          <p:nvPr/>
        </p:nvPicPr>
        <p:blipFill>
          <a:blip r:embed="rId2"/>
          <a:stretch/>
        </p:blipFill>
        <p:spPr>
          <a:xfrm>
            <a:off x="2284560" y="2917440"/>
            <a:ext cx="7162560" cy="373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09480" y="1562040"/>
            <a:ext cx="1077444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500" lnSpcReduction="20000"/>
          </a:bodyPr>
          <a:lstStyle/>
          <a:p>
            <a:pPr marL="360">
              <a:lnSpc>
                <a:spcPct val="90000"/>
              </a:lnSpc>
              <a:spcBef>
                <a:spcPts val="1001"/>
              </a:spcBef>
            </a:pPr>
            <a:r>
              <a:rPr lang="en-US" sz="2800" b="1" strike="noStrike" spc="-1">
                <a:solidFill>
                  <a:srgbClr val="000000"/>
                </a:solidFill>
                <a:latin typeface="Times New Roman"/>
                <a:ea typeface="DejaVu Sans"/>
              </a:rPr>
              <a:t>The data link layer has to do following functions: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Providing a well-defined service interface to the network layer.</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Provides services for the reliable interchange of data across a data link established by the physical layer.</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Link layer protocols manage the establishment, maintenance, and release of data-link connections.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Data-link protocols control the flow of data, dealing with transmission errors, and supervise data error recovery.</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Regulating the flow of data so that slow receivers are not swamped by fast senders.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Determining how the bits of the physical layer are grouped into frames.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Recovery from abnormal conditions.</a:t>
            </a:r>
            <a:endParaRPr lang="en-US" sz="2800" b="0" strike="noStrike" spc="-1">
              <a:latin typeface="Arial"/>
            </a:endParaRPr>
          </a:p>
        </p:txBody>
      </p:sp>
      <p:sp>
        <p:nvSpPr>
          <p:cNvPr id="9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9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95"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Data Link Layer Design issues</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1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2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2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CHECKSUM</a:t>
            </a:r>
            <a:endParaRPr lang="en-US" sz="4400" b="0" strike="noStrike" spc="-1">
              <a:latin typeface="Arial"/>
            </a:endParaRPr>
          </a:p>
        </p:txBody>
      </p:sp>
      <p:pic>
        <p:nvPicPr>
          <p:cNvPr id="222" name="Picture 6" descr="detect13.jpg"/>
          <p:cNvPicPr/>
          <p:nvPr/>
        </p:nvPicPr>
        <p:blipFill>
          <a:blip r:embed="rId2"/>
          <a:stretch/>
        </p:blipFill>
        <p:spPr>
          <a:xfrm>
            <a:off x="2133720" y="1562040"/>
            <a:ext cx="6476760" cy="4721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Forward Error Correction (FEC)</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Hamming distance between two words is the number of differences between corresponding bits.</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Hamming distance d(000, 011) is 2 because </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The Hamming distance d(10101, 11110) is 3 because</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2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2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2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Error Correction by Hamming Code</a:t>
            </a:r>
            <a:endParaRPr lang="en-US" sz="4400" b="0" strike="noStrike" spc="-1">
              <a:latin typeface="Arial"/>
            </a:endParaRPr>
          </a:p>
        </p:txBody>
      </p:sp>
      <p:pic>
        <p:nvPicPr>
          <p:cNvPr id="227" name="Picture 15"/>
          <p:cNvPicPr/>
          <p:nvPr/>
        </p:nvPicPr>
        <p:blipFill>
          <a:blip r:embed="rId2"/>
          <a:stretch/>
        </p:blipFill>
        <p:spPr>
          <a:xfrm>
            <a:off x="3418560" y="3429000"/>
            <a:ext cx="5343120" cy="627120"/>
          </a:xfrm>
          <a:prstGeom prst="rect">
            <a:avLst/>
          </a:prstGeom>
          <a:ln w="57240">
            <a:solidFill>
              <a:schemeClr val="folHlink"/>
            </a:solidFill>
            <a:miter/>
          </a:ln>
        </p:spPr>
      </p:pic>
      <p:pic>
        <p:nvPicPr>
          <p:cNvPr id="228" name="Picture 16"/>
          <p:cNvPicPr/>
          <p:nvPr/>
        </p:nvPicPr>
        <p:blipFill>
          <a:blip r:embed="rId3"/>
          <a:stretch/>
        </p:blipFill>
        <p:spPr>
          <a:xfrm>
            <a:off x="3198960" y="5181480"/>
            <a:ext cx="5658120" cy="456840"/>
          </a:xfrm>
          <a:prstGeom prst="rect">
            <a:avLst/>
          </a:prstGeom>
          <a:ln w="57240">
            <a:solidFill>
              <a:schemeClr val="folHlink"/>
            </a:solidFill>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Hamming code is a set of error-correction codes that can be used to </a:t>
            </a:r>
            <a:r>
              <a:rPr lang="en-US" sz="2800" b="1" strike="noStrike" spc="-1">
                <a:solidFill>
                  <a:srgbClr val="000000"/>
                </a:solidFill>
                <a:latin typeface="Times New Roman"/>
                <a:ea typeface="DejaVu Sans"/>
              </a:rPr>
              <a:t>detect and correct the errors</a:t>
            </a:r>
            <a:r>
              <a:rPr lang="en-US" sz="2800" b="0" strike="noStrike" spc="-1">
                <a:solidFill>
                  <a:srgbClr val="000000"/>
                </a:solidFill>
                <a:latin typeface="Times New Roman"/>
                <a:ea typeface="DejaVu Sans"/>
              </a:rPr>
              <a:t> that can occur when the data is moved or stored from the sender to the receiver.</a:t>
            </a:r>
            <a:endParaRPr lang="en-US" sz="2800" b="0" strike="noStrike" spc="-1">
              <a:latin typeface="Arial"/>
            </a:endParaRPr>
          </a:p>
          <a:p>
            <a:pPr marL="457200" indent="-456840">
              <a:lnSpc>
                <a:spcPct val="100000"/>
              </a:lnSpc>
              <a:buClr>
                <a:srgbClr val="000000"/>
              </a:buClr>
              <a:buFont typeface="Arial"/>
              <a:buChar char="•"/>
            </a:pPr>
            <a:r>
              <a:rPr lang="en-US" sz="2800" b="1" strike="noStrike" spc="-1">
                <a:solidFill>
                  <a:srgbClr val="000000"/>
                </a:solidFill>
                <a:latin typeface="Times New Roman"/>
                <a:ea typeface="DejaVu Sans"/>
              </a:rPr>
              <a:t>Redundant bits: </a:t>
            </a:r>
            <a:r>
              <a:rPr lang="en-US" sz="2800" b="0" strike="noStrike" spc="-1">
                <a:solidFill>
                  <a:srgbClr val="000000"/>
                </a:solidFill>
                <a:latin typeface="Times New Roman"/>
                <a:ea typeface="DejaVu Sans"/>
              </a:rPr>
              <a:t>Redundant bits are extra binary bits that are generated and added to the information-carrying bits of data transfer to ensure that no bits were lost during the data transfer.</a:t>
            </a:r>
            <a:r>
              <a:t/>
            </a:r>
            <a:br/>
            <a:r>
              <a:rPr lang="en-US" sz="2800" b="0" strike="noStrike" spc="-1">
                <a:solidFill>
                  <a:srgbClr val="000000"/>
                </a:solidFill>
                <a:latin typeface="Times New Roman"/>
                <a:ea typeface="DejaVu Sans"/>
              </a:rPr>
              <a:t>The number of redundant bits can be calculated using the following formula.</a:t>
            </a:r>
            <a:endParaRPr lang="en-US" sz="2800" b="0" strike="noStrike" spc="-1">
              <a:latin typeface="Arial"/>
            </a:endParaRPr>
          </a:p>
          <a:p>
            <a:pPr marL="457200" indent="-456840" algn="ctr">
              <a:lnSpc>
                <a:spcPct val="100000"/>
              </a:lnSpc>
              <a:buClr>
                <a:srgbClr val="000000"/>
              </a:buClr>
              <a:buFont typeface="Arial"/>
              <a:buChar char="•"/>
            </a:pPr>
            <a:r>
              <a:rPr lang="en-US" sz="2800" b="1" strike="noStrike" spc="-1">
                <a:solidFill>
                  <a:srgbClr val="000000"/>
                </a:solidFill>
                <a:latin typeface="Times New Roman"/>
                <a:ea typeface="DejaVu Sans"/>
              </a:rPr>
              <a:t>2^r ≥ m + r + 1 </a:t>
            </a:r>
            <a:endParaRPr lang="en-US" sz="2800" b="0" strike="noStrike" spc="-1">
              <a:latin typeface="Arial"/>
            </a:endParaRPr>
          </a:p>
          <a:p>
            <a:pPr marL="457200" indent="-456840" algn="ctr">
              <a:lnSpc>
                <a:spcPct val="100000"/>
              </a:lnSpc>
              <a:buClr>
                <a:srgbClr val="000000"/>
              </a:buClr>
              <a:buFont typeface="Arial"/>
              <a:buChar char="•"/>
            </a:pPr>
            <a:r>
              <a:rPr lang="en-US" sz="2800" b="1" strike="noStrike" spc="-1">
                <a:solidFill>
                  <a:srgbClr val="000000"/>
                </a:solidFill>
                <a:latin typeface="Times New Roman"/>
                <a:ea typeface="DejaVu Sans"/>
              </a:rPr>
              <a:t>where, r = redundant bit, m = data bit</a:t>
            </a:r>
            <a:endParaRPr lang="en-US" sz="2800" b="0" strike="noStrike" spc="-1">
              <a:latin typeface="Arial"/>
            </a:endParaRPr>
          </a:p>
          <a:p>
            <a:pPr marL="457200" indent="-456840" algn="ctr">
              <a:lnSpc>
                <a:spcPct val="100000"/>
              </a:lnSpc>
              <a:buClr>
                <a:srgbClr val="000000"/>
              </a:buClr>
              <a:buFont typeface="Arial"/>
              <a:buChar char="•"/>
            </a:pPr>
            <a:r>
              <a:rPr lang="en-US" sz="2800" b="0" strike="noStrike" spc="-1">
                <a:solidFill>
                  <a:srgbClr val="000000"/>
                </a:solidFill>
                <a:latin typeface="Times New Roman"/>
                <a:ea typeface="DejaVu Sans"/>
              </a:rPr>
              <a:t>Suppose the number of data bits is 7, then the number of redundant bits can be calculated using:</a:t>
            </a:r>
            <a:r>
              <a:t/>
            </a:r>
            <a:br/>
            <a:r>
              <a:rPr lang="en-US" sz="2800" b="0" strike="noStrike" spc="-1">
                <a:solidFill>
                  <a:srgbClr val="000000"/>
                </a:solidFill>
                <a:latin typeface="Times New Roman"/>
                <a:ea typeface="DejaVu Sans"/>
              </a:rPr>
              <a:t>= 2^4 ≥ 7 + 4 + 1</a:t>
            </a:r>
            <a:r>
              <a:t/>
            </a:r>
            <a:br/>
            <a:r>
              <a:rPr lang="en-US" sz="2800" b="0" strike="noStrike" spc="-1">
                <a:solidFill>
                  <a:srgbClr val="000000"/>
                </a:solidFill>
                <a:latin typeface="Times New Roman"/>
                <a:ea typeface="DejaVu Sans"/>
              </a:rPr>
              <a:t>Thus, the number of redundant bits= 4</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30"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31"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32"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Hamming Code</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Write the bit positions starting from 1 in binary form (1, 10, 11, 100, etc).</a:t>
            </a:r>
            <a:endParaRPr lang="en-US" sz="2000" b="0" strike="noStrike" spc="-1">
              <a:latin typeface="Arial"/>
            </a:endParaRPr>
          </a:p>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All the bit positions that are a power of 2 are marked as parity bits (1, 2, 4, 8, etc).</a:t>
            </a:r>
            <a:endParaRPr lang="en-US" sz="2000" b="0" strike="noStrike" spc="-1">
              <a:latin typeface="Arial"/>
            </a:endParaRPr>
          </a:p>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All the other bit positions are marked as data bits.</a:t>
            </a:r>
            <a:endParaRPr lang="en-US" sz="2000" b="0" strike="noStrike" spc="-1">
              <a:latin typeface="Arial"/>
            </a:endParaRPr>
          </a:p>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Each data bit is included in a unique set of parity bits, as determined its bit position in binary form.</a:t>
            </a:r>
            <a:r>
              <a:t/>
            </a:r>
            <a:br/>
            <a:r>
              <a:rPr lang="en-US" sz="2000" b="1" strike="noStrike" spc="-1">
                <a:solidFill>
                  <a:srgbClr val="000000"/>
                </a:solidFill>
                <a:latin typeface="Times New Roman"/>
                <a:ea typeface="DejaVu Sans"/>
              </a:rPr>
              <a:t>a.</a:t>
            </a:r>
            <a:r>
              <a:rPr lang="en-US" sz="2000" b="0" strike="noStrike" spc="-1">
                <a:solidFill>
                  <a:srgbClr val="000000"/>
                </a:solidFill>
                <a:latin typeface="Times New Roman"/>
                <a:ea typeface="DejaVu Sans"/>
              </a:rPr>
              <a:t> Parity bit 1 covers all the bits positions whose binary representation includes a 1 in the least significant</a:t>
            </a:r>
            <a:r>
              <a:t/>
            </a:r>
            <a:br/>
            <a:r>
              <a:rPr lang="en-US" sz="2000" b="0" strike="noStrike" spc="-1">
                <a:solidFill>
                  <a:srgbClr val="000000"/>
                </a:solidFill>
                <a:latin typeface="Times New Roman"/>
                <a:ea typeface="DejaVu Sans"/>
              </a:rPr>
              <a:t>position (1, 3, 5, 7, 9, 11, etc).</a:t>
            </a:r>
            <a:r>
              <a:t/>
            </a:r>
            <a:br/>
            <a:r>
              <a:rPr lang="en-US" sz="2000" b="1" strike="noStrike" spc="-1">
                <a:solidFill>
                  <a:srgbClr val="000000"/>
                </a:solidFill>
                <a:latin typeface="Times New Roman"/>
                <a:ea typeface="DejaVu Sans"/>
              </a:rPr>
              <a:t>b.</a:t>
            </a:r>
            <a:r>
              <a:rPr lang="en-US" sz="2000" b="0" strike="noStrike" spc="-1">
                <a:solidFill>
                  <a:srgbClr val="000000"/>
                </a:solidFill>
                <a:latin typeface="Times New Roman"/>
                <a:ea typeface="DejaVu Sans"/>
              </a:rPr>
              <a:t> Parity bit 2 covers all the bits positions whose binary representation includes a 1 in the second position from the least significant bit (2, 3, 6, 7, 10, 11, etc).</a:t>
            </a:r>
            <a:r>
              <a:t/>
            </a:r>
            <a:br/>
            <a:r>
              <a:rPr lang="en-US" sz="2000" b="1" strike="noStrike" spc="-1">
                <a:solidFill>
                  <a:srgbClr val="000000"/>
                </a:solidFill>
                <a:latin typeface="Times New Roman"/>
                <a:ea typeface="DejaVu Sans"/>
              </a:rPr>
              <a:t>c.</a:t>
            </a:r>
            <a:r>
              <a:rPr lang="en-US" sz="2000" b="0" strike="noStrike" spc="-1">
                <a:solidFill>
                  <a:srgbClr val="000000"/>
                </a:solidFill>
                <a:latin typeface="Times New Roman"/>
                <a:ea typeface="DejaVu Sans"/>
              </a:rPr>
              <a:t> Parity bit 4 covers all the bits positions whose binary representation includes a 1 in the third position from the least significant bit (4–7, 12–15, 20–23, etc).</a:t>
            </a:r>
            <a:r>
              <a:t/>
            </a:r>
            <a:br/>
            <a:r>
              <a:rPr lang="en-US" sz="2000" b="1" strike="noStrike" spc="-1">
                <a:solidFill>
                  <a:srgbClr val="000000"/>
                </a:solidFill>
                <a:latin typeface="Times New Roman"/>
                <a:ea typeface="DejaVu Sans"/>
              </a:rPr>
              <a:t>d.</a:t>
            </a:r>
            <a:r>
              <a:rPr lang="en-US" sz="2000" b="0" strike="noStrike" spc="-1">
                <a:solidFill>
                  <a:srgbClr val="000000"/>
                </a:solidFill>
                <a:latin typeface="Times New Roman"/>
                <a:ea typeface="DejaVu Sans"/>
              </a:rPr>
              <a:t> Parity bit 8 covers all the bits positions whose binary representation includes a 1 in the fourth position from the least significant bit bits (8–15, 24–31, 40–47, etc).</a:t>
            </a:r>
            <a:r>
              <a:t/>
            </a:r>
            <a:br/>
            <a:r>
              <a:rPr lang="en-US" sz="2000" b="1" strike="noStrike" spc="-1">
                <a:solidFill>
                  <a:srgbClr val="000000"/>
                </a:solidFill>
                <a:latin typeface="Times New Roman"/>
                <a:ea typeface="DejaVu Sans"/>
              </a:rPr>
              <a:t>e.</a:t>
            </a:r>
            <a:r>
              <a:rPr lang="en-US" sz="2000" b="0" strike="noStrike" spc="-1">
                <a:solidFill>
                  <a:srgbClr val="000000"/>
                </a:solidFill>
                <a:latin typeface="Times New Roman"/>
                <a:ea typeface="DejaVu Sans"/>
              </a:rPr>
              <a:t> In general, each parity bit covers all bits where the bitwise AND of the parity position and the bit position is non-zero.</a:t>
            </a:r>
            <a:endParaRPr lang="en-US" sz="2000" b="0" strike="noStrike" spc="-1">
              <a:latin typeface="Arial"/>
            </a:endParaRPr>
          </a:p>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Check for even parity set a parity bit to 1 if the total number of ones in the positions it checks is odd.</a:t>
            </a:r>
            <a:endParaRPr lang="en-US" sz="2000" b="0" strike="noStrike" spc="-1">
              <a:latin typeface="Arial"/>
            </a:endParaRPr>
          </a:p>
          <a:p>
            <a:pPr marL="571680" indent="-571320">
              <a:lnSpc>
                <a:spcPct val="100000"/>
              </a:lnSpc>
              <a:buClr>
                <a:srgbClr val="000000"/>
              </a:buClr>
              <a:buFont typeface="Arial"/>
              <a:buChar char="•"/>
            </a:pPr>
            <a:r>
              <a:rPr lang="en-US" sz="2000" b="0" strike="noStrike" spc="-1">
                <a:solidFill>
                  <a:srgbClr val="000000"/>
                </a:solidFill>
                <a:latin typeface="Times New Roman"/>
                <a:ea typeface="DejaVu Sans"/>
              </a:rPr>
              <a:t>Set a parity bit to 0 if the total number of ones in the positions it checks is even.</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p:txBody>
      </p:sp>
      <p:sp>
        <p:nvSpPr>
          <p:cNvPr id="23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3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3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General Algorithm of Hamming Code</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38"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39"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40"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Hamming Code</a:t>
            </a:r>
            <a:endParaRPr lang="en-US" sz="4400" b="0" strike="noStrike" spc="-1">
              <a:latin typeface="Arial"/>
            </a:endParaRPr>
          </a:p>
        </p:txBody>
      </p:sp>
      <p:pic>
        <p:nvPicPr>
          <p:cNvPr id="241" name="Picture 5" descr="slide_15.jpg"/>
          <p:cNvPicPr/>
          <p:nvPr/>
        </p:nvPicPr>
        <p:blipFill>
          <a:blip r:embed="rId2"/>
          <a:stretch/>
        </p:blipFill>
        <p:spPr>
          <a:xfrm>
            <a:off x="543240" y="1562040"/>
            <a:ext cx="11124720" cy="5088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500" lnSpcReduction="20000"/>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Flow control is important functions of DL layer, it coordinates the amount of data that can be sent before receiving acknowledgement </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Flow control is a set of procedures that tells the sender how much data it can transmit before it must wait for an acknowledgement from the receiver.</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Receiver has a limited speed at which it can process incoming data and a limited amount of memory in which to store incoming data.</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Receiver must inform the sender before the limits are reached and request that the transmitter to send fewer frames or stop temporarily.</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Since the rate of processing is often slower than the rate of transmission, receiver has a block of memory (buffer) for storing incoming  data until they are processed.</a:t>
            </a: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Flow control Mechanisms</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Stop-and-Wait</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Go-Back-N ARQ</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Selective-Repeat ARQ</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4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4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45"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Flow Control</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4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4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4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Stop-and-Wait Mechanisms </a:t>
            </a:r>
            <a:endParaRPr lang="en-US" sz="4400" b="0" strike="noStrike" spc="-1">
              <a:latin typeface="Arial"/>
            </a:endParaRPr>
          </a:p>
        </p:txBody>
      </p:sp>
      <p:sp>
        <p:nvSpPr>
          <p:cNvPr id="250" name="CustomShape 5"/>
          <p:cNvSpPr/>
          <p:nvPr/>
        </p:nvSpPr>
        <p:spPr>
          <a:xfrm>
            <a:off x="5257800" y="1403640"/>
            <a:ext cx="672768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Sender keeps a copy of the last frame until it receives an ACK.</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For identification, both data frames and ACK frames are numbered alternatively 0 and 1.</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Sender has a control variable (S) that holds the number of the recently sent frame. (0 or 1)</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Receiver has a control variable ® that holds the number of the next frame expected (0 or 1).</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Sender starts a timer when it sends a frame. If an ACK is not received within a allocated time period, the sender assumes that the frame was lost and resends it</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Receiver send only positive ACK if the frame is intact.</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ACK number always defines the number of the next expected frame</a:t>
            </a:r>
            <a:endParaRPr lang="en-US" sz="2200" b="0" strike="noStrike" spc="-1">
              <a:latin typeface="Arial"/>
            </a:endParaRPr>
          </a:p>
        </p:txBody>
      </p:sp>
      <p:pic>
        <p:nvPicPr>
          <p:cNvPr id="251" name="Picture 10"/>
          <p:cNvPicPr/>
          <p:nvPr/>
        </p:nvPicPr>
        <p:blipFill>
          <a:blip r:embed="rId2"/>
          <a:stretch/>
        </p:blipFill>
        <p:spPr>
          <a:xfrm>
            <a:off x="203040" y="1545120"/>
            <a:ext cx="4875120" cy="464796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53"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54"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55" name="CustomShape 4"/>
          <p:cNvSpPr/>
          <p:nvPr/>
        </p:nvSpPr>
        <p:spPr>
          <a:xfrm>
            <a:off x="809640" y="642960"/>
            <a:ext cx="1056096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a:solidFill>
                  <a:srgbClr val="000000"/>
                </a:solidFill>
                <a:latin typeface="Times New Roman"/>
                <a:ea typeface="DejaVu Sans"/>
              </a:rPr>
              <a:t>Stop-and-Wait ARQ, lost </a:t>
            </a:r>
            <a:r>
              <a:rPr lang="en-US" sz="4400" b="0" strike="noStrike" spc="-1" dirty="0" smtClean="0">
                <a:solidFill>
                  <a:srgbClr val="000000"/>
                </a:solidFill>
                <a:latin typeface="Times New Roman"/>
                <a:ea typeface="DejaVu Sans"/>
              </a:rPr>
              <a:t>frame</a:t>
            </a:r>
            <a:endParaRPr lang="en-US" sz="4400" b="0" strike="noStrike" spc="-1" dirty="0">
              <a:latin typeface="Arial"/>
            </a:endParaRPr>
          </a:p>
        </p:txBody>
      </p:sp>
      <p:sp>
        <p:nvSpPr>
          <p:cNvPr id="256" name="CustomShape 5"/>
          <p:cNvSpPr/>
          <p:nvPr/>
        </p:nvSpPr>
        <p:spPr>
          <a:xfrm>
            <a:off x="6248160" y="1403640"/>
            <a:ext cx="57369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When a receiver receives a damaged frame, it discards it and keeps its value of R.</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After the timer at the sender expires, another copy of frame 1 is sent.</a:t>
            </a:r>
            <a:endParaRPr lang="en-US" sz="2200" b="0" strike="noStrike" spc="-1">
              <a:latin typeface="Arial"/>
            </a:endParaRPr>
          </a:p>
        </p:txBody>
      </p:sp>
      <p:pic>
        <p:nvPicPr>
          <p:cNvPr id="257" name="Picture 10"/>
          <p:cNvPicPr/>
          <p:nvPr/>
        </p:nvPicPr>
        <p:blipFill>
          <a:blip r:embed="rId2"/>
          <a:stretch/>
        </p:blipFill>
        <p:spPr>
          <a:xfrm>
            <a:off x="425160" y="1600200"/>
            <a:ext cx="5664960" cy="441936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5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6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61" name="CustomShape 4"/>
          <p:cNvSpPr/>
          <p:nvPr/>
        </p:nvSpPr>
        <p:spPr>
          <a:xfrm>
            <a:off x="809640" y="642960"/>
            <a:ext cx="1056096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a:solidFill>
                  <a:srgbClr val="000000"/>
                </a:solidFill>
                <a:latin typeface="Times New Roman"/>
                <a:ea typeface="DejaVu Sans"/>
              </a:rPr>
              <a:t>Stop-and-Wait, </a:t>
            </a:r>
            <a:r>
              <a:rPr lang="en-US" sz="4400" b="0" strike="noStrike" spc="-1">
                <a:solidFill>
                  <a:srgbClr val="000000"/>
                </a:solidFill>
                <a:latin typeface="Times New Roman"/>
                <a:ea typeface="DejaVu Sans"/>
              </a:rPr>
              <a:t>lost </a:t>
            </a:r>
            <a:r>
              <a:rPr lang="en-US" sz="4400" b="0" strike="noStrike" spc="-1" smtClean="0">
                <a:solidFill>
                  <a:srgbClr val="000000"/>
                </a:solidFill>
                <a:latin typeface="Times New Roman"/>
                <a:ea typeface="DejaVu Sans"/>
              </a:rPr>
              <a:t>ACK</a:t>
            </a:r>
            <a:endParaRPr lang="en-US" sz="4400" b="0" strike="noStrike" spc="-1" dirty="0">
              <a:latin typeface="Arial"/>
            </a:endParaRPr>
          </a:p>
        </p:txBody>
      </p:sp>
      <p:sp>
        <p:nvSpPr>
          <p:cNvPr id="262" name="CustomShape 5"/>
          <p:cNvSpPr/>
          <p:nvPr/>
        </p:nvSpPr>
        <p:spPr>
          <a:xfrm>
            <a:off x="6477120" y="1403640"/>
            <a:ext cx="55083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If the sender receives a damaged ACK, it discards it.</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When the timer of the sender expires, the sender retransmits frame 1.</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Receiver has already received frame 1 and expecting to receive frame 0 (R=0). Therefore it discards the second copy of frame 1.</a:t>
            </a:r>
            <a:endParaRPr lang="en-US" sz="2200" b="0" strike="noStrike" spc="-1">
              <a:latin typeface="Arial"/>
            </a:endParaRPr>
          </a:p>
        </p:txBody>
      </p:sp>
      <p:pic>
        <p:nvPicPr>
          <p:cNvPr id="263" name="Picture 10"/>
          <p:cNvPicPr/>
          <p:nvPr/>
        </p:nvPicPr>
        <p:blipFill>
          <a:blip r:embed="rId2"/>
          <a:stretch/>
        </p:blipFill>
        <p:spPr>
          <a:xfrm>
            <a:off x="684360" y="1600200"/>
            <a:ext cx="4766400" cy="453024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65"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66"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67"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Stop-and-Wait, delayed ACK frame</a:t>
            </a:r>
            <a:endParaRPr lang="en-US" sz="4400" b="0" strike="noStrike" spc="-1">
              <a:latin typeface="Arial"/>
            </a:endParaRPr>
          </a:p>
        </p:txBody>
      </p:sp>
      <p:sp>
        <p:nvSpPr>
          <p:cNvPr id="268" name="CustomShape 5"/>
          <p:cNvSpPr/>
          <p:nvPr/>
        </p:nvSpPr>
        <p:spPr>
          <a:xfrm>
            <a:off x="6477120" y="1403640"/>
            <a:ext cx="55083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The ACK can be delayed at the receiver or due to some problem</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It is received after the timer for frame 0 has expired.</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Sender retransmitted a copy of frame 0. However, R =1 means receiver expects to see frame 1. Receiver discards the duplicate frame 0.</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Sender receives 2 ACKs, it discards the second ACK.</a:t>
            </a:r>
            <a:endParaRPr lang="en-US" sz="2200" b="0" strike="noStrike" spc="-1">
              <a:latin typeface="Arial"/>
            </a:endParaRPr>
          </a:p>
        </p:txBody>
      </p:sp>
      <p:pic>
        <p:nvPicPr>
          <p:cNvPr id="269" name="Picture 10"/>
          <p:cNvPicPr/>
          <p:nvPr/>
        </p:nvPicPr>
        <p:blipFill>
          <a:blip r:embed="rId2"/>
          <a:stretch/>
        </p:blipFill>
        <p:spPr>
          <a:xfrm>
            <a:off x="1217520" y="1371600"/>
            <a:ext cx="4571640" cy="485388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562040"/>
            <a:ext cx="1104876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To accomplish these goals, the data link layer takes the packets it gets from the network layer and encapsulates them into frames for transmission. </a:t>
            </a:r>
            <a:endParaRPr lang="en-US" sz="2800" b="0" strike="noStrike" spc="-1">
              <a:latin typeface="Arial"/>
            </a:endParaRPr>
          </a:p>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Each frame contains a frame header, a payload field for holding the packet, and a frame trailer, as illustrated in Fig.</a:t>
            </a:r>
            <a:endParaRPr lang="en-US" sz="2800" b="0" strike="noStrike" spc="-1">
              <a:latin typeface="Arial"/>
            </a:endParaRPr>
          </a:p>
        </p:txBody>
      </p:sp>
      <p:sp>
        <p:nvSpPr>
          <p:cNvPr id="9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9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9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Data Link Layer Design issues</a:t>
            </a:r>
            <a:endParaRPr lang="en-US" sz="4400" b="0" strike="noStrike" spc="-1">
              <a:latin typeface="Arial"/>
            </a:endParaRPr>
          </a:p>
        </p:txBody>
      </p:sp>
      <p:pic>
        <p:nvPicPr>
          <p:cNvPr id="100" name="Picture 1"/>
          <p:cNvPicPr/>
          <p:nvPr/>
        </p:nvPicPr>
        <p:blipFill>
          <a:blip r:embed="rId2"/>
          <a:stretch/>
        </p:blipFill>
        <p:spPr>
          <a:xfrm>
            <a:off x="2758320" y="3890160"/>
            <a:ext cx="6476760" cy="2342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7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7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7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Piggybacking</a:t>
            </a:r>
            <a:endParaRPr lang="en-US" sz="4400" b="0" strike="noStrike" spc="-1">
              <a:latin typeface="Arial"/>
            </a:endParaRPr>
          </a:p>
        </p:txBody>
      </p:sp>
      <p:sp>
        <p:nvSpPr>
          <p:cNvPr id="274" name="CustomShape 5"/>
          <p:cNvSpPr/>
          <p:nvPr/>
        </p:nvSpPr>
        <p:spPr>
          <a:xfrm>
            <a:off x="6629400" y="1403640"/>
            <a:ext cx="518112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A method to combine a data frame with ACK. </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Station A and B both have data to send.</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Instead of sending separately, station A  sends a data frame that includes an ACK.</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Station B does the same thing.</a:t>
            </a:r>
            <a:endParaRPr lang="en-US" sz="2200" b="0" strike="noStrike" spc="-1">
              <a:latin typeface="Arial"/>
            </a:endParaRPr>
          </a:p>
          <a:p>
            <a:pPr marL="343080" indent="-342720">
              <a:lnSpc>
                <a:spcPct val="100000"/>
              </a:lnSpc>
              <a:buClr>
                <a:srgbClr val="000000"/>
              </a:buClr>
              <a:buFont typeface="Arial"/>
              <a:buChar char="•"/>
            </a:pPr>
            <a:r>
              <a:rPr lang="en-US" sz="2200" b="0" strike="noStrike" spc="-1">
                <a:solidFill>
                  <a:srgbClr val="000000"/>
                </a:solidFill>
                <a:latin typeface="Times New Roman"/>
                <a:ea typeface="DejaVu Sans"/>
              </a:rPr>
              <a:t>Piggybacking saves bandwidth.</a:t>
            </a:r>
            <a:endParaRPr lang="en-US" sz="2200" b="0" strike="noStrike" spc="-1">
              <a:latin typeface="Arial"/>
            </a:endParaRPr>
          </a:p>
        </p:txBody>
      </p:sp>
      <p:pic>
        <p:nvPicPr>
          <p:cNvPr id="275" name="Picture 10"/>
          <p:cNvPicPr/>
          <p:nvPr/>
        </p:nvPicPr>
        <p:blipFill>
          <a:blip r:embed="rId2"/>
          <a:stretch/>
        </p:blipFill>
        <p:spPr>
          <a:xfrm>
            <a:off x="809640" y="1595160"/>
            <a:ext cx="5097600" cy="464796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In stop-and-wait, at any point in time, there is only one frame that is sent and waiting to be acknowledged.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This is not a good use of transmission medium.</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To improve efficiency, multiple frames should be in transition while waiting for ACK.</a:t>
            </a:r>
            <a:endParaRPr lang="en-US" sz="2800" b="0" strike="noStrike" spc="-1">
              <a:latin typeface="Arial"/>
            </a:endParaRPr>
          </a:p>
          <a:p>
            <a:pPr>
              <a:lnSpc>
                <a:spcPct val="100000"/>
              </a:lnSpc>
            </a:pPr>
            <a:r>
              <a:rPr lang="en-US" sz="2800" b="0" strike="noStrike" spc="-1">
                <a:solidFill>
                  <a:srgbClr val="000000"/>
                </a:solidFill>
                <a:latin typeface="Times New Roman"/>
                <a:ea typeface="DejaVu Sans"/>
              </a:rPr>
              <a:t>Two protocol use the above concept,</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Go-Back-N ARQ</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Times New Roman"/>
                <a:ea typeface="DejaVu Sans"/>
              </a:rPr>
              <a:t>Selective Repeat ARQ</a:t>
            </a: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7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7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7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Disadvantage of Stop-and-Wait</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a:bodyPr>
          <a:lstStyle/>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We can send up to W frames before worrying about ACKs.</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We keep a copy of these frames until the ACKs arrive.</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This procedure requires additional features to be added to Stop-and-Wait ARQ. </a:t>
            </a:r>
            <a:endParaRPr lang="en-US" sz="2800" b="0" strike="noStrike" spc="-1" dirty="0">
              <a:latin typeface="Arial"/>
            </a:endParaRPr>
          </a:p>
          <a:p>
            <a:pPr>
              <a:lnSpc>
                <a:spcPct val="100000"/>
              </a:lnSpc>
            </a:pPr>
            <a:r>
              <a:rPr lang="en-US" sz="2800" b="1" strike="noStrike" spc="-1" dirty="0">
                <a:solidFill>
                  <a:srgbClr val="000000"/>
                </a:solidFill>
                <a:latin typeface="Times New Roman"/>
                <a:ea typeface="DejaVu Sans"/>
              </a:rPr>
              <a:t>Sequence Numbers:</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Frames from a sender are numbered sequentially.</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We need to set a limit since we need to include the sequence number of each frame in the header.</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If the header of the frame allows m bits for sequence number, the sequence numbers range from 0 to 2 </a:t>
            </a:r>
            <a:r>
              <a:rPr lang="en-US" sz="2800" b="0" strike="noStrike" spc="-1" dirty="0" smtClean="0">
                <a:solidFill>
                  <a:srgbClr val="000000"/>
                </a:solidFill>
                <a:latin typeface="Times New Roman"/>
                <a:ea typeface="DejaVu Sans"/>
              </a:rPr>
              <a:t>^m </a:t>
            </a:r>
            <a:r>
              <a:rPr lang="en-US" sz="2800" b="0" strike="noStrike" spc="-1" dirty="0">
                <a:solidFill>
                  <a:srgbClr val="000000"/>
                </a:solidFill>
                <a:latin typeface="Times New Roman"/>
                <a:ea typeface="DejaVu Sans"/>
              </a:rPr>
              <a:t>– 1. for m = 3, sequence numbers are</a:t>
            </a:r>
            <a:r>
              <a:rPr lang="en-US" sz="2800" b="0" strike="noStrike" spc="-1">
                <a:solidFill>
                  <a:srgbClr val="000000"/>
                </a:solidFill>
                <a:latin typeface="Times New Roman"/>
                <a:ea typeface="DejaVu Sans"/>
              </a:rPr>
              <a:t>: </a:t>
            </a:r>
            <a:r>
              <a:rPr lang="en-US" sz="2800" b="0" strike="noStrike" spc="-1" smtClean="0">
                <a:solidFill>
                  <a:srgbClr val="000000"/>
                </a:solidFill>
                <a:latin typeface="Times New Roman"/>
                <a:ea typeface="DejaVu Sans"/>
              </a:rPr>
              <a:t>0,1</a:t>
            </a:r>
            <a:r>
              <a:rPr lang="en-US" sz="2800" b="0" strike="noStrike" spc="-1" dirty="0">
                <a:solidFill>
                  <a:srgbClr val="000000"/>
                </a:solidFill>
                <a:latin typeface="Times New Roman"/>
                <a:ea typeface="DejaVu Sans"/>
              </a:rPr>
              <a:t>, 2, 3, 4, 5, 6, 7.</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We can repeat the sequence number.</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Sequence numbers are:</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Times New Roman"/>
                <a:ea typeface="DejaVu Sans"/>
              </a:rPr>
              <a:t>	0, 1, 2, 3, 4, 5, 6, 7, 0, 1, 2, 3, 4, 5, 6, 7, 0, 1, …</a:t>
            </a:r>
            <a:endParaRPr lang="en-US" sz="2800" b="0" strike="noStrike" spc="-1" dirty="0">
              <a:latin typeface="Arial"/>
            </a:endParaRPr>
          </a:p>
          <a:p>
            <a:pPr>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a:p>
            <a:pPr algn="just">
              <a:lnSpc>
                <a:spcPct val="100000"/>
              </a:lnSpc>
            </a:pPr>
            <a:endParaRPr lang="en-US" sz="2800" b="0" strike="noStrike" spc="-1" dirty="0">
              <a:latin typeface="Arial"/>
            </a:endParaRPr>
          </a:p>
        </p:txBody>
      </p:sp>
      <p:sp>
        <p:nvSpPr>
          <p:cNvPr id="28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8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8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Go-Back-N ARQ</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85"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86"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87"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Sender Sliding Window</a:t>
            </a:r>
            <a:endParaRPr lang="en-US" sz="4400" b="0" strike="noStrike" spc="-1">
              <a:latin typeface="Arial"/>
            </a:endParaRPr>
          </a:p>
        </p:txBody>
      </p:sp>
      <p:sp>
        <p:nvSpPr>
          <p:cNvPr id="288" name="CustomShape 5"/>
          <p:cNvSpPr/>
          <p:nvPr/>
        </p:nvSpPr>
        <p:spPr>
          <a:xfrm>
            <a:off x="6248160" y="1559880"/>
            <a:ext cx="4969440" cy="464796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At the sending site, to hold the outstanding frames until they are acknowledged, we use the concept of a window.</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The size of the window is at most 2</a:t>
            </a:r>
            <a:r>
              <a:rPr lang="en-US" sz="2400" b="0" strike="noStrike" spc="-1" baseline="30000">
                <a:solidFill>
                  <a:srgbClr val="000000"/>
                </a:solidFill>
                <a:latin typeface="Times New Roman"/>
                <a:ea typeface="DejaVu Sans"/>
              </a:rPr>
              <a:t>m</a:t>
            </a:r>
            <a:r>
              <a:rPr lang="en-US" sz="2400" b="0" strike="noStrike" spc="-1">
                <a:solidFill>
                  <a:srgbClr val="000000"/>
                </a:solidFill>
                <a:latin typeface="Times New Roman"/>
                <a:ea typeface="DejaVu Sans"/>
              </a:rPr>
              <a:t> -1 where m is the number of bits for the sequence number.</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Size of the window can be variable, e.g. TCP.</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The window slides to include new unsent frames when the correct ACKs are received</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289" name="Picture 11"/>
          <p:cNvPicPr/>
          <p:nvPr/>
        </p:nvPicPr>
        <p:blipFill>
          <a:blip r:embed="rId2"/>
          <a:stretch/>
        </p:blipFill>
        <p:spPr>
          <a:xfrm>
            <a:off x="1600200" y="2721240"/>
            <a:ext cx="3962160" cy="2402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29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9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9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Receiver Sliding Window</a:t>
            </a:r>
            <a:endParaRPr lang="en-US" sz="4400" b="0" strike="noStrike" spc="-1">
              <a:latin typeface="Arial"/>
            </a:endParaRPr>
          </a:p>
        </p:txBody>
      </p:sp>
      <p:sp>
        <p:nvSpPr>
          <p:cNvPr id="294" name="CustomShape 5"/>
          <p:cNvSpPr/>
          <p:nvPr/>
        </p:nvSpPr>
        <p:spPr>
          <a:xfrm>
            <a:off x="6248160" y="1559880"/>
            <a:ext cx="4969440" cy="464796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Size of the window at the receiving site is always 1 in this protocol.</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Receiver is always looking for a specific frame to arrive in a specific order.</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Any frame arriving out of order is discarded and needs to be resent.</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Receiver window slides as shown in fig. Receiver is waiting for frame 0 in part </a:t>
            </a:r>
            <a:endParaRPr lang="en-US" sz="2400" b="0" strike="noStrike" spc="-1">
              <a:latin typeface="Arial"/>
            </a:endParaRPr>
          </a:p>
        </p:txBody>
      </p:sp>
      <p:pic>
        <p:nvPicPr>
          <p:cNvPr id="295" name="Picture 10"/>
          <p:cNvPicPr/>
          <p:nvPr/>
        </p:nvPicPr>
        <p:blipFill>
          <a:blip r:embed="rId2"/>
          <a:stretch/>
        </p:blipFill>
        <p:spPr>
          <a:xfrm>
            <a:off x="914400" y="2895480"/>
            <a:ext cx="5028840" cy="2165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Sender has 3 variables: S, S</a:t>
            </a:r>
            <a:r>
              <a:rPr lang="en-US" sz="2800" b="0" strike="noStrike" spc="-1" baseline="-25000">
                <a:solidFill>
                  <a:srgbClr val="000000"/>
                </a:solidFill>
                <a:latin typeface="Times New Roman"/>
                <a:ea typeface="DejaVu Sans"/>
              </a:rPr>
              <a:t>F</a:t>
            </a:r>
            <a:r>
              <a:rPr lang="en-US" sz="2800" b="0" strike="noStrike" spc="-1">
                <a:solidFill>
                  <a:srgbClr val="000000"/>
                </a:solidFill>
                <a:latin typeface="Times New Roman"/>
                <a:ea typeface="DejaVu Sans"/>
              </a:rPr>
              <a:t>, and S</a:t>
            </a:r>
            <a:r>
              <a:rPr lang="en-US" sz="2800" b="0" strike="noStrike" spc="-1" baseline="-25000">
                <a:solidFill>
                  <a:srgbClr val="000000"/>
                </a:solidFill>
                <a:latin typeface="Times New Roman"/>
                <a:ea typeface="DejaVu Sans"/>
              </a:rPr>
              <a:t>L</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S holds the sequence number of recently sent frame</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S</a:t>
            </a:r>
            <a:r>
              <a:rPr lang="en-US" sz="2800" b="0" strike="noStrike" spc="-1" baseline="-25000">
                <a:solidFill>
                  <a:srgbClr val="000000"/>
                </a:solidFill>
                <a:latin typeface="Times New Roman"/>
                <a:ea typeface="DejaVu Sans"/>
              </a:rPr>
              <a:t>F</a:t>
            </a:r>
            <a:r>
              <a:rPr lang="en-US" sz="2800" b="0" strike="noStrike" spc="-1">
                <a:solidFill>
                  <a:srgbClr val="000000"/>
                </a:solidFill>
                <a:latin typeface="Times New Roman"/>
                <a:ea typeface="DejaVu Sans"/>
              </a:rPr>
              <a:t> holds the sequence number of the first frame</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S</a:t>
            </a:r>
            <a:r>
              <a:rPr lang="en-US" sz="2800" b="0" strike="noStrike" spc="-1" baseline="-25000">
                <a:solidFill>
                  <a:srgbClr val="000000"/>
                </a:solidFill>
                <a:latin typeface="Times New Roman"/>
                <a:ea typeface="DejaVu Sans"/>
              </a:rPr>
              <a:t>L</a:t>
            </a:r>
            <a:r>
              <a:rPr lang="en-US" sz="2800" b="0" strike="noStrike" spc="-1">
                <a:solidFill>
                  <a:srgbClr val="000000"/>
                </a:solidFill>
                <a:latin typeface="Times New Roman"/>
                <a:ea typeface="DejaVu Sans"/>
              </a:rPr>
              <a:t> holds the sequence number of the last frame</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Receiver only has the one variable, R, that holds the sequence number of the frame it expects to receive. If the seq. no. is the same as the value of R, the frame is accepted, otherwise rejected.</a:t>
            </a:r>
            <a:endParaRPr lang="en-US" sz="2800" b="0" strike="noStrike" spc="-1">
              <a:latin typeface="Arial"/>
            </a:endParaRPr>
          </a:p>
          <a:p>
            <a:pPr>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29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29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29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Control Variables</a:t>
            </a:r>
            <a:endParaRPr lang="en-US" sz="4400" b="0" strike="noStrike" spc="-1">
              <a:latin typeface="Arial"/>
            </a:endParaRPr>
          </a:p>
        </p:txBody>
      </p:sp>
      <p:pic>
        <p:nvPicPr>
          <p:cNvPr id="300" name="Picture 10"/>
          <p:cNvPicPr/>
          <p:nvPr/>
        </p:nvPicPr>
        <p:blipFill>
          <a:blip r:embed="rId2"/>
          <a:stretch/>
        </p:blipFill>
        <p:spPr>
          <a:xfrm>
            <a:off x="2737440" y="4938840"/>
            <a:ext cx="6705360" cy="1712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Receiver sends positive ACK if a frame arrived safe and in order. </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If the frames are damaged/out of order, receiver is silent and discard all subsequent frames until it receives the one it is expecting.</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The silence of the receiver causes the timer of the unacknowledged frame to expire.</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Then the sender resends all frames, beginning with the one with the expired timer.</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For example, suppose the sender has sent frame 6, but the timer for frame 3 expires (i.e. frame 3 has not been acknowledged), then the sender goes back and sends frames 3, 4, 5, 6 again. Thus it is called Go-Back-N-ARQ</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The receiver does not have to acknowledge each frame received, it can send one cumulative ACK for several frames.</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302"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03"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04"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Acknowledgement</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The sender keeps track of the outstanding frames and updates the variables and windows as the ACKs arrive. </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306"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07"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08"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Go-Back-N ARQ, normal operation</a:t>
            </a:r>
            <a:endParaRPr lang="en-US" sz="4400" b="0" strike="noStrike" spc="-1">
              <a:latin typeface="Arial"/>
            </a:endParaRPr>
          </a:p>
        </p:txBody>
      </p:sp>
      <p:pic>
        <p:nvPicPr>
          <p:cNvPr id="309" name="Picture 10"/>
          <p:cNvPicPr/>
          <p:nvPr/>
        </p:nvPicPr>
        <p:blipFill>
          <a:blip r:embed="rId2"/>
          <a:stretch/>
        </p:blipFill>
        <p:spPr>
          <a:xfrm>
            <a:off x="2400480" y="2507760"/>
            <a:ext cx="7467120" cy="388584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31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1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1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Go-Back-N ARQ, lost frame</a:t>
            </a:r>
            <a:endParaRPr lang="en-US" sz="4400" b="0" strike="noStrike" spc="-1">
              <a:latin typeface="Arial"/>
            </a:endParaRPr>
          </a:p>
        </p:txBody>
      </p:sp>
      <p:sp>
        <p:nvSpPr>
          <p:cNvPr id="314" name="CustomShape 5"/>
          <p:cNvSpPr/>
          <p:nvPr/>
        </p:nvSpPr>
        <p:spPr>
          <a:xfrm>
            <a:off x="6858000" y="1752480"/>
            <a:ext cx="4484880" cy="449532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Frame 2 is lost</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When the receiver receives frame 3, it discards frame 3 as it is expecting frame 2 (according to window).</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After the timer for frame 2 expires at the sender site, the sender sends frame 2 and 3. (go back to 2)</a:t>
            </a:r>
            <a:endParaRPr lang="en-US" sz="2400" b="0" strike="noStrike" spc="-1">
              <a:latin typeface="Arial"/>
            </a:endParaRPr>
          </a:p>
        </p:txBody>
      </p:sp>
      <p:pic>
        <p:nvPicPr>
          <p:cNvPr id="315" name="Picture 10"/>
          <p:cNvPicPr/>
          <p:nvPr/>
        </p:nvPicPr>
        <p:blipFill>
          <a:blip r:embed="rId2"/>
          <a:stretch/>
        </p:blipFill>
        <p:spPr>
          <a:xfrm>
            <a:off x="819720" y="1717560"/>
            <a:ext cx="4986360" cy="453024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If an ACK is damaged/lost, we can have two situations:</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If the next ACK arrives before the expiration of any timer, there is no need for retransmission of frames because ACKs are cumulative in this protocol.</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If ACK1, ACK2, and ACk3 are lost, ACK4 covers them if it arrives before the timer expires.</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If ACK4 arrives after time-out, the last frame and all the frames after that are resent.</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Receiver never resends an ACK.</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A delayed ACK also triggers the resending of frames</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317"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18"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19"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Go-Back-N ARQ, damaged/lost/delayed ACK</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32080" y="1587240"/>
            <a:ext cx="1077444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514800" indent="-514080">
              <a:lnSpc>
                <a:spcPct val="90000"/>
              </a:lnSpc>
              <a:spcBef>
                <a:spcPts val="1001"/>
              </a:spcBef>
              <a:buClr>
                <a:srgbClr val="000000"/>
              </a:buClr>
              <a:buFont typeface="Arial"/>
              <a:buAutoNum type="arabicPeriod"/>
            </a:pPr>
            <a:r>
              <a:rPr lang="en-US" sz="2800" b="0" strike="noStrike" spc="-1">
                <a:solidFill>
                  <a:srgbClr val="000000"/>
                </a:solidFill>
                <a:latin typeface="Times New Roman"/>
                <a:ea typeface="DejaVu Sans"/>
              </a:rPr>
              <a:t>Services Provided to the Network Layer:</a:t>
            </a:r>
            <a:endParaRPr lang="en-US" sz="2800" b="0" strike="noStrike" spc="-1">
              <a:latin typeface="Arial"/>
            </a:endParaRPr>
          </a:p>
          <a:p>
            <a:pPr marL="514800" indent="-514080">
              <a:lnSpc>
                <a:spcPct val="90000"/>
              </a:lnSpc>
              <a:spcBef>
                <a:spcPts val="1001"/>
              </a:spcBef>
              <a:buClr>
                <a:srgbClr val="000000"/>
              </a:buClr>
              <a:buFont typeface="Arial"/>
              <a:buAutoNum type="arabicPeriod"/>
            </a:pPr>
            <a:r>
              <a:rPr lang="en-US" sz="2800" b="0" strike="noStrike" spc="-1">
                <a:solidFill>
                  <a:srgbClr val="000000"/>
                </a:solidFill>
                <a:latin typeface="Times New Roman"/>
                <a:ea typeface="DejaVu Sans"/>
              </a:rPr>
              <a:t>Framing</a:t>
            </a:r>
            <a:endParaRPr lang="en-US" sz="2800" b="0" strike="noStrike" spc="-1">
              <a:latin typeface="Arial"/>
            </a:endParaRPr>
          </a:p>
          <a:p>
            <a:pPr marL="514800" indent="-514080">
              <a:lnSpc>
                <a:spcPct val="90000"/>
              </a:lnSpc>
              <a:spcBef>
                <a:spcPts val="1001"/>
              </a:spcBef>
              <a:buClr>
                <a:srgbClr val="000000"/>
              </a:buClr>
              <a:buFont typeface="Arial"/>
              <a:buAutoNum type="arabicPeriod"/>
            </a:pPr>
            <a:r>
              <a:rPr lang="en-US" sz="2800" b="0" strike="noStrike" spc="-1">
                <a:solidFill>
                  <a:srgbClr val="000000"/>
                </a:solidFill>
                <a:latin typeface="Times New Roman"/>
                <a:ea typeface="DejaVu Sans"/>
              </a:rPr>
              <a:t>Error Control</a:t>
            </a:r>
            <a:endParaRPr lang="en-US" sz="2800" b="0" strike="noStrike" spc="-1">
              <a:latin typeface="Arial"/>
            </a:endParaRPr>
          </a:p>
          <a:p>
            <a:pPr marL="514800" indent="-514080">
              <a:lnSpc>
                <a:spcPct val="90000"/>
              </a:lnSpc>
              <a:spcBef>
                <a:spcPts val="1001"/>
              </a:spcBef>
              <a:buClr>
                <a:srgbClr val="000000"/>
              </a:buClr>
              <a:buFont typeface="Arial"/>
              <a:buAutoNum type="arabicPeriod"/>
            </a:pPr>
            <a:r>
              <a:rPr lang="en-US" sz="2800" b="0" strike="noStrike" spc="-1">
                <a:solidFill>
                  <a:srgbClr val="000000"/>
                </a:solidFill>
                <a:latin typeface="Times New Roman"/>
                <a:ea typeface="DejaVu Sans"/>
              </a:rPr>
              <a:t>Flow Control</a:t>
            </a:r>
            <a:endParaRPr lang="en-US" sz="2800" b="0" strike="noStrike" spc="-1">
              <a:latin typeface="Arial"/>
            </a:endParaRPr>
          </a:p>
        </p:txBody>
      </p:sp>
      <p:sp>
        <p:nvSpPr>
          <p:cNvPr id="102"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03"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04"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Data Link Layer Design issues</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Size of the sender window must be less than 2 </a:t>
            </a:r>
            <a:r>
              <a:rPr lang="en-US" sz="2800" b="0" strike="noStrike" spc="-1" baseline="30000">
                <a:solidFill>
                  <a:srgbClr val="000000"/>
                </a:solidFill>
                <a:latin typeface="Times New Roman"/>
                <a:ea typeface="DejaVu Sans"/>
              </a:rPr>
              <a:t>m</a:t>
            </a:r>
            <a:r>
              <a:rPr lang="en-US" sz="2800" b="0" strike="noStrike" spc="-1">
                <a:solidFill>
                  <a:srgbClr val="000000"/>
                </a:solidFill>
                <a:latin typeface="Times New Roman"/>
                <a:ea typeface="DejaVu Sans"/>
              </a:rPr>
              <a:t>. Size of the receiver is always 1. If m = 2, window size = 2 </a:t>
            </a:r>
            <a:r>
              <a:rPr lang="en-US" sz="2800" b="0" strike="noStrike" spc="-1" baseline="30000">
                <a:solidFill>
                  <a:srgbClr val="000000"/>
                </a:solidFill>
                <a:latin typeface="Times New Roman"/>
                <a:ea typeface="DejaVu Sans"/>
              </a:rPr>
              <a:t>m</a:t>
            </a:r>
            <a:r>
              <a:rPr lang="en-US" sz="2800" b="0" strike="noStrike" spc="-1">
                <a:solidFill>
                  <a:srgbClr val="000000"/>
                </a:solidFill>
                <a:latin typeface="Times New Roman"/>
                <a:ea typeface="DejaVu Sans"/>
              </a:rPr>
              <a:t> – 1 = 3. </a:t>
            </a:r>
            <a:endParaRPr lang="en-US" sz="2800" b="0" strike="noStrike" spc="-1">
              <a:latin typeface="Arial"/>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Times New Roman"/>
                <a:ea typeface="DejaVu Sans"/>
              </a:rPr>
              <a:t>Fig compares a window size of 3 and 4.</a:t>
            </a: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a:p>
            <a:pPr algn="just">
              <a:lnSpc>
                <a:spcPct val="100000"/>
              </a:lnSpc>
            </a:pPr>
            <a:endParaRPr lang="en-US" sz="2800" b="0" strike="noStrike" spc="-1">
              <a:latin typeface="Arial"/>
            </a:endParaRPr>
          </a:p>
        </p:txBody>
      </p:sp>
      <p:sp>
        <p:nvSpPr>
          <p:cNvPr id="32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2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23"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Go-Back-N ARQ, sender window size</a:t>
            </a:r>
            <a:endParaRPr lang="en-US" sz="4400" b="0" strike="noStrike" spc="-1">
              <a:latin typeface="Arial"/>
            </a:endParaRPr>
          </a:p>
        </p:txBody>
      </p:sp>
      <p:pic>
        <p:nvPicPr>
          <p:cNvPr id="324" name="Picture 10"/>
          <p:cNvPicPr/>
          <p:nvPr/>
        </p:nvPicPr>
        <p:blipFill>
          <a:blip r:embed="rId2"/>
          <a:stretch/>
        </p:blipFill>
        <p:spPr>
          <a:xfrm>
            <a:off x="2514600" y="3048120"/>
            <a:ext cx="7009920" cy="373356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152280" y="1562040"/>
            <a:ext cx="118868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720">
              <a:lnSpc>
                <a:spcPct val="100000"/>
              </a:lnSpc>
              <a:spcBef>
                <a:spcPts val="499"/>
              </a:spcBef>
              <a:buClr>
                <a:srgbClr val="000000"/>
              </a:buClr>
              <a:buFont typeface="Arial"/>
              <a:buChar char="•"/>
            </a:pPr>
            <a:r>
              <a:rPr lang="en-US" sz="2400" b="0" strike="noStrike" spc="-1" dirty="0">
                <a:solidFill>
                  <a:srgbClr val="000000"/>
                </a:solidFill>
                <a:latin typeface="Times New Roman"/>
                <a:ea typeface="DejaVu Sans"/>
              </a:rPr>
              <a:t>Go-Back-N ARQ simplifies the process at the Rx site. Receiver only keeps track of only one variable, and there is no need to buffer out-of-order frames, they are simply discarded.</a:t>
            </a:r>
            <a:endParaRPr lang="en-US" sz="2400" b="0" strike="noStrike" spc="-1" dirty="0">
              <a:latin typeface="Arial"/>
            </a:endParaRPr>
          </a:p>
          <a:p>
            <a:pPr marL="343080" indent="-342720">
              <a:lnSpc>
                <a:spcPct val="100000"/>
              </a:lnSpc>
              <a:spcBef>
                <a:spcPts val="499"/>
              </a:spcBef>
              <a:buClr>
                <a:srgbClr val="000000"/>
              </a:buClr>
              <a:buFont typeface="Arial"/>
              <a:buChar char="•"/>
            </a:pPr>
            <a:r>
              <a:rPr lang="en-US" sz="2400" b="0" strike="noStrike" spc="-1" dirty="0">
                <a:solidFill>
                  <a:srgbClr val="000000"/>
                </a:solidFill>
                <a:latin typeface="Times New Roman"/>
                <a:ea typeface="DejaVu Sans"/>
              </a:rPr>
              <a:t>The Protocol is inefficient for noisy link (bandwidth inefficient) &amp; slows down transmission.</a:t>
            </a:r>
            <a:endParaRPr lang="en-US" sz="2400" b="0" strike="noStrike" spc="-1" dirty="0">
              <a:latin typeface="Arial"/>
            </a:endParaRPr>
          </a:p>
          <a:p>
            <a:pPr marL="343080" indent="-342720">
              <a:lnSpc>
                <a:spcPct val="100000"/>
              </a:lnSpc>
              <a:spcBef>
                <a:spcPts val="499"/>
              </a:spcBef>
              <a:buClr>
                <a:srgbClr val="000000"/>
              </a:buClr>
              <a:buFont typeface="Arial"/>
              <a:buChar char="•"/>
            </a:pPr>
            <a:r>
              <a:rPr lang="en-US" sz="2400" b="0" strike="noStrike" spc="-1" dirty="0">
                <a:solidFill>
                  <a:srgbClr val="000000"/>
                </a:solidFill>
                <a:latin typeface="Times New Roman"/>
                <a:ea typeface="DejaVu Sans"/>
              </a:rPr>
              <a:t>In Selective Repeat ARQ, only the damaged frame is resent. More bandwidth efficient  but more complex processing at receiver.</a:t>
            </a:r>
            <a:endParaRPr lang="en-US" sz="2400" b="0" strike="noStrike" spc="-1" dirty="0">
              <a:latin typeface="Arial"/>
            </a:endParaRPr>
          </a:p>
          <a:p>
            <a:pPr marL="343080" indent="-342720">
              <a:lnSpc>
                <a:spcPct val="100000"/>
              </a:lnSpc>
              <a:spcBef>
                <a:spcPts val="499"/>
              </a:spcBef>
              <a:buClr>
                <a:srgbClr val="000000"/>
              </a:buClr>
              <a:buFont typeface="Arial"/>
              <a:buChar char="•"/>
            </a:pPr>
            <a:r>
              <a:rPr lang="en-US" sz="2400" b="0" strike="noStrike" spc="-1" dirty="0">
                <a:solidFill>
                  <a:srgbClr val="000000"/>
                </a:solidFill>
                <a:latin typeface="Times New Roman"/>
                <a:ea typeface="DejaVu Sans"/>
              </a:rPr>
              <a:t>It defines a negative ACK (NAK) to report the sequence number of a damaged frame before the timer expires</a:t>
            </a:r>
            <a:r>
              <a:rPr lang="en-US" sz="2500" b="0" strike="noStrike" spc="-1" dirty="0">
                <a:solidFill>
                  <a:srgbClr val="000000"/>
                </a:solidFill>
                <a:latin typeface="Times New Roman"/>
                <a:ea typeface="DejaVu Sans"/>
              </a:rPr>
              <a:t>.</a:t>
            </a:r>
            <a:endParaRPr lang="en-US" sz="2500" b="0" strike="noStrike" spc="-1" dirty="0">
              <a:latin typeface="Arial"/>
            </a:endParaRPr>
          </a:p>
          <a:p>
            <a:pPr algn="just">
              <a:lnSpc>
                <a:spcPct val="100000"/>
              </a:lnSpc>
            </a:pPr>
            <a:endParaRPr lang="en-US" sz="2500" b="0" strike="noStrike" spc="-1" dirty="0">
              <a:latin typeface="Arial"/>
            </a:endParaRPr>
          </a:p>
          <a:p>
            <a:pPr algn="just">
              <a:lnSpc>
                <a:spcPct val="100000"/>
              </a:lnSpc>
            </a:pPr>
            <a:endParaRPr lang="en-US" sz="2500" b="0" strike="noStrike" spc="-1" dirty="0">
              <a:latin typeface="Arial"/>
            </a:endParaRPr>
          </a:p>
          <a:p>
            <a:pPr algn="just">
              <a:lnSpc>
                <a:spcPct val="100000"/>
              </a:lnSpc>
            </a:pPr>
            <a:endParaRPr lang="en-US" sz="2500" b="0" strike="noStrike" spc="-1" dirty="0">
              <a:latin typeface="Arial"/>
            </a:endParaRPr>
          </a:p>
        </p:txBody>
      </p:sp>
      <p:sp>
        <p:nvSpPr>
          <p:cNvPr id="326"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27"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28" name="CustomShape 4"/>
          <p:cNvSpPr/>
          <p:nvPr/>
        </p:nvSpPr>
        <p:spPr>
          <a:xfrm>
            <a:off x="809640" y="642960"/>
            <a:ext cx="1056096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Selective Repeat ARQ, Sender &amp; Rx windows</a:t>
            </a:r>
            <a:endParaRPr lang="en-US" sz="4400" b="0" strike="noStrike" spc="-1">
              <a:latin typeface="Arial"/>
            </a:endParaRPr>
          </a:p>
        </p:txBody>
      </p:sp>
      <p:pic>
        <p:nvPicPr>
          <p:cNvPr id="329" name="Picture 10"/>
          <p:cNvPicPr/>
          <p:nvPr/>
        </p:nvPicPr>
        <p:blipFill>
          <a:blip r:embed="rId2"/>
          <a:stretch/>
        </p:blipFill>
        <p:spPr>
          <a:xfrm>
            <a:off x="4191000" y="4278840"/>
            <a:ext cx="6072120" cy="219816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52280" y="1562040"/>
            <a:ext cx="118868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331"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332"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333" name="CustomShape 4"/>
          <p:cNvSpPr/>
          <p:nvPr/>
        </p:nvSpPr>
        <p:spPr>
          <a:xfrm>
            <a:off x="809640" y="642960"/>
            <a:ext cx="105609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Selective Repeat ARQ, lost frame</a:t>
            </a:r>
            <a:endParaRPr lang="en-US" sz="4400" b="0" strike="noStrike" spc="-1">
              <a:latin typeface="Arial"/>
            </a:endParaRPr>
          </a:p>
        </p:txBody>
      </p:sp>
      <p:sp>
        <p:nvSpPr>
          <p:cNvPr id="334" name="CustomShape 5"/>
          <p:cNvSpPr/>
          <p:nvPr/>
        </p:nvSpPr>
        <p:spPr>
          <a:xfrm>
            <a:off x="7389720" y="1676520"/>
            <a:ext cx="4114440" cy="464796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Frames 0 and 1 are accepted when received because they are in the range specified by the receiver window. Same for frame 3.</a:t>
            </a:r>
            <a:endParaRPr lang="en-US" sz="2400" b="0" strike="noStrike" spc="-1">
              <a:latin typeface="Arial"/>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ea typeface="DejaVu Sans"/>
              </a:rPr>
              <a:t>Receiver sends a NAK2 to show that frame 2 has not been received and then sender resends only frame 2 and it is accepted as it is in the range of the window.</a:t>
            </a:r>
            <a:endParaRPr lang="en-US" sz="2400" b="0" strike="noStrike" spc="-1">
              <a:latin typeface="Arial"/>
            </a:endParaRPr>
          </a:p>
        </p:txBody>
      </p:sp>
      <p:pic>
        <p:nvPicPr>
          <p:cNvPr id="335" name="Picture 10"/>
          <p:cNvPicPr/>
          <p:nvPr/>
        </p:nvPicPr>
        <p:blipFill>
          <a:blip r:embed="rId2"/>
          <a:stretch/>
        </p:blipFill>
        <p:spPr>
          <a:xfrm>
            <a:off x="1217520" y="1523880"/>
            <a:ext cx="4681440" cy="4530240"/>
          </a:xfrm>
          <a:prstGeom prst="rect">
            <a:avLst/>
          </a:prstGeom>
          <a:ln w="936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1562040"/>
            <a:ext cx="1077444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2000" lnSpcReduction="20000"/>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function of the data link layer is to provide service to the network layer.</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principal service is transferring data from the network layer on the source machine to the network layer on the destination machine.</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data link layer can be designed to offer various services, Three possibilities that are commonly provided are:</a:t>
            </a:r>
            <a:endParaRPr lang="en-US" sz="2800" b="0" strike="noStrike" spc="-1">
              <a:latin typeface="Arial"/>
            </a:endParaRPr>
          </a:p>
          <a:p>
            <a:pPr marL="360">
              <a:lnSpc>
                <a:spcPct val="90000"/>
              </a:lnSpc>
              <a:spcBef>
                <a:spcPts val="1001"/>
              </a:spcBef>
            </a:pPr>
            <a:r>
              <a:rPr lang="en-US" sz="2800" b="1" strike="noStrike" spc="-1">
                <a:solidFill>
                  <a:srgbClr val="000000"/>
                </a:solidFill>
                <a:latin typeface="Times New Roman"/>
                <a:ea typeface="DejaVu Sans"/>
              </a:rPr>
              <a:t>1. Unacknowledged connectionless service (real-time traffic like speech)</a:t>
            </a:r>
            <a:endParaRPr lang="en-US" sz="2800" b="0" strike="noStrike" spc="-1">
              <a:latin typeface="Arial"/>
            </a:endParaRPr>
          </a:p>
          <a:p>
            <a:pPr marL="360">
              <a:lnSpc>
                <a:spcPct val="90000"/>
              </a:lnSpc>
              <a:spcBef>
                <a:spcPts val="1001"/>
              </a:spcBef>
            </a:pPr>
            <a:r>
              <a:rPr lang="en-US" sz="2800" b="0" strike="noStrike" spc="-1">
                <a:solidFill>
                  <a:srgbClr val="000000"/>
                </a:solidFill>
                <a:latin typeface="Times New Roman"/>
                <a:ea typeface="DejaVu Sans"/>
              </a:rPr>
              <a:t>It consists a source machine used to send independent frames to the destination machine without need of destination machine acknowledge.</a:t>
            </a:r>
            <a:endParaRPr lang="en-US" sz="2800" b="0" strike="noStrike" spc="-1">
              <a:latin typeface="Arial"/>
            </a:endParaRPr>
          </a:p>
          <a:p>
            <a:pPr marL="360">
              <a:lnSpc>
                <a:spcPct val="90000"/>
              </a:lnSpc>
              <a:spcBef>
                <a:spcPts val="1001"/>
              </a:spcBef>
            </a:pPr>
            <a:r>
              <a:rPr lang="en-US" sz="2800" b="1" strike="noStrike" spc="-1">
                <a:solidFill>
                  <a:srgbClr val="000000"/>
                </a:solidFill>
                <a:latin typeface="Times New Roman"/>
                <a:ea typeface="DejaVu Sans"/>
              </a:rPr>
              <a:t>2. Acknowledged connectionless service</a:t>
            </a:r>
            <a:r>
              <a:rPr lang="en-US" sz="2800" b="0" strike="noStrike" spc="-1">
                <a:solidFill>
                  <a:srgbClr val="000000"/>
                </a:solidFill>
                <a:latin typeface="Times New Roman"/>
                <a:ea typeface="DejaVu Sans"/>
              </a:rPr>
              <a:t>.</a:t>
            </a:r>
            <a:endParaRPr lang="en-US" sz="2800" b="0" strike="noStrike" spc="-1">
              <a:latin typeface="Arial"/>
            </a:endParaRPr>
          </a:p>
          <a:p>
            <a:pPr marL="360">
              <a:lnSpc>
                <a:spcPct val="90000"/>
              </a:lnSpc>
              <a:spcBef>
                <a:spcPts val="1001"/>
              </a:spcBef>
            </a:pPr>
            <a:r>
              <a:rPr lang="en-US" sz="2800" b="0" strike="noStrike" spc="-1">
                <a:solidFill>
                  <a:srgbClr val="000000"/>
                </a:solidFill>
                <a:latin typeface="Times New Roman"/>
                <a:ea typeface="DejaVu Sans"/>
              </a:rPr>
              <a:t>For sent frame an individually acknowledgement is sent. This way, the sender knows whether or not a frame has arrived safely. Good for unreliable channels, such as wireless.</a:t>
            </a:r>
            <a:endParaRPr lang="en-US" sz="2800" b="0" strike="noStrike" spc="-1">
              <a:latin typeface="Arial"/>
            </a:endParaRPr>
          </a:p>
          <a:p>
            <a:pPr marL="360">
              <a:lnSpc>
                <a:spcPct val="90000"/>
              </a:lnSpc>
              <a:spcBef>
                <a:spcPts val="1001"/>
              </a:spcBef>
            </a:pPr>
            <a:r>
              <a:rPr lang="en-US" sz="2800" b="1" strike="noStrike" spc="-1">
                <a:solidFill>
                  <a:srgbClr val="000000"/>
                </a:solidFill>
                <a:latin typeface="Times New Roman"/>
                <a:ea typeface="DejaVu Sans"/>
              </a:rPr>
              <a:t>3. Acknowledged connection-oriented service.</a:t>
            </a:r>
            <a:endParaRPr lang="en-US" sz="2800" b="0" strike="noStrike" spc="-1">
              <a:latin typeface="Arial"/>
            </a:endParaRPr>
          </a:p>
          <a:p>
            <a:pPr marL="360">
              <a:lnSpc>
                <a:spcPct val="90000"/>
              </a:lnSpc>
              <a:spcBef>
                <a:spcPts val="1001"/>
              </a:spcBef>
            </a:pPr>
            <a:r>
              <a:rPr lang="en-US" sz="2800" b="0" strike="noStrike" spc="-1">
                <a:solidFill>
                  <a:srgbClr val="000000"/>
                </a:solidFill>
                <a:latin typeface="Times New Roman"/>
                <a:ea typeface="DejaVu Sans"/>
              </a:rPr>
              <a:t>Guarantees that each frame is received at least once and all frames are received in the right order.</a:t>
            </a:r>
            <a:endParaRPr lang="en-US" sz="2800" b="0" strike="noStrike" spc="-1">
              <a:latin typeface="Arial"/>
            </a:endParaRPr>
          </a:p>
        </p:txBody>
      </p:sp>
      <p:sp>
        <p:nvSpPr>
          <p:cNvPr id="106"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07"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08" name="CustomShape 4"/>
          <p:cNvSpPr/>
          <p:nvPr/>
        </p:nvSpPr>
        <p:spPr>
          <a:xfrm>
            <a:off x="809640" y="642960"/>
            <a:ext cx="105609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60">
              <a:lnSpc>
                <a:spcPct val="90000"/>
              </a:lnSpc>
              <a:spcBef>
                <a:spcPts val="1001"/>
              </a:spcBef>
            </a:pPr>
            <a:r>
              <a:rPr lang="en-US" sz="4400" b="1" strike="noStrike" spc="-1">
                <a:solidFill>
                  <a:srgbClr val="000000"/>
                </a:solidFill>
                <a:latin typeface="Times New Roman"/>
                <a:ea typeface="DejaVu Sans"/>
              </a:rPr>
              <a:t>Services Provided to the N/W Layer:</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1562040"/>
            <a:ext cx="11124720" cy="453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Framing is a function of the data link layer. It provides a way for a sender to transmit a set of bits that are meaningful to the receiver.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Ethernet, token ring, frame relay, and other data link layer technologies have their own frame structures.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Frames have headers that contain information such as error-checking codes.</a:t>
            </a:r>
            <a:endParaRPr lang="en-US" sz="2800" b="0" strike="noStrike" spc="-1">
              <a:latin typeface="Arial"/>
            </a:endParaRPr>
          </a:p>
          <a:p>
            <a:pPr marL="360">
              <a:lnSpc>
                <a:spcPct val="90000"/>
              </a:lnSpc>
              <a:spcBef>
                <a:spcPts val="1001"/>
              </a:spcBef>
            </a:pPr>
            <a:r>
              <a:rPr lang="en-US" sz="2800" b="1" strike="noStrike" spc="-1">
                <a:solidFill>
                  <a:srgbClr val="000000"/>
                </a:solidFill>
                <a:latin typeface="Times New Roman"/>
                <a:ea typeface="DejaVu Sans"/>
              </a:rPr>
              <a:t>Problems in Framing:</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Detecting start of the frame: When a frame is transmitted, every station must be able to detect it. Station detect frames by looking out for special sequence of bits that marks the beginning of the frame i.e. SFD (Starting Frame Delimeter).</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How do station detect a frame: Every station listen to link for SFD pattern through a sequential circuit. If SFD is detected, sequential circuit alerts station. Station checks destination address to accept or reject frame.</a:t>
            </a:r>
            <a:endParaRPr lang="en-US" sz="2800" b="0" strike="noStrike" spc="-1">
              <a:latin typeface="Arial"/>
            </a:endParaRPr>
          </a:p>
        </p:txBody>
      </p:sp>
      <p:sp>
        <p:nvSpPr>
          <p:cNvPr id="110"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11"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12"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Framing</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8500" lnSpcReduction="20000"/>
          </a:bodyPr>
          <a:lstStyle/>
          <a:p>
            <a:pPr marL="360">
              <a:lnSpc>
                <a:spcPct val="90000"/>
              </a:lnSpc>
              <a:spcBef>
                <a:spcPts val="1001"/>
              </a:spcBef>
            </a:pPr>
            <a:r>
              <a:rPr lang="en-US" sz="2800" b="0" strike="noStrike" spc="-1">
                <a:solidFill>
                  <a:srgbClr val="000000"/>
                </a:solidFill>
                <a:latin typeface="Times New Roman"/>
                <a:ea typeface="DejaVu Sans"/>
              </a:rPr>
              <a:t>1. Character Count</a:t>
            </a:r>
            <a:endParaRPr lang="en-US" sz="2800" b="0" strike="noStrike" spc="-1">
              <a:latin typeface="Arial"/>
            </a:endParaRPr>
          </a:p>
          <a:p>
            <a:pPr marL="360">
              <a:lnSpc>
                <a:spcPct val="90000"/>
              </a:lnSpc>
              <a:spcBef>
                <a:spcPts val="1001"/>
              </a:spcBef>
            </a:pPr>
            <a:r>
              <a:rPr lang="en-US" sz="2800" b="0" strike="noStrike" spc="-1">
                <a:solidFill>
                  <a:srgbClr val="000000"/>
                </a:solidFill>
                <a:latin typeface="Times New Roman"/>
                <a:ea typeface="DejaVu Sans"/>
              </a:rPr>
              <a:t>2. Flag bytes with byte stuffing</a:t>
            </a:r>
            <a:endParaRPr lang="en-US" sz="2800" b="0" strike="noStrike" spc="-1">
              <a:latin typeface="Arial"/>
            </a:endParaRPr>
          </a:p>
          <a:p>
            <a:pPr marL="360">
              <a:lnSpc>
                <a:spcPct val="90000"/>
              </a:lnSpc>
              <a:spcBef>
                <a:spcPts val="1001"/>
              </a:spcBef>
            </a:pPr>
            <a:r>
              <a:rPr lang="en-US" sz="2800" b="0" strike="noStrike" spc="-1">
                <a:solidFill>
                  <a:srgbClr val="000000"/>
                </a:solidFill>
                <a:latin typeface="Times New Roman"/>
                <a:ea typeface="DejaVu Sans"/>
              </a:rPr>
              <a:t>3. Flag bytes with bit stuffing</a:t>
            </a:r>
            <a:endParaRPr lang="en-US" sz="2800" b="0" strike="noStrike" spc="-1">
              <a:latin typeface="Arial"/>
            </a:endParaRPr>
          </a:p>
          <a:p>
            <a:pPr marL="360">
              <a:lnSpc>
                <a:spcPct val="90000"/>
              </a:lnSpc>
              <a:spcBef>
                <a:spcPts val="1001"/>
              </a:spcBef>
            </a:pPr>
            <a:endParaRPr lang="en-US" sz="2800" b="0" strike="noStrike" spc="-1">
              <a:latin typeface="Arial"/>
            </a:endParaRPr>
          </a:p>
          <a:p>
            <a:pPr marL="360">
              <a:lnSpc>
                <a:spcPct val="90000"/>
              </a:lnSpc>
              <a:spcBef>
                <a:spcPts val="1001"/>
              </a:spcBef>
            </a:pPr>
            <a:r>
              <a:rPr lang="en-US" sz="2800" b="1" strike="noStrike" spc="-1">
                <a:solidFill>
                  <a:srgbClr val="000000"/>
                </a:solidFill>
                <a:latin typeface="Times New Roman"/>
                <a:ea typeface="DejaVu Sans"/>
              </a:rPr>
              <a:t>Character Count: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Which uses a field in the header to specify the number of characters in the frame. </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When the data link layer at the destination sees the character count, it knows how many characters follow.</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What if the count is garbled</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Even if with checksum, the receiver knows that the frame is bad there is no way to tell where the next frame starts.</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Asking for retransmission doesn’t help either because the start of the retransmitted frame is not known</a:t>
            </a:r>
            <a:endParaRPr lang="en-US"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No longer used</a:t>
            </a:r>
            <a:endParaRPr lang="en-US" sz="2800" b="0" strike="noStrike" spc="-1">
              <a:latin typeface="Arial"/>
            </a:endParaRPr>
          </a:p>
        </p:txBody>
      </p:sp>
      <p:sp>
        <p:nvSpPr>
          <p:cNvPr id="114"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15"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16"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Framing Techniques</a:t>
            </a:r>
            <a:endParaRPr lang="en-US" sz="4400" b="0" strike="noStrike" spc="-1">
              <a:latin typeface="Arial"/>
            </a:endParaRPr>
          </a:p>
        </p:txBody>
      </p:sp>
      <p:pic>
        <p:nvPicPr>
          <p:cNvPr id="117" name="Picture 5" descr="3-04"/>
          <p:cNvPicPr/>
          <p:nvPr/>
        </p:nvPicPr>
        <p:blipFill>
          <a:blip r:embed="rId2"/>
          <a:stretch/>
        </p:blipFill>
        <p:spPr>
          <a:xfrm>
            <a:off x="6024240" y="1293120"/>
            <a:ext cx="5627880" cy="1983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04920" y="1562040"/>
            <a:ext cx="11658240" cy="47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7500"/>
          </a:bodyPr>
          <a:lstStyle/>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second framing method gets around the problem of resynchronization after an error by having each frame start and end with special bytes</a:t>
            </a:r>
            <a:endParaRPr lang="en-US" sz="2800" b="0" strike="noStrike" spc="-1">
              <a:latin typeface="Arial"/>
            </a:endParaRPr>
          </a:p>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most protocols have used the same byte, called a flag byte, as both the starting and ending delimiter</a:t>
            </a:r>
            <a:endParaRPr lang="en-US" sz="2800" b="0" strike="noStrike" spc="-1">
              <a:latin typeface="Arial"/>
            </a:endParaRPr>
          </a:p>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Two consecutive flag bytes indicate the end of one frame and start of the next one.</a:t>
            </a:r>
            <a:endParaRPr lang="en-US" sz="2800" b="0" strike="noStrike" spc="-1">
              <a:latin typeface="Arial"/>
            </a:endParaRPr>
          </a:p>
          <a:p>
            <a:pPr marL="457560" indent="-45684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A serious problem occurs with this method when binary data, such as object programs or floating-point numbers, are being transmitted. It may easily happen that the flag byte's bit pattern occurs in the data. This situation will usually interfere with the framing. One way to solve this problem is to have the sender's data link layer insert a special escape byte (ESC) just before each ''accidental'' flag byte in the data. The data link layer on the receiving end removes the escape byte before the data are given to the network layer. This technique is called byte stuffing or character stuffing.</a:t>
            </a:r>
            <a:endParaRPr lang="en-US" sz="2800" b="0" strike="noStrike" spc="-1">
              <a:latin typeface="Arial"/>
            </a:endParaRPr>
          </a:p>
        </p:txBody>
      </p:sp>
      <p:sp>
        <p:nvSpPr>
          <p:cNvPr id="119" name="CustomShape 2"/>
          <p:cNvSpPr/>
          <p:nvPr/>
        </p:nvSpPr>
        <p:spPr>
          <a:xfrm>
            <a:off x="10631520" y="628668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08080"/>
                </a:solidFill>
                <a:latin typeface="Calibri"/>
                <a:ea typeface="DejaVu Sans"/>
              </a:rPr>
              <a:t>Unit-3</a:t>
            </a:r>
            <a:endParaRPr lang="en-US" sz="1200" b="0" strike="noStrike" spc="-1">
              <a:latin typeface="Arial"/>
            </a:endParaRPr>
          </a:p>
        </p:txBody>
      </p:sp>
      <p:sp>
        <p:nvSpPr>
          <p:cNvPr id="120" name="CustomShape 3"/>
          <p:cNvSpPr/>
          <p:nvPr/>
        </p:nvSpPr>
        <p:spPr>
          <a:xfrm>
            <a:off x="4876920" y="62834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sv-SE" sz="1200" b="1" strike="noStrike" spc="-1">
                <a:solidFill>
                  <a:srgbClr val="808080"/>
                </a:solidFill>
                <a:latin typeface="Calibri"/>
                <a:ea typeface="DejaVu Sans"/>
              </a:rPr>
              <a:t>Dr. Vivek Rajpoot</a:t>
            </a:r>
            <a:endParaRPr lang="en-US" sz="1200" b="0" strike="noStrike" spc="-1">
              <a:latin typeface="Arial"/>
            </a:endParaRPr>
          </a:p>
        </p:txBody>
      </p:sp>
      <p:sp>
        <p:nvSpPr>
          <p:cNvPr id="121" name="CustomShape 4"/>
          <p:cNvSpPr/>
          <p:nvPr/>
        </p:nvSpPr>
        <p:spPr>
          <a:xfrm>
            <a:off x="809640" y="642960"/>
            <a:ext cx="10560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ea typeface="DejaVu Sans"/>
              </a:rPr>
              <a:t>Flag bytes with byte stuffing</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7805</TotalTime>
  <Words>3927</Words>
  <Application>Microsoft Office PowerPoint</Application>
  <PresentationFormat>Custom</PresentationFormat>
  <Paragraphs>471</Paragraphs>
  <Slides>52</Slides>
  <Notes>0</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subject/>
  <dc:creator>vivek</dc:creator>
  <dc:description/>
  <cp:lastModifiedBy>vivek</cp:lastModifiedBy>
  <cp:revision>410</cp:revision>
  <dcterms:modified xsi:type="dcterms:W3CDTF">2021-11-05T00:03:19Z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52</vt:i4>
  </property>
</Properties>
</file>