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58" r:id="rId4"/>
    <p:sldId id="260" r:id="rId5"/>
    <p:sldId id="263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B6AAA-57CE-46CA-ACF8-E0085FE52754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428D4-4DCD-47AA-A60E-C79B9189F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9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BD4AE13E-8360-45FC-B100-F259B53B8D2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28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BD4AE13E-8360-45FC-B100-F259B53B8D2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72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BD4AE13E-8360-45FC-B100-F259B53B8D2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4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BD4AE13E-8360-45FC-B100-F259B53B8D2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65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BD4AE13E-8360-45FC-B100-F259B53B8D2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9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AutoShape 4" descr="innovative Projects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02" name="AutoShape 6" descr="innovative Projects - Home | Facebook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grpSp>
        <p:nvGrpSpPr>
          <p:cNvPr id="4104" name="Group 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066800" cy="5638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5638800"/>
              <a:ext cx="9144000" cy="1219200"/>
            </a:xfrm>
            <a:prstGeom prst="rect">
              <a:avLst/>
            </a:prstGeom>
            <a:solidFill>
              <a:srgbClr val="FFD8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                               </a:t>
              </a:r>
              <a:r>
                <a:rPr lang="en-US" sz="22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DAYANANDA SAGAR COLLEGE OF ENGINEERING</a:t>
              </a:r>
            </a:p>
            <a:p>
              <a:pPr marL="342900" lvl="0" indent="-342900" algn="ct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Department of Computer Science &amp; Engineering</a:t>
              </a:r>
            </a:p>
            <a:p>
              <a:pPr algn="ctr" eaLnBrk="1" hangingPunct="1">
                <a:defRPr/>
              </a:pPr>
              <a:endPara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4107" name="Picture 9" descr="https://dscasc-technicaltalk.herokuapp.com/logo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4953000"/>
              <a:ext cx="1600200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7AF5F1B-729E-3235-3D4B-50DB4563AE74}"/>
              </a:ext>
            </a:extLst>
          </p:cNvPr>
          <p:cNvSpPr txBox="1"/>
          <p:nvPr/>
        </p:nvSpPr>
        <p:spPr>
          <a:xfrm>
            <a:off x="1219200" y="522238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:</a:t>
            </a:r>
          </a:p>
          <a:p>
            <a:pPr algn="ctr"/>
            <a:r>
              <a:rPr lang="en-IN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Ipsec</a:t>
            </a: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Vpn</a:t>
            </a: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Tunnelling using EIGRP routing protocol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1CD3C6-CB59-9803-56E1-AF99AF68FFD8}"/>
              </a:ext>
            </a:extLst>
          </p:cNvPr>
          <p:cNvSpPr txBox="1"/>
          <p:nvPr/>
        </p:nvSpPr>
        <p:spPr>
          <a:xfrm>
            <a:off x="6172200" y="5181600"/>
            <a:ext cx="33147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CSE-DSCE, 2022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6EDFC-C735-A40E-63B6-4D795D7968AD}"/>
              </a:ext>
            </a:extLst>
          </p:cNvPr>
          <p:cNvSpPr txBox="1"/>
          <p:nvPr/>
        </p:nvSpPr>
        <p:spPr>
          <a:xfrm>
            <a:off x="3200400" y="2685554"/>
            <a:ext cx="403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: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Sai Santosh – 1DS20CS111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Madhukar .B– 1DS20CS112</a:t>
            </a:r>
          </a:p>
        </p:txBody>
      </p:sp>
    </p:spTree>
    <p:extLst>
      <p:ext uri="{BB962C8B-B14F-4D97-AF65-F5344CB8AC3E}">
        <p14:creationId xmlns:p14="http://schemas.microsoft.com/office/powerpoint/2010/main" val="352195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AutoShape 4" descr="innovative Projects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02" name="AutoShape 6" descr="innovative Projects - Home | Facebook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grpSp>
        <p:nvGrpSpPr>
          <p:cNvPr id="4104" name="Group 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066800" cy="5638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5638800"/>
              <a:ext cx="9144000" cy="1219200"/>
            </a:xfrm>
            <a:prstGeom prst="rect">
              <a:avLst/>
            </a:prstGeom>
            <a:solidFill>
              <a:srgbClr val="FFD8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                               </a:t>
              </a:r>
              <a:r>
                <a:rPr lang="en-US" sz="22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DAYANANDA SAGAR COLLEGE OF ENGINEERING</a:t>
              </a:r>
            </a:p>
            <a:p>
              <a:pPr marL="342900" lvl="0" indent="-342900" algn="ct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Department of Computer Science &amp; Engineering</a:t>
              </a:r>
            </a:p>
            <a:p>
              <a:pPr algn="ctr" eaLnBrk="1" hangingPunct="1">
                <a:defRPr/>
              </a:pPr>
              <a:endPara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4107" name="Picture 9" descr="https://dscasc-technicaltalk.herokuapp.com/logo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4953000"/>
              <a:ext cx="1600200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7AF5F1B-729E-3235-3D4B-50DB4563AE74}"/>
              </a:ext>
            </a:extLst>
          </p:cNvPr>
          <p:cNvSpPr txBox="1"/>
          <p:nvPr/>
        </p:nvSpPr>
        <p:spPr>
          <a:xfrm>
            <a:off x="1143000" y="1019643"/>
            <a:ext cx="7467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1CD3C6-CB59-9803-56E1-AF99AF68FFD8}"/>
              </a:ext>
            </a:extLst>
          </p:cNvPr>
          <p:cNvSpPr txBox="1"/>
          <p:nvPr/>
        </p:nvSpPr>
        <p:spPr>
          <a:xfrm>
            <a:off x="6172200" y="5181600"/>
            <a:ext cx="33147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CSE-DSCE, 2022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F0ACE-9644-8312-ADB8-D99EAFB6E641}"/>
              </a:ext>
            </a:extLst>
          </p:cNvPr>
          <p:cNvSpPr txBox="1"/>
          <p:nvPr/>
        </p:nvSpPr>
        <p:spPr>
          <a:xfrm>
            <a:off x="2604071" y="2318158"/>
            <a:ext cx="579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about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Roadmap to complete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8F7408-93FD-DBE1-8EEB-B711ED4EC8D3}"/>
              </a:ext>
            </a:extLst>
          </p:cNvPr>
          <p:cNvSpPr txBox="1"/>
          <p:nvPr/>
        </p:nvSpPr>
        <p:spPr>
          <a:xfrm>
            <a:off x="7696200" y="4249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VPN </a:t>
            </a:r>
          </a:p>
        </p:txBody>
      </p:sp>
    </p:spTree>
    <p:extLst>
      <p:ext uri="{BB962C8B-B14F-4D97-AF65-F5344CB8AC3E}">
        <p14:creationId xmlns:p14="http://schemas.microsoft.com/office/powerpoint/2010/main" val="253103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AutoShape 4" descr="innovative Projects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02" name="AutoShape 6" descr="innovative Projects - Home | Facebook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grpSp>
        <p:nvGrpSpPr>
          <p:cNvPr id="4104" name="Group 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066800" cy="5638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5638800"/>
              <a:ext cx="9144000" cy="1219200"/>
            </a:xfrm>
            <a:prstGeom prst="rect">
              <a:avLst/>
            </a:prstGeom>
            <a:solidFill>
              <a:srgbClr val="FFD8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                               </a:t>
              </a:r>
              <a:r>
                <a:rPr lang="en-US" sz="22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DAYANANDA SAGAR COLLEGE OF ENGINEERING</a:t>
              </a:r>
            </a:p>
            <a:p>
              <a:pPr marL="342900" lvl="0" indent="-342900" algn="ct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Department of Computer Science &amp; Engineering</a:t>
              </a:r>
            </a:p>
            <a:p>
              <a:pPr algn="ctr" eaLnBrk="1" hangingPunct="1">
                <a:defRPr/>
              </a:pPr>
              <a:endPara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4107" name="Picture 9" descr="https://dscasc-technicaltalk.herokuapp.com/logo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4953000"/>
              <a:ext cx="1600200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7AF5F1B-729E-3235-3D4B-50DB4563AE74}"/>
              </a:ext>
            </a:extLst>
          </p:cNvPr>
          <p:cNvSpPr txBox="1"/>
          <p:nvPr/>
        </p:nvSpPr>
        <p:spPr>
          <a:xfrm>
            <a:off x="460375" y="304802"/>
            <a:ext cx="8607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about the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1CD3C6-CB59-9803-56E1-AF99AF68FFD8}"/>
              </a:ext>
            </a:extLst>
          </p:cNvPr>
          <p:cNvSpPr txBox="1"/>
          <p:nvPr/>
        </p:nvSpPr>
        <p:spPr>
          <a:xfrm>
            <a:off x="6172200" y="5181600"/>
            <a:ext cx="33147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CSE-DSCE, 2022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6EDFC-C735-A40E-63B6-4D795D7968AD}"/>
              </a:ext>
            </a:extLst>
          </p:cNvPr>
          <p:cNvSpPr txBox="1"/>
          <p:nvPr/>
        </p:nvSpPr>
        <p:spPr>
          <a:xfrm>
            <a:off x="1336548" y="954137"/>
            <a:ext cx="74676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aven Pro"/>
              </a:rPr>
              <a:t>IPSec</a:t>
            </a:r>
            <a:r>
              <a:rPr 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aven Pro"/>
              </a:rPr>
              <a:t> or Internet Protocol Security is a technology that uses high-level encryption to protect communications over an IP network. </a:t>
            </a:r>
          </a:p>
          <a:p>
            <a:endParaRPr lang="en-US" sz="20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33333"/>
                </a:solidFill>
                <a:effectLst/>
                <a:latin typeface="Maven Pro"/>
              </a:rPr>
              <a:t> </a:t>
            </a:r>
            <a:r>
              <a:rPr lang="en-US" sz="2000" b="1" i="0" dirty="0" err="1">
                <a:solidFill>
                  <a:srgbClr val="333333"/>
                </a:solidFill>
                <a:effectLst/>
                <a:latin typeface="Maven Pro"/>
              </a:rPr>
              <a:t>IPSec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Maven Pro"/>
              </a:rPr>
              <a:t> is a security protocol which has two important roles: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nherit"/>
              </a:rPr>
              <a:t>Encryption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Maven Pro"/>
              </a:rPr>
              <a:t> and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nherit"/>
              </a:rPr>
              <a:t>Authentication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Maven Pro"/>
              </a:rPr>
              <a:t>. </a:t>
            </a:r>
            <a:r>
              <a:rPr lang="en-US" sz="2000" b="1" i="0" dirty="0" err="1">
                <a:solidFill>
                  <a:srgbClr val="333333"/>
                </a:solidFill>
                <a:effectLst/>
                <a:latin typeface="Maven Pro"/>
              </a:rPr>
              <a:t>IPSec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Maven Pro"/>
              </a:rPr>
              <a:t> further utilizes two modes when it is used alone: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nherit"/>
              </a:rPr>
              <a:t>Tunnel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Maven Pro"/>
              </a:rPr>
              <a:t>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Maven Pro"/>
              </a:rPr>
              <a:t>and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nherit"/>
              </a:rPr>
              <a:t>Transport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Maven Pro"/>
              </a:rPr>
              <a:t>.</a:t>
            </a:r>
          </a:p>
          <a:p>
            <a:endParaRPr lang="en-US" sz="2000" b="1" i="0" dirty="0">
              <a:solidFill>
                <a:srgbClr val="333333"/>
              </a:solidFill>
              <a:effectLst/>
              <a:latin typeface="Maven 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Nunito Sans" panose="020B0604020202020204" pitchFamily="2" charset="0"/>
              </a:rPr>
              <a:t>Enhanced Interior Gateway Routing Protocol or EIGRP automates the routing decisions and configurations in computer networking.  </a:t>
            </a:r>
            <a:r>
              <a:rPr lang="en-US" sz="2000" i="0" dirty="0">
                <a:solidFill>
                  <a:srgbClr val="FFFFFF"/>
                </a:solidFill>
                <a:effectLst/>
                <a:latin typeface="urw-din"/>
              </a:rPr>
              <a:t>used to find the best path between any two-layer 3 devices to deliver the packet.</a:t>
            </a:r>
            <a:endParaRPr lang="en-US" sz="2000" i="0" dirty="0">
              <a:solidFill>
                <a:srgbClr val="333333"/>
              </a:solidFill>
              <a:effectLst/>
              <a:latin typeface="Maven 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EIGRP only sends incremental updates, which in short reduces the workload of the routers and the amount of information transmitted.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01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AutoShape 4" descr="innovative Projects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02" name="AutoShape 6" descr="innovative Projects - Home | Facebook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grpSp>
        <p:nvGrpSpPr>
          <p:cNvPr id="4104" name="Group 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066800" cy="5638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5638800"/>
              <a:ext cx="9144000" cy="1219200"/>
            </a:xfrm>
            <a:prstGeom prst="rect">
              <a:avLst/>
            </a:prstGeom>
            <a:solidFill>
              <a:srgbClr val="FFD8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                               </a:t>
              </a:r>
              <a:r>
                <a:rPr lang="en-US" sz="22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DAYANANDA SAGAR COLLEGE OF ENGINEERING</a:t>
              </a:r>
            </a:p>
            <a:p>
              <a:pPr marL="342900" lvl="0" indent="-342900" algn="ct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Department of Computer Science &amp; Engineering</a:t>
              </a:r>
            </a:p>
            <a:p>
              <a:pPr algn="ctr" eaLnBrk="1" hangingPunct="1">
                <a:defRPr/>
              </a:pPr>
              <a:endPara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4107" name="Picture 9" descr="https://dscasc-technicaltalk.herokuapp.com/logo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4953000"/>
              <a:ext cx="1600200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7AF5F1B-729E-3235-3D4B-50DB4563AE74}"/>
              </a:ext>
            </a:extLst>
          </p:cNvPr>
          <p:cNvSpPr txBox="1"/>
          <p:nvPr/>
        </p:nvSpPr>
        <p:spPr>
          <a:xfrm>
            <a:off x="723899" y="160338"/>
            <a:ext cx="8112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1CD3C6-CB59-9803-56E1-AF99AF68FFD8}"/>
              </a:ext>
            </a:extLst>
          </p:cNvPr>
          <p:cNvSpPr txBox="1"/>
          <p:nvPr/>
        </p:nvSpPr>
        <p:spPr>
          <a:xfrm>
            <a:off x="6172200" y="5181600"/>
            <a:ext cx="33147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CSE-DSCE, 2022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6EDFC-C735-A40E-63B6-4D795D7968AD}"/>
              </a:ext>
            </a:extLst>
          </p:cNvPr>
          <p:cNvSpPr txBox="1"/>
          <p:nvPr/>
        </p:nvSpPr>
        <p:spPr>
          <a:xfrm>
            <a:off x="1600200" y="1066800"/>
            <a:ext cx="72358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minimum of 15 networks with subnet 207.2.3.0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configure EIGRP routing protocol for assigning IP to end to end devices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Authenticating the source where the packets come from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 IPSEC Tunnels for sending encapsulated IP packets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22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6A0AD6-C0D7-550D-3F9B-D58A9B8BCB5A}"/>
              </a:ext>
            </a:extLst>
          </p:cNvPr>
          <p:cNvSpPr/>
          <p:nvPr/>
        </p:nvSpPr>
        <p:spPr bwMode="auto">
          <a:xfrm>
            <a:off x="0" y="0"/>
            <a:ext cx="1066800" cy="5638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D8F8B-5D08-2607-EF79-0F8D28E9CDC8}"/>
              </a:ext>
            </a:extLst>
          </p:cNvPr>
          <p:cNvSpPr/>
          <p:nvPr/>
        </p:nvSpPr>
        <p:spPr bwMode="auto">
          <a:xfrm>
            <a:off x="0" y="5638800"/>
            <a:ext cx="9144000" cy="1219200"/>
          </a:xfrm>
          <a:prstGeom prst="rect">
            <a:avLst/>
          </a:prstGeom>
          <a:solidFill>
            <a:srgbClr val="FFD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DAYANANDA SAGAR COLLEGE OF ENGINEERING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prstClr val="black"/>
                </a:solidFill>
              </a:rPr>
              <a:t>Department of Computer Science &amp; Engineering</a:t>
            </a:r>
          </a:p>
          <a:p>
            <a:pPr algn="ctr" eaLnBrk="1" hangingPunct="1">
              <a:defRPr/>
            </a:pPr>
            <a:endParaRPr lang="en-US" sz="2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9" descr="https://dscasc-technicaltalk.herokuapp.com/logo1.png">
            <a:extLst>
              <a:ext uri="{FF2B5EF4-FFF2-40B4-BE49-F238E27FC236}">
                <a16:creationId xmlns:a16="http://schemas.microsoft.com/office/drawing/2014/main" id="{383A638C-4737-B2E9-00DB-BB05ED8F1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953000"/>
            <a:ext cx="1600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9206467-1E23-E488-6C50-610AC9F0F6A2}"/>
              </a:ext>
            </a:extLst>
          </p:cNvPr>
          <p:cNvSpPr txBox="1"/>
          <p:nvPr/>
        </p:nvSpPr>
        <p:spPr>
          <a:xfrm>
            <a:off x="1600200" y="42672"/>
            <a:ext cx="6629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Roadmap to complete the project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A7561CC-B07D-697D-9CA9-ED9119A49D53}"/>
              </a:ext>
            </a:extLst>
          </p:cNvPr>
          <p:cNvSpPr/>
          <p:nvPr/>
        </p:nvSpPr>
        <p:spPr>
          <a:xfrm>
            <a:off x="1219200" y="685800"/>
            <a:ext cx="2057400" cy="167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Creating the topology consisting of Routers ,PC’s  and Switches with connections.</a:t>
            </a:r>
            <a:endParaRPr lang="en-IN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7631D80-6A8C-ADBE-10D6-C2274A5F1F66}"/>
              </a:ext>
            </a:extLst>
          </p:cNvPr>
          <p:cNvSpPr/>
          <p:nvPr/>
        </p:nvSpPr>
        <p:spPr>
          <a:xfrm>
            <a:off x="4114800" y="685800"/>
            <a:ext cx="2057400" cy="16763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Configuring </a:t>
            </a:r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addresses of  each Routers , pc’s and Switches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1CB916-4E06-BA88-B1CE-3128A98AE679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 flipV="1">
            <a:off x="3276600" y="1523978"/>
            <a:ext cx="838200" cy="2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1305B15-928A-2BD4-7300-01502483E331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172200" y="1523890"/>
            <a:ext cx="723900" cy="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6B09DE-D749-D488-8696-19148EE76F8A}"/>
              </a:ext>
            </a:extLst>
          </p:cNvPr>
          <p:cNvSpPr/>
          <p:nvPr/>
        </p:nvSpPr>
        <p:spPr>
          <a:xfrm>
            <a:off x="6906768" y="595574"/>
            <a:ext cx="2057400" cy="15991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Configuring each Router using EIGRP routing protocol.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7497AF-B803-CF8A-28CC-EA1DECA0ED7B}"/>
              </a:ext>
            </a:extLst>
          </p:cNvPr>
          <p:cNvSpPr/>
          <p:nvPr/>
        </p:nvSpPr>
        <p:spPr>
          <a:xfrm>
            <a:off x="7135368" y="3657599"/>
            <a:ext cx="1828800" cy="15239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Thus further creating tunnel among the two starting routers.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0AE3377-3961-A538-4EE4-055841E579F9}"/>
              </a:ext>
            </a:extLst>
          </p:cNvPr>
          <p:cNvSpPr/>
          <p:nvPr/>
        </p:nvSpPr>
        <p:spPr>
          <a:xfrm>
            <a:off x="3989832" y="3733536"/>
            <a:ext cx="1953768" cy="13718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Bringing all components together and set up the whole project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82B972-E1A6-F5A6-351E-378067EA077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018526" y="2194762"/>
            <a:ext cx="31242" cy="1462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563E30-1F10-8579-B896-C7AF23B819E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5943600" y="4419468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FE2AE63-9362-B2AF-9852-F4BEA91B348C}"/>
              </a:ext>
            </a:extLst>
          </p:cNvPr>
          <p:cNvSpPr/>
          <p:nvPr/>
        </p:nvSpPr>
        <p:spPr>
          <a:xfrm>
            <a:off x="1600200" y="3733536"/>
            <a:ext cx="1828800" cy="1371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Testing and running the Simulation in Real time mode.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F975C98-3B71-DA41-1CFB-82321F1A91EA}"/>
              </a:ext>
            </a:extLst>
          </p:cNvPr>
          <p:cNvCxnSpPr>
            <a:cxnSpLocks/>
            <a:stCxn id="9" idx="1"/>
            <a:endCxn id="24" idx="3"/>
          </p:cNvCxnSpPr>
          <p:nvPr/>
        </p:nvCxnSpPr>
        <p:spPr>
          <a:xfrm flipH="1" flipV="1">
            <a:off x="3429000" y="4419457"/>
            <a:ext cx="560832" cy="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589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AutoShape 4" descr="innovative Projects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02" name="AutoShape 6" descr="innovative Projects - Home | Facebook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grpSp>
        <p:nvGrpSpPr>
          <p:cNvPr id="4104" name="Group 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066800" cy="5638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5638800"/>
              <a:ext cx="9144000" cy="1219200"/>
            </a:xfrm>
            <a:prstGeom prst="rect">
              <a:avLst/>
            </a:prstGeom>
            <a:solidFill>
              <a:srgbClr val="FFD8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                               </a:t>
              </a:r>
              <a:r>
                <a:rPr lang="en-US" sz="22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DAYANANDA SAGAR COLLEGE OF ENGINEERING</a:t>
              </a:r>
            </a:p>
            <a:p>
              <a:pPr marL="342900" lvl="0" indent="-342900" algn="ct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Department of Computer Science &amp; Engineering</a:t>
              </a:r>
            </a:p>
            <a:p>
              <a:pPr algn="ctr" eaLnBrk="1" hangingPunct="1">
                <a:defRPr/>
              </a:pPr>
              <a:endPara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4107" name="Picture 9" descr="https://dscasc-technicaltalk.herokuapp.com/logo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4953000"/>
              <a:ext cx="1600200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7AF5F1B-729E-3235-3D4B-50DB4563AE74}"/>
              </a:ext>
            </a:extLst>
          </p:cNvPr>
          <p:cNvSpPr txBox="1"/>
          <p:nvPr/>
        </p:nvSpPr>
        <p:spPr>
          <a:xfrm>
            <a:off x="723900" y="980662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1CD3C6-CB59-9803-56E1-AF99AF68FFD8}"/>
              </a:ext>
            </a:extLst>
          </p:cNvPr>
          <p:cNvSpPr txBox="1"/>
          <p:nvPr/>
        </p:nvSpPr>
        <p:spPr>
          <a:xfrm>
            <a:off x="6172200" y="5181600"/>
            <a:ext cx="33147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CSE-DSCE, 2022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18720-38B5-0D11-41F1-B897BAE24CED}"/>
              </a:ext>
            </a:extLst>
          </p:cNvPr>
          <p:cNvSpPr txBox="1"/>
          <p:nvPr/>
        </p:nvSpPr>
        <p:spPr>
          <a:xfrm>
            <a:off x="1981200" y="1842667"/>
            <a:ext cx="56578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We got to know that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Maven Pro"/>
              </a:rPr>
              <a:t>IPSec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Maven Pro"/>
              </a:rPr>
              <a:t> is primarily suitable for those users, who like the idea of a full PC-to-gateway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Maven Pro"/>
              </a:rPr>
              <a:t>IPSec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Maven Pro"/>
              </a:rPr>
              <a:t> VPN.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, we got to know that </a:t>
            </a:r>
            <a:r>
              <a:rPr lang="en-US" sz="2000" b="0" i="0" dirty="0">
                <a:effectLst/>
                <a:latin typeface="Nunito Sans" pitchFamily="2" charset="0"/>
              </a:rPr>
              <a:t> 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EIGRP only sends incremental updates, which in short reduces the workload of the routers and the amount of information transmitted</a:t>
            </a:r>
            <a:r>
              <a:rPr lang="en-US" sz="2000" b="0" i="0" dirty="0">
                <a:effectLst/>
                <a:latin typeface="Nunito Sans" pitchFamily="2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193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414</Words>
  <Application>Microsoft Office PowerPoint</Application>
  <PresentationFormat>On-screen Show (4:3)</PresentationFormat>
  <Paragraphs>59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inherit</vt:lpstr>
      <vt:lpstr>Maven Pro</vt:lpstr>
      <vt:lpstr>Nunito Sans</vt:lpstr>
      <vt:lpstr>Times New Roman</vt:lpstr>
      <vt:lpstr>urw-din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Amutha</dc:creator>
  <cp:lastModifiedBy>Sai Santosh</cp:lastModifiedBy>
  <cp:revision>13</cp:revision>
  <dcterms:created xsi:type="dcterms:W3CDTF">2006-08-16T00:00:00Z</dcterms:created>
  <dcterms:modified xsi:type="dcterms:W3CDTF">2022-12-31T05:58:53Z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2022-12-19T18:06:06Z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78e6b3b5-8176-4ac4-89c8-1b3ba37bdb02</vt:lpwstr>
  </property>
  <property fmtid="{D5CDD505-2E9C-101B-9397-08002B2CF9AE}" pid="7" name="MSIP_Label_defa4170-0d19-0005-0004-bc88714345d2_ActionId">
    <vt:lpwstr>9cf0660f-42f0-4d39-a1db-bb15274a5d76</vt:lpwstr>
  </property>
  <property fmtid="{D5CDD505-2E9C-101B-9397-08002B2CF9AE}" pid="8" name="MSIP_Label_defa4170-0d19-0005-0004-bc88714345d2_ContentBits">
    <vt:lpwstr>0</vt:lpwstr>
  </property>
</Properties>
</file>