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66" r:id="rId2"/>
    <p:sldId id="256" r:id="rId3"/>
    <p:sldId id="267" r:id="rId4"/>
    <p:sldId id="258" r:id="rId5"/>
    <p:sldId id="268" r:id="rId6"/>
    <p:sldId id="259" r:id="rId7"/>
    <p:sldId id="269" r:id="rId8"/>
    <p:sldId id="260" r:id="rId9"/>
    <p:sldId id="270" r:id="rId10"/>
    <p:sldId id="261" r:id="rId11"/>
    <p:sldId id="271" r:id="rId12"/>
    <p:sldId id="262" r:id="rId13"/>
    <p:sldId id="273"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6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2" autoAdjust="0"/>
    <p:restoredTop sz="94660"/>
  </p:normalViewPr>
  <p:slideViewPr>
    <p:cSldViewPr snapToGrid="0">
      <p:cViewPr>
        <p:scale>
          <a:sx n="102" d="100"/>
          <a:sy n="102" d="100"/>
        </p:scale>
        <p:origin x="68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9FF55859-2735-4AEB-8392-D5AA34B61D2A}" type="datetimeFigureOut">
              <a:rPr lang="en-US" smtClean="0"/>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3202202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FF55859-2735-4AEB-8392-D5AA34B61D2A}"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108790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FF55859-2735-4AEB-8392-D5AA34B61D2A}"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120022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FF55859-2735-4AEB-8392-D5AA34B61D2A}" type="datetimeFigureOut">
              <a:rPr lang="en-US" smtClean="0"/>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210791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9FF55859-2735-4AEB-8392-D5AA34B61D2A}" type="datetimeFigureOut">
              <a:rPr lang="en-US" smtClean="0"/>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24484375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9FF55859-2735-4AEB-8392-D5AA34B61D2A}" type="datetimeFigureOut">
              <a:rPr lang="en-US" smtClean="0"/>
              <a:t>1/18/24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169646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9FF55859-2735-4AEB-8392-D5AA34B61D2A}" type="datetimeFigureOut">
              <a:rPr lang="en-US" smtClean="0"/>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48E5B-1E3C-4371-9787-4A0CB7E8C03C}"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89040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FF55859-2735-4AEB-8392-D5AA34B61D2A}" type="datetimeFigureOut">
              <a:rPr lang="en-US" smtClean="0"/>
              <a:t>1/18/24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216546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55859-2735-4AEB-8392-D5AA34B61D2A}" type="datetimeFigureOut">
              <a:rPr lang="en-US" smtClean="0"/>
              <a:t>1/18/24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32423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9FF55859-2735-4AEB-8392-D5AA34B61D2A}" type="datetimeFigureOut">
              <a:rPr lang="en-US" smtClean="0"/>
              <a:t>1/18/24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324010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FF55859-2735-4AEB-8392-D5AA34B61D2A}" type="datetimeFigureOut">
              <a:rPr lang="en-US" smtClean="0"/>
              <a:t>1/18/24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7A48E5B-1E3C-4371-9787-4A0CB7E8C03C}" type="slidenum">
              <a:rPr lang="en-US" smtClean="0"/>
              <a:t>‹#›</a:t>
            </a:fld>
            <a:endParaRPr lang="en-US"/>
          </a:p>
        </p:txBody>
      </p:sp>
    </p:spTree>
    <p:extLst>
      <p:ext uri="{BB962C8B-B14F-4D97-AF65-F5344CB8AC3E}">
        <p14:creationId xmlns:p14="http://schemas.microsoft.com/office/powerpoint/2010/main" val="116277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FF55859-2735-4AEB-8392-D5AA34B61D2A}" type="datetimeFigureOut">
              <a:rPr lang="en-US" smtClean="0"/>
              <a:t>1/18/24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7A48E5B-1E3C-4371-9787-4A0CB7E8C03C}" type="slidenum">
              <a:rPr lang="en-US" smtClean="0"/>
              <a:t>‹#›</a:t>
            </a:fld>
            <a:endParaRPr lang="en-US"/>
          </a:p>
        </p:txBody>
      </p:sp>
    </p:spTree>
    <p:extLst>
      <p:ext uri="{BB962C8B-B14F-4D97-AF65-F5344CB8AC3E}">
        <p14:creationId xmlns:p14="http://schemas.microsoft.com/office/powerpoint/2010/main" val="100262081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0F6F6A0-7A3A-9111-37D6-73BECB9736F3}"/>
              </a:ext>
            </a:extLst>
          </p:cNvPr>
          <p:cNvSpPr/>
          <p:nvPr/>
        </p:nvSpPr>
        <p:spPr>
          <a:xfrm>
            <a:off x="2394559" y="2978845"/>
            <a:ext cx="7402882" cy="900310"/>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E-Commerce Project</a:t>
            </a:r>
          </a:p>
        </p:txBody>
      </p:sp>
    </p:spTree>
    <p:extLst>
      <p:ext uri="{BB962C8B-B14F-4D97-AF65-F5344CB8AC3E}">
        <p14:creationId xmlns:p14="http://schemas.microsoft.com/office/powerpoint/2010/main" val="27887601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8EFC81-D712-FE00-0BFA-15028C354746}"/>
              </a:ext>
            </a:extLst>
          </p:cNvPr>
          <p:cNvSpPr txBox="1"/>
          <p:nvPr/>
        </p:nvSpPr>
        <p:spPr>
          <a:xfrm>
            <a:off x="459688" y="493059"/>
            <a:ext cx="11272623" cy="2677656"/>
          </a:xfrm>
          <a:prstGeom prst="rect">
            <a:avLst/>
          </a:prstGeom>
          <a:noFill/>
        </p:spPr>
        <p:txBody>
          <a:bodyPr wrap="square">
            <a:spAutoFit/>
          </a:bodyPr>
          <a:lstStyle/>
          <a:p>
            <a:r>
              <a:rPr lang="en-US" sz="1400" dirty="0">
                <a:solidFill>
                  <a:schemeClr val="tx1">
                    <a:lumMod val="95000"/>
                    <a:lumOff val="5000"/>
                  </a:schemeClr>
                </a:solidFill>
                <a:latin typeface="+mj-lt"/>
              </a:rPr>
              <a:t>This is our 4</a:t>
            </a:r>
            <a:r>
              <a:rPr lang="en-US" sz="1400" baseline="30000" dirty="0">
                <a:solidFill>
                  <a:schemeClr val="tx1">
                    <a:lumMod val="95000"/>
                    <a:lumOff val="5000"/>
                  </a:schemeClr>
                </a:solidFill>
                <a:latin typeface="+mj-lt"/>
              </a:rPr>
              <a:t>th</a:t>
            </a:r>
            <a:r>
              <a:rPr lang="en-US" sz="1400" dirty="0">
                <a:solidFill>
                  <a:schemeClr val="tx1">
                    <a:lumMod val="95000"/>
                    <a:lumOff val="5000"/>
                  </a:schemeClr>
                </a:solidFill>
                <a:latin typeface="+mj-lt"/>
              </a:rPr>
              <a:t> KPI to get the Average price and payment values from customers of Sao Paulo City. For this KPI we choose a Clustered Column Chart because we can check the comparison between the price and Payment values for the customers of Sao Paulo City. For this visualization, we have used three datasets that are:</a:t>
            </a:r>
          </a:p>
          <a:p>
            <a:pPr marL="285750" indent="-285750">
              <a:buFont typeface="Wingdings" panose="05000000000000000000" pitchFamily="2" charset="2"/>
              <a:buChar char="Ø"/>
            </a:pPr>
            <a:r>
              <a:rPr lang="en-US" sz="1400" dirty="0" err="1">
                <a:solidFill>
                  <a:schemeClr val="tx1">
                    <a:lumMod val="95000"/>
                    <a:lumOff val="5000"/>
                  </a:schemeClr>
                </a:solidFill>
                <a:latin typeface="+mj-lt"/>
              </a:rPr>
              <a:t>olist_customer_dataset</a:t>
            </a:r>
            <a:endParaRPr lang="en-US" sz="1400" dirty="0">
              <a:solidFill>
                <a:schemeClr val="tx1">
                  <a:lumMod val="95000"/>
                  <a:lumOff val="5000"/>
                </a:schemeClr>
              </a:solidFill>
              <a:latin typeface="+mj-lt"/>
            </a:endParaRPr>
          </a:p>
          <a:p>
            <a:pPr marL="285750" indent="-285750">
              <a:buFont typeface="Wingdings" panose="05000000000000000000" pitchFamily="2" charset="2"/>
              <a:buChar char="Ø"/>
            </a:pPr>
            <a:r>
              <a:rPr lang="en-US" sz="1400" dirty="0" err="1">
                <a:solidFill>
                  <a:schemeClr val="tx1">
                    <a:lumMod val="95000"/>
                    <a:lumOff val="5000"/>
                  </a:schemeClr>
                </a:solidFill>
                <a:latin typeface="+mj-lt"/>
              </a:rPr>
              <a:t>olist_order_items_datset</a:t>
            </a:r>
            <a:endParaRPr lang="en-US" sz="1400" dirty="0">
              <a:solidFill>
                <a:schemeClr val="tx1">
                  <a:lumMod val="95000"/>
                  <a:lumOff val="5000"/>
                </a:schemeClr>
              </a:solidFill>
              <a:latin typeface="+mj-lt"/>
            </a:endParaRPr>
          </a:p>
          <a:p>
            <a:pPr marL="285750" indent="-285750">
              <a:buFont typeface="Wingdings" panose="05000000000000000000" pitchFamily="2" charset="2"/>
              <a:buChar char="Ø"/>
            </a:pPr>
            <a:r>
              <a:rPr lang="en-US" sz="1400" dirty="0" err="1">
                <a:solidFill>
                  <a:schemeClr val="tx1">
                    <a:lumMod val="95000"/>
                    <a:lumOff val="5000"/>
                  </a:schemeClr>
                </a:solidFill>
                <a:latin typeface="+mj-lt"/>
              </a:rPr>
              <a:t>olist_order_payment_dataset</a:t>
            </a:r>
            <a:endParaRPr lang="en-US" sz="1400" dirty="0">
              <a:solidFill>
                <a:schemeClr val="tx1">
                  <a:lumMod val="95000"/>
                  <a:lumOff val="5000"/>
                </a:schemeClr>
              </a:solidFill>
              <a:latin typeface="+mj-lt"/>
            </a:endParaRPr>
          </a:p>
          <a:p>
            <a:endParaRPr lang="en-US" sz="1400" dirty="0">
              <a:solidFill>
                <a:schemeClr val="tx1">
                  <a:lumMod val="95000"/>
                  <a:lumOff val="5000"/>
                </a:schemeClr>
              </a:solidFill>
              <a:latin typeface="+mj-lt"/>
            </a:endParaRPr>
          </a:p>
          <a:p>
            <a:r>
              <a:rPr lang="en-US" sz="1400" dirty="0">
                <a:solidFill>
                  <a:schemeClr val="tx1">
                    <a:lumMod val="95000"/>
                    <a:lumOff val="5000"/>
                  </a:schemeClr>
                </a:solidFill>
                <a:latin typeface="+mj-lt"/>
              </a:rPr>
              <a:t>To get the perfect numbers we have taken </a:t>
            </a:r>
            <a:r>
              <a:rPr lang="en-US" sz="1400" dirty="0" err="1">
                <a:solidFill>
                  <a:schemeClr val="tx1">
                    <a:lumMod val="95000"/>
                    <a:lumOff val="5000"/>
                  </a:schemeClr>
                </a:solidFill>
                <a:latin typeface="+mj-lt"/>
              </a:rPr>
              <a:t>customer_city</a:t>
            </a:r>
            <a:r>
              <a:rPr lang="en-US" sz="1400" dirty="0">
                <a:solidFill>
                  <a:schemeClr val="tx1">
                    <a:lumMod val="95000"/>
                    <a:lumOff val="5000"/>
                  </a:schemeClr>
                </a:solidFill>
                <a:latin typeface="+mj-lt"/>
              </a:rPr>
              <a:t> in the X-Axis and Average of price and average of payment value in the Y-Axis.</a:t>
            </a:r>
          </a:p>
          <a:p>
            <a:endParaRPr lang="en-US" sz="1400" dirty="0">
              <a:solidFill>
                <a:schemeClr val="tx1">
                  <a:lumMod val="95000"/>
                  <a:lumOff val="5000"/>
                </a:schemeClr>
              </a:solidFill>
              <a:latin typeface="+mj-lt"/>
            </a:endParaRPr>
          </a:p>
          <a:p>
            <a:r>
              <a:rPr lang="en-US" sz="1400" dirty="0">
                <a:solidFill>
                  <a:schemeClr val="tx1">
                    <a:lumMod val="95000"/>
                    <a:lumOff val="5000"/>
                  </a:schemeClr>
                </a:solidFill>
                <a:latin typeface="+mj-lt"/>
              </a:rPr>
              <a:t>According to the chard displayed the average price and average payment of Sao Paulo City have shown that the number of  payment is greater than the price in the Sao Paulo City.</a:t>
            </a:r>
          </a:p>
          <a:p>
            <a:endParaRPr lang="en-US" sz="1400" dirty="0">
              <a:solidFill>
                <a:srgbClr val="FFC000"/>
              </a:solidFill>
            </a:endParaRPr>
          </a:p>
        </p:txBody>
      </p:sp>
      <p:sp>
        <p:nvSpPr>
          <p:cNvPr id="4" name="Rectangle 3">
            <a:extLst>
              <a:ext uri="{FF2B5EF4-FFF2-40B4-BE49-F238E27FC236}">
                <a16:creationId xmlns:a16="http://schemas.microsoft.com/office/drawing/2014/main" id="{78781CF9-8498-3B63-8B2E-76A0E2B37590}"/>
              </a:ext>
            </a:extLst>
          </p:cNvPr>
          <p:cNvSpPr/>
          <p:nvPr/>
        </p:nvSpPr>
        <p:spPr>
          <a:xfrm>
            <a:off x="215537" y="3858363"/>
            <a:ext cx="1845501" cy="23246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0" i="0" dirty="0">
                <a:solidFill>
                  <a:schemeClr val="bg1"/>
                </a:solidFill>
                <a:effectLst/>
                <a:latin typeface="Söhne"/>
              </a:rPr>
              <a:t>Average price and payment values from customers of Sao Paulo City.</a:t>
            </a:r>
            <a:endParaRPr lang="en-US" sz="1400" dirty="0">
              <a:solidFill>
                <a:schemeClr val="bg1"/>
              </a:solidFill>
            </a:endParaRPr>
          </a:p>
        </p:txBody>
      </p:sp>
      <p:sp>
        <p:nvSpPr>
          <p:cNvPr id="3" name="Freeform 2">
            <a:extLst>
              <a:ext uri="{FF2B5EF4-FFF2-40B4-BE49-F238E27FC236}">
                <a16:creationId xmlns:a16="http://schemas.microsoft.com/office/drawing/2014/main" id="{D0F21651-3AF5-794A-37EC-F9E787D1EEFB}"/>
              </a:ext>
            </a:extLst>
          </p:cNvPr>
          <p:cNvSpPr/>
          <p:nvPr/>
        </p:nvSpPr>
        <p:spPr>
          <a:xfrm>
            <a:off x="98627" y="5160723"/>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4</a:t>
            </a:r>
          </a:p>
        </p:txBody>
      </p:sp>
      <p:pic>
        <p:nvPicPr>
          <p:cNvPr id="10" name="Picture 9">
            <a:extLst>
              <a:ext uri="{FF2B5EF4-FFF2-40B4-BE49-F238E27FC236}">
                <a16:creationId xmlns:a16="http://schemas.microsoft.com/office/drawing/2014/main" id="{56716ED8-DDF4-C9D2-5F90-A1FEB8C9D73F}"/>
              </a:ext>
            </a:extLst>
          </p:cNvPr>
          <p:cNvPicPr>
            <a:picLocks noChangeAspect="1"/>
          </p:cNvPicPr>
          <p:nvPr/>
        </p:nvPicPr>
        <p:blipFill>
          <a:blip r:embed="rId2"/>
          <a:stretch>
            <a:fillRect/>
          </a:stretch>
        </p:blipFill>
        <p:spPr>
          <a:xfrm>
            <a:off x="4179665" y="2918564"/>
            <a:ext cx="7552646" cy="3886200"/>
          </a:xfrm>
          <a:prstGeom prst="rect">
            <a:avLst/>
          </a:prstGeom>
        </p:spPr>
      </p:pic>
    </p:spTree>
    <p:extLst>
      <p:ext uri="{BB962C8B-B14F-4D97-AF65-F5344CB8AC3E}">
        <p14:creationId xmlns:p14="http://schemas.microsoft.com/office/powerpoint/2010/main" val="942107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9F00D4-57B9-E09C-1CE5-F90C2B0786D7}"/>
              </a:ext>
            </a:extLst>
          </p:cNvPr>
          <p:cNvSpPr/>
          <p:nvPr/>
        </p:nvSpPr>
        <p:spPr>
          <a:xfrm>
            <a:off x="5143944" y="2151864"/>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0" i="0" dirty="0">
                <a:solidFill>
                  <a:schemeClr val="tx1"/>
                </a:solidFill>
                <a:effectLst/>
                <a:latin typeface="Söhne"/>
              </a:rPr>
              <a:t>Calculate the average delivery time for orders in the pet shop</a:t>
            </a:r>
            <a:endParaRPr lang="en-US" sz="1400" dirty="0">
              <a:solidFill>
                <a:schemeClr val="tx1"/>
              </a:solidFill>
            </a:endParaRPr>
          </a:p>
        </p:txBody>
      </p:sp>
      <p:sp>
        <p:nvSpPr>
          <p:cNvPr id="11" name="Rectangle 10">
            <a:extLst>
              <a:ext uri="{FF2B5EF4-FFF2-40B4-BE49-F238E27FC236}">
                <a16:creationId xmlns:a16="http://schemas.microsoft.com/office/drawing/2014/main" id="{FFE62BA1-DD81-5B38-8B3A-26CD7E1BA24E}"/>
              </a:ext>
            </a:extLst>
          </p:cNvPr>
          <p:cNvSpPr/>
          <p:nvPr/>
        </p:nvSpPr>
        <p:spPr>
          <a:xfrm>
            <a:off x="9683352" y="2151866"/>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Söhne"/>
                <a:ea typeface="+mn-ea"/>
                <a:cs typeface="+mn-cs"/>
              </a:rPr>
              <a:t>Explore the correlation between shipping days and review scores.</a:t>
            </a:r>
            <a:endParaRPr kumimoji="0" lang="en-US" sz="1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120C752-8F23-6175-18F0-18F9E17935A6}"/>
              </a:ext>
            </a:extLst>
          </p:cNvPr>
          <p:cNvSpPr/>
          <p:nvPr/>
        </p:nvSpPr>
        <p:spPr>
          <a:xfrm>
            <a:off x="443474" y="2151867"/>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ysClr val="windowText" lastClr="000000"/>
                </a:solidFill>
              </a:rPr>
              <a:t>Weekday Vs Weekend Payment Statistics</a:t>
            </a:r>
            <a:endParaRPr lang="en-US" dirty="0">
              <a:solidFill>
                <a:sysClr val="windowText" lastClr="000000"/>
              </a:solidFill>
            </a:endParaRPr>
          </a:p>
        </p:txBody>
      </p:sp>
      <p:sp>
        <p:nvSpPr>
          <p:cNvPr id="13" name="Rectangle 12">
            <a:extLst>
              <a:ext uri="{FF2B5EF4-FFF2-40B4-BE49-F238E27FC236}">
                <a16:creationId xmlns:a16="http://schemas.microsoft.com/office/drawing/2014/main" id="{B9ABC912-1E87-E3D2-BE56-4C7D6EBB9D4A}"/>
              </a:ext>
            </a:extLst>
          </p:cNvPr>
          <p:cNvSpPr/>
          <p:nvPr/>
        </p:nvSpPr>
        <p:spPr>
          <a:xfrm>
            <a:off x="2851841" y="2151867"/>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Söhne"/>
                <a:ea typeface="+mn-ea"/>
                <a:cs typeface="+mn-cs"/>
              </a:rPr>
              <a:t>Count orders with a review score of 5 and paid with a credit card</a:t>
            </a:r>
            <a:endParaRPr kumimoji="0" lang="en-US" sz="14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algn="ctr"/>
            <a:endParaRPr lang="en-US" dirty="0">
              <a:solidFill>
                <a:schemeClr val="tx1"/>
              </a:solidFill>
            </a:endParaRPr>
          </a:p>
        </p:txBody>
      </p:sp>
      <p:sp>
        <p:nvSpPr>
          <p:cNvPr id="15" name="Rectangle 14">
            <a:extLst>
              <a:ext uri="{FF2B5EF4-FFF2-40B4-BE49-F238E27FC236}">
                <a16:creationId xmlns:a16="http://schemas.microsoft.com/office/drawing/2014/main" id="{30AE3F2B-170B-235E-9108-C390930317BA}"/>
              </a:ext>
            </a:extLst>
          </p:cNvPr>
          <p:cNvSpPr/>
          <p:nvPr/>
        </p:nvSpPr>
        <p:spPr>
          <a:xfrm>
            <a:off x="7458261" y="2151865"/>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0" i="0" dirty="0">
                <a:solidFill>
                  <a:schemeClr val="tx1"/>
                </a:solidFill>
                <a:effectLst/>
                <a:latin typeface="Söhne"/>
              </a:rPr>
              <a:t>Average price and payment values from customers of Sao Paulo City.</a:t>
            </a:r>
            <a:endParaRPr lang="en-US" sz="1400" dirty="0">
              <a:solidFill>
                <a:schemeClr val="tx1"/>
              </a:solidFill>
            </a:endParaRPr>
          </a:p>
        </p:txBody>
      </p:sp>
      <p:sp>
        <p:nvSpPr>
          <p:cNvPr id="16" name="Freeform 15">
            <a:extLst>
              <a:ext uri="{FF2B5EF4-FFF2-40B4-BE49-F238E27FC236}">
                <a16:creationId xmlns:a16="http://schemas.microsoft.com/office/drawing/2014/main" id="{020A5593-9E43-BD1B-A295-D6AF3D9F7258}"/>
              </a:ext>
            </a:extLst>
          </p:cNvPr>
          <p:cNvSpPr/>
          <p:nvPr/>
        </p:nvSpPr>
        <p:spPr>
          <a:xfrm>
            <a:off x="9584480"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5</a:t>
            </a:r>
          </a:p>
        </p:txBody>
      </p:sp>
      <p:sp>
        <p:nvSpPr>
          <p:cNvPr id="20" name="Freeform 19">
            <a:extLst>
              <a:ext uri="{FF2B5EF4-FFF2-40B4-BE49-F238E27FC236}">
                <a16:creationId xmlns:a16="http://schemas.microsoft.com/office/drawing/2014/main" id="{AF83A412-5D83-A583-4DAD-06E878E97BB4}"/>
              </a:ext>
            </a:extLst>
          </p:cNvPr>
          <p:cNvSpPr/>
          <p:nvPr/>
        </p:nvSpPr>
        <p:spPr>
          <a:xfrm>
            <a:off x="7313619"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4</a:t>
            </a:r>
          </a:p>
        </p:txBody>
      </p:sp>
      <p:sp>
        <p:nvSpPr>
          <p:cNvPr id="21" name="Freeform 20">
            <a:extLst>
              <a:ext uri="{FF2B5EF4-FFF2-40B4-BE49-F238E27FC236}">
                <a16:creationId xmlns:a16="http://schemas.microsoft.com/office/drawing/2014/main" id="{E97252C9-1431-A70D-5C58-116FBD1980B9}"/>
              </a:ext>
            </a:extLst>
          </p:cNvPr>
          <p:cNvSpPr/>
          <p:nvPr/>
        </p:nvSpPr>
        <p:spPr>
          <a:xfrm>
            <a:off x="5027859" y="2154476"/>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3</a:t>
            </a:r>
          </a:p>
        </p:txBody>
      </p:sp>
      <p:sp>
        <p:nvSpPr>
          <p:cNvPr id="22" name="Freeform 21">
            <a:extLst>
              <a:ext uri="{FF2B5EF4-FFF2-40B4-BE49-F238E27FC236}">
                <a16:creationId xmlns:a16="http://schemas.microsoft.com/office/drawing/2014/main" id="{E2416328-49F5-68FD-3097-509F3D9019DA}"/>
              </a:ext>
            </a:extLst>
          </p:cNvPr>
          <p:cNvSpPr/>
          <p:nvPr/>
        </p:nvSpPr>
        <p:spPr>
          <a:xfrm>
            <a:off x="2707925"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2</a:t>
            </a:r>
          </a:p>
        </p:txBody>
      </p:sp>
      <p:sp>
        <p:nvSpPr>
          <p:cNvPr id="23" name="Freeform 22">
            <a:extLst>
              <a:ext uri="{FF2B5EF4-FFF2-40B4-BE49-F238E27FC236}">
                <a16:creationId xmlns:a16="http://schemas.microsoft.com/office/drawing/2014/main" id="{214906F9-FB4F-966C-D5EF-E9FA2DCAF457}"/>
              </a:ext>
            </a:extLst>
          </p:cNvPr>
          <p:cNvSpPr/>
          <p:nvPr/>
        </p:nvSpPr>
        <p:spPr>
          <a:xfrm>
            <a:off x="372366"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1</a:t>
            </a:r>
          </a:p>
        </p:txBody>
      </p:sp>
    </p:spTree>
    <p:extLst>
      <p:ext uri="{BB962C8B-B14F-4D97-AF65-F5344CB8AC3E}">
        <p14:creationId xmlns:p14="http://schemas.microsoft.com/office/powerpoint/2010/main" val="2284011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119DA3E-4A4A-7291-DC93-9E53A1E6CB6A}"/>
              </a:ext>
            </a:extLst>
          </p:cNvPr>
          <p:cNvSpPr txBox="1"/>
          <p:nvPr/>
        </p:nvSpPr>
        <p:spPr>
          <a:xfrm>
            <a:off x="228063" y="559549"/>
            <a:ext cx="6094070" cy="1815882"/>
          </a:xfrm>
          <a:prstGeom prst="rect">
            <a:avLst/>
          </a:prstGeom>
          <a:noFill/>
        </p:spPr>
        <p:txBody>
          <a:bodyPr wrap="square">
            <a:spAutoFit/>
          </a:bodyPr>
          <a:lstStyle/>
          <a:p>
            <a:r>
              <a:rPr lang="en-US" sz="1400" dirty="0">
                <a:solidFill>
                  <a:schemeClr val="tx1">
                    <a:lumMod val="95000"/>
                    <a:lumOff val="5000"/>
                  </a:schemeClr>
                </a:solidFill>
              </a:rPr>
              <a:t>This is the 5</a:t>
            </a:r>
            <a:r>
              <a:rPr lang="en-US" sz="1400" baseline="30000" dirty="0">
                <a:solidFill>
                  <a:schemeClr val="tx1">
                    <a:lumMod val="95000"/>
                    <a:lumOff val="5000"/>
                  </a:schemeClr>
                </a:solidFill>
              </a:rPr>
              <a:t>th</a:t>
            </a:r>
            <a:r>
              <a:rPr lang="en-US" sz="1400" dirty="0">
                <a:solidFill>
                  <a:schemeClr val="tx1">
                    <a:lumMod val="95000"/>
                    <a:lumOff val="5000"/>
                  </a:schemeClr>
                </a:solidFill>
              </a:rPr>
              <a:t> KPI to show the relationship between shipping days and Review Scores. For this KPI we have used Line and Stacked column Chart to show the trend and relation between shipping and review score. In this visualization, we have used </a:t>
            </a:r>
            <a:r>
              <a:rPr lang="en-US" sz="1400" dirty="0" err="1">
                <a:solidFill>
                  <a:schemeClr val="tx1">
                    <a:lumMod val="95000"/>
                    <a:lumOff val="5000"/>
                  </a:schemeClr>
                </a:solidFill>
              </a:rPr>
              <a:t>olist-order_payment_dataset</a:t>
            </a:r>
            <a:r>
              <a:rPr lang="en-US" sz="1400" dirty="0">
                <a:solidFill>
                  <a:schemeClr val="tx1">
                    <a:lumMod val="95000"/>
                    <a:lumOff val="5000"/>
                  </a:schemeClr>
                </a:solidFill>
              </a:rPr>
              <a:t> and </a:t>
            </a:r>
            <a:r>
              <a:rPr lang="en-US" sz="1400" dirty="0" err="1">
                <a:solidFill>
                  <a:schemeClr val="tx1">
                    <a:lumMod val="95000"/>
                    <a:lumOff val="5000"/>
                  </a:schemeClr>
                </a:solidFill>
              </a:rPr>
              <a:t>olist_orders_dataset</a:t>
            </a:r>
            <a:r>
              <a:rPr lang="en-US" sz="1400" dirty="0">
                <a:solidFill>
                  <a:schemeClr val="tx1">
                    <a:lumMod val="95000"/>
                    <a:lumOff val="5000"/>
                  </a:schemeClr>
                </a:solidFill>
              </a:rPr>
              <a:t>.</a:t>
            </a:r>
          </a:p>
          <a:p>
            <a:r>
              <a:rPr lang="en-US" sz="1400" dirty="0">
                <a:solidFill>
                  <a:schemeClr val="tx1">
                    <a:lumMod val="95000"/>
                    <a:lumOff val="5000"/>
                  </a:schemeClr>
                </a:solidFill>
              </a:rPr>
              <a:t>Then we took review scores in the X-Axis and the Y-Axis we took the Average of Shipping Days.</a:t>
            </a:r>
          </a:p>
          <a:p>
            <a:r>
              <a:rPr lang="en-US" sz="1400" dirty="0">
                <a:solidFill>
                  <a:schemeClr val="tx1">
                    <a:lumMod val="95000"/>
                    <a:lumOff val="5000"/>
                  </a:schemeClr>
                </a:solidFill>
              </a:rPr>
              <a:t>So, the conclusion is that when the shipping days is more then the review score is less, and when the shipping days are less then the review score is high.</a:t>
            </a:r>
          </a:p>
        </p:txBody>
      </p:sp>
      <p:sp>
        <p:nvSpPr>
          <p:cNvPr id="6" name="Rectangle 5">
            <a:extLst>
              <a:ext uri="{FF2B5EF4-FFF2-40B4-BE49-F238E27FC236}">
                <a16:creationId xmlns:a16="http://schemas.microsoft.com/office/drawing/2014/main" id="{E6A1C2AB-6A2C-89D6-043B-E3EB531F11A2}"/>
              </a:ext>
            </a:extLst>
          </p:cNvPr>
          <p:cNvSpPr/>
          <p:nvPr/>
        </p:nvSpPr>
        <p:spPr>
          <a:xfrm>
            <a:off x="344973" y="3647447"/>
            <a:ext cx="1845501" cy="23246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Söhne"/>
                <a:ea typeface="+mn-ea"/>
                <a:cs typeface="+mn-cs"/>
              </a:rPr>
              <a:t>Explore the correlation between shipping days and review scores.</a:t>
            </a:r>
            <a:endParaRPr kumimoji="0" lang="en-US" sz="14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7" name="Freeform 6">
            <a:extLst>
              <a:ext uri="{FF2B5EF4-FFF2-40B4-BE49-F238E27FC236}">
                <a16:creationId xmlns:a16="http://schemas.microsoft.com/office/drawing/2014/main" id="{1F618B03-2A93-8E36-CF42-19A0CA03E96F}"/>
              </a:ext>
            </a:extLst>
          </p:cNvPr>
          <p:cNvSpPr/>
          <p:nvPr/>
        </p:nvSpPr>
        <p:spPr>
          <a:xfrm>
            <a:off x="228063" y="5023928"/>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5</a:t>
            </a:r>
          </a:p>
        </p:txBody>
      </p:sp>
      <p:sp>
        <p:nvSpPr>
          <p:cNvPr id="10" name="Title 1">
            <a:extLst>
              <a:ext uri="{FF2B5EF4-FFF2-40B4-BE49-F238E27FC236}">
                <a16:creationId xmlns:a16="http://schemas.microsoft.com/office/drawing/2014/main" id="{FABAD0AC-D5DA-97E3-AEB1-B77940FE4E97}"/>
              </a:ext>
            </a:extLst>
          </p:cNvPr>
          <p:cNvSpPr>
            <a:spLocks noGrp="1"/>
          </p:cNvSpPr>
          <p:nvPr>
            <p:ph type="ctrTitle"/>
          </p:nvPr>
        </p:nvSpPr>
        <p:spPr>
          <a:xfrm>
            <a:off x="10230651" y="485537"/>
            <a:ext cx="1733286" cy="1527031"/>
          </a:xfrm>
          <a:prstGeom prst="ellipse">
            <a:avLst/>
          </a:prstGeom>
          <a:solidFill>
            <a:schemeClr val="bg1"/>
          </a:solidFill>
          <a:ln>
            <a:solidFill>
              <a:schemeClr val="bg1"/>
            </a:solidFill>
          </a:ln>
        </p:spPr>
        <p:txBody>
          <a:bodyPr vert="horz" lIns="182880" tIns="182880" rIns="182880" bIns="182880" rtlCol="0" anchor="ctr">
            <a:normAutofit/>
          </a:bodyPr>
          <a:lstStyle/>
          <a:p>
            <a:r>
              <a:rPr lang="en-US" sz="800" dirty="0">
                <a:solidFill>
                  <a:schemeClr val="bg1"/>
                </a:solidFill>
              </a:rPr>
              <a:t>                     Dashboard</a:t>
            </a:r>
            <a:br>
              <a:rPr lang="en-US" sz="800" dirty="0">
                <a:solidFill>
                  <a:schemeClr val="bg1"/>
                </a:solidFill>
              </a:rPr>
            </a:br>
            <a:endParaRPr lang="en-US" sz="800" dirty="0">
              <a:solidFill>
                <a:schemeClr val="bg1"/>
              </a:solidFill>
            </a:endParaRPr>
          </a:p>
        </p:txBody>
      </p:sp>
      <p:pic>
        <p:nvPicPr>
          <p:cNvPr id="11" name="Picture 10">
            <a:extLst>
              <a:ext uri="{FF2B5EF4-FFF2-40B4-BE49-F238E27FC236}">
                <a16:creationId xmlns:a16="http://schemas.microsoft.com/office/drawing/2014/main" id="{941EF3B8-2155-3766-F011-0CCBFA6EC8FD}"/>
              </a:ext>
            </a:extLst>
          </p:cNvPr>
          <p:cNvPicPr>
            <a:picLocks noChangeAspect="1"/>
          </p:cNvPicPr>
          <p:nvPr/>
        </p:nvPicPr>
        <p:blipFill>
          <a:blip r:embed="rId2"/>
          <a:stretch>
            <a:fillRect/>
          </a:stretch>
        </p:blipFill>
        <p:spPr>
          <a:xfrm>
            <a:off x="4074627" y="2700839"/>
            <a:ext cx="7772400" cy="3671624"/>
          </a:xfrm>
          <a:prstGeom prst="rect">
            <a:avLst/>
          </a:prstGeom>
        </p:spPr>
      </p:pic>
    </p:spTree>
    <p:extLst>
      <p:ext uri="{BB962C8B-B14F-4D97-AF65-F5344CB8AC3E}">
        <p14:creationId xmlns:p14="http://schemas.microsoft.com/office/powerpoint/2010/main" val="667750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706712D-041C-379E-E4B3-BEB55C939BCF}"/>
              </a:ext>
            </a:extLst>
          </p:cNvPr>
          <p:cNvSpPr txBox="1">
            <a:spLocks/>
          </p:cNvSpPr>
          <p:nvPr/>
        </p:nvSpPr>
        <p:spPr bwMode="blackWhite">
          <a:xfrm>
            <a:off x="796972" y="789110"/>
            <a:ext cx="1828800" cy="1828800"/>
          </a:xfrm>
          <a:prstGeom prst="ellipse">
            <a:avLst/>
          </a:prstGeom>
          <a:noFill/>
          <a:ln w="38100" cap="sq">
            <a:solidFill>
              <a:srgbClr val="FFFFFF"/>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800">
                <a:solidFill>
                  <a:srgbClr val="FFFFFF"/>
                </a:solidFill>
              </a:rPr>
              <a:t>                     Dashboard</a:t>
            </a:r>
            <a:br>
              <a:rPr lang="en-US" sz="800">
                <a:solidFill>
                  <a:srgbClr val="FFFFFF"/>
                </a:solidFill>
              </a:rPr>
            </a:br>
            <a:endParaRPr lang="en-US" sz="800" dirty="0">
              <a:solidFill>
                <a:srgbClr val="FFFFFF"/>
              </a:solidFill>
            </a:endParaRPr>
          </a:p>
        </p:txBody>
      </p:sp>
      <p:pic>
        <p:nvPicPr>
          <p:cNvPr id="7" name="Picture 6">
            <a:extLst>
              <a:ext uri="{FF2B5EF4-FFF2-40B4-BE49-F238E27FC236}">
                <a16:creationId xmlns:a16="http://schemas.microsoft.com/office/drawing/2014/main" id="{A39E2E97-65CD-FC46-517A-4AF3F200FF6C}"/>
              </a:ext>
            </a:extLst>
          </p:cNvPr>
          <p:cNvPicPr>
            <a:picLocks noChangeAspect="1"/>
          </p:cNvPicPr>
          <p:nvPr/>
        </p:nvPicPr>
        <p:blipFill>
          <a:blip r:embed="rId2"/>
          <a:stretch>
            <a:fillRect/>
          </a:stretch>
        </p:blipFill>
        <p:spPr>
          <a:xfrm>
            <a:off x="2790364" y="1350103"/>
            <a:ext cx="7481361" cy="4157794"/>
          </a:xfrm>
          <a:prstGeom prst="rect">
            <a:avLst/>
          </a:prstGeom>
        </p:spPr>
      </p:pic>
    </p:spTree>
    <p:extLst>
      <p:ext uri="{BB962C8B-B14F-4D97-AF65-F5344CB8AC3E}">
        <p14:creationId xmlns:p14="http://schemas.microsoft.com/office/powerpoint/2010/main" val="1241169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0F91-8949-D224-F003-839B27D7BD44}"/>
              </a:ext>
            </a:extLst>
          </p:cNvPr>
          <p:cNvSpPr>
            <a:spLocks noGrp="1"/>
          </p:cNvSpPr>
          <p:nvPr>
            <p:ph type="ctrTitle"/>
          </p:nvPr>
        </p:nvSpPr>
        <p:spPr>
          <a:xfrm>
            <a:off x="1683171" y="2818356"/>
            <a:ext cx="8825658" cy="1828800"/>
          </a:xfrm>
        </p:spPr>
        <p:txBody>
          <a:bodyPr>
            <a:normAutofit fontScale="90000"/>
          </a:bodyPr>
          <a:lstStyle/>
          <a:p>
            <a:pPr algn="ctr"/>
            <a:r>
              <a:rPr lang="en-US" sz="7200" b="1" dirty="0">
                <a:latin typeface="Baskerville Old Face" panose="02020602080505020303" pitchFamily="18" charset="0"/>
              </a:rPr>
              <a:t>Thank You</a:t>
            </a:r>
            <a:br>
              <a:rPr lang="en-US" sz="3600" dirty="0"/>
            </a:br>
            <a:br>
              <a:rPr lang="en-US" sz="2400" dirty="0"/>
            </a:br>
            <a:endParaRPr lang="en-US" sz="2400" dirty="0"/>
          </a:p>
        </p:txBody>
      </p:sp>
    </p:spTree>
    <p:extLst>
      <p:ext uri="{BB962C8B-B14F-4D97-AF65-F5344CB8AC3E}">
        <p14:creationId xmlns:p14="http://schemas.microsoft.com/office/powerpoint/2010/main" val="62692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A91E3E0B-88BF-BB40-595D-407098694713}"/>
              </a:ext>
            </a:extLst>
          </p:cNvPr>
          <p:cNvSpPr/>
          <p:nvPr/>
        </p:nvSpPr>
        <p:spPr>
          <a:xfrm>
            <a:off x="2782865" y="1662830"/>
            <a:ext cx="6626269" cy="3532340"/>
          </a:xfrm>
          <a:prstGeom prst="roundRect">
            <a:avLst/>
          </a:prstGeom>
          <a:solidFill>
            <a:schemeClr val="tx1">
              <a:alpha val="7510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endParaRPr lang="en-US" sz="1100" dirty="0">
              <a:solidFill>
                <a:schemeClr val="bg1"/>
              </a:solidFill>
            </a:endParaRPr>
          </a:p>
          <a:p>
            <a:pPr marL="0" indent="0" algn="ctr">
              <a:buNone/>
            </a:pPr>
            <a:r>
              <a:rPr lang="en-US" sz="1100" dirty="0">
                <a:solidFill>
                  <a:schemeClr val="bg1"/>
                </a:solidFill>
              </a:rPr>
              <a:t>Mentor and Team Members</a:t>
            </a:r>
          </a:p>
          <a:p>
            <a:pPr marL="0" indent="0">
              <a:buNone/>
            </a:pPr>
            <a:endParaRPr lang="en-US" sz="1100" dirty="0">
              <a:solidFill>
                <a:schemeClr val="bg1"/>
              </a:solidFill>
            </a:endParaRPr>
          </a:p>
          <a:p>
            <a:pPr marL="0" indent="0">
              <a:buNone/>
            </a:pPr>
            <a:r>
              <a:rPr lang="en-US" sz="1100" dirty="0">
                <a:solidFill>
                  <a:schemeClr val="bg1"/>
                </a:solidFill>
              </a:rPr>
              <a:t>Mentor:                                                                                                Team Members:</a:t>
            </a:r>
          </a:p>
          <a:p>
            <a:pPr marL="0" indent="0">
              <a:buNone/>
            </a:pPr>
            <a:endParaRPr lang="en-US" sz="1100" dirty="0">
              <a:solidFill>
                <a:schemeClr val="bg1"/>
              </a:solidFill>
            </a:endParaRPr>
          </a:p>
          <a:p>
            <a:pPr marL="0" indent="0">
              <a:buNone/>
            </a:pPr>
            <a:endParaRPr lang="en-US" sz="1100" dirty="0">
              <a:solidFill>
                <a:schemeClr val="bg1"/>
              </a:solidFill>
            </a:endParaRPr>
          </a:p>
          <a:p>
            <a:pPr marL="0" indent="0">
              <a:buNone/>
            </a:pPr>
            <a:r>
              <a:rPr lang="en-US" sz="1100" dirty="0">
                <a:solidFill>
                  <a:schemeClr val="bg1"/>
                </a:solidFill>
              </a:rPr>
              <a:t>B harish                                                                                                 Baisakhi Barik</a:t>
            </a:r>
          </a:p>
          <a:p>
            <a:pPr marL="0" indent="0">
              <a:buNone/>
            </a:pPr>
            <a:r>
              <a:rPr lang="en-US" sz="1100" dirty="0">
                <a:solidFill>
                  <a:schemeClr val="bg1"/>
                </a:solidFill>
              </a:rPr>
              <a:t>                                                                                                             Diksha Singh</a:t>
            </a:r>
          </a:p>
          <a:p>
            <a:pPr marL="0" indent="0">
              <a:buNone/>
            </a:pPr>
            <a:r>
              <a:rPr lang="en-US" sz="1100" dirty="0">
                <a:solidFill>
                  <a:schemeClr val="bg1"/>
                </a:solidFill>
              </a:rPr>
              <a:t>                                                                                                             Abhijeet Chaudhary</a:t>
            </a:r>
          </a:p>
          <a:p>
            <a:pPr marL="0" indent="0">
              <a:buNone/>
            </a:pPr>
            <a:r>
              <a:rPr lang="en-US" sz="1100" dirty="0">
                <a:solidFill>
                  <a:schemeClr val="bg1"/>
                </a:solidFill>
              </a:rPr>
              <a:t>                                                                                                             Nikhil </a:t>
            </a:r>
            <a:r>
              <a:rPr lang="en-US" sz="1100" dirty="0" err="1">
                <a:solidFill>
                  <a:schemeClr val="bg1"/>
                </a:solidFill>
              </a:rPr>
              <a:t>Uttam</a:t>
            </a:r>
            <a:r>
              <a:rPr lang="en-US" sz="1100" dirty="0">
                <a:solidFill>
                  <a:schemeClr val="bg1"/>
                </a:solidFill>
              </a:rPr>
              <a:t> </a:t>
            </a:r>
            <a:r>
              <a:rPr lang="en-US" sz="1100" dirty="0" err="1">
                <a:solidFill>
                  <a:schemeClr val="bg1"/>
                </a:solidFill>
              </a:rPr>
              <a:t>Labde</a:t>
            </a:r>
            <a:endParaRPr lang="en-US" sz="1100" dirty="0">
              <a:solidFill>
                <a:schemeClr val="bg1"/>
              </a:solidFill>
            </a:endParaRPr>
          </a:p>
          <a:p>
            <a:pPr marL="0" indent="0">
              <a:buNone/>
            </a:pPr>
            <a:r>
              <a:rPr lang="en-US" sz="1100" dirty="0">
                <a:solidFill>
                  <a:schemeClr val="bg1"/>
                </a:solidFill>
              </a:rPr>
              <a:t>                                                                                                             </a:t>
            </a:r>
            <a:r>
              <a:rPr lang="en-US" sz="1100" dirty="0" err="1">
                <a:solidFill>
                  <a:schemeClr val="bg1"/>
                </a:solidFill>
              </a:rPr>
              <a:t>Anuja</a:t>
            </a:r>
            <a:r>
              <a:rPr lang="en-US" sz="1100" dirty="0">
                <a:solidFill>
                  <a:schemeClr val="bg1"/>
                </a:solidFill>
              </a:rPr>
              <a:t> Pandurang </a:t>
            </a:r>
            <a:r>
              <a:rPr lang="en-US" sz="1100" dirty="0" err="1">
                <a:solidFill>
                  <a:schemeClr val="bg1"/>
                </a:solidFill>
              </a:rPr>
              <a:t>Amrutard</a:t>
            </a:r>
            <a:endParaRPr lang="en-US" sz="1100" dirty="0">
              <a:solidFill>
                <a:schemeClr val="bg1"/>
              </a:solidFill>
            </a:endParaRPr>
          </a:p>
          <a:p>
            <a:pPr marL="0" indent="0">
              <a:buNone/>
            </a:pPr>
            <a:r>
              <a:rPr lang="en-US" sz="1100" dirty="0">
                <a:solidFill>
                  <a:schemeClr val="bg1"/>
                </a:solidFill>
              </a:rPr>
              <a:t>                                                                                                             </a:t>
            </a:r>
            <a:r>
              <a:rPr lang="en-US" sz="1100" dirty="0" err="1">
                <a:solidFill>
                  <a:schemeClr val="bg1"/>
                </a:solidFill>
              </a:rPr>
              <a:t>Tadimalla</a:t>
            </a:r>
            <a:r>
              <a:rPr lang="en-US" sz="1100" dirty="0">
                <a:solidFill>
                  <a:schemeClr val="bg1"/>
                </a:solidFill>
              </a:rPr>
              <a:t> Sai </a:t>
            </a:r>
            <a:r>
              <a:rPr lang="en-US" sz="1100" dirty="0" err="1">
                <a:solidFill>
                  <a:schemeClr val="bg1"/>
                </a:solidFill>
              </a:rPr>
              <a:t>Saradind</a:t>
            </a:r>
            <a:r>
              <a:rPr lang="en-US" sz="1100" dirty="0">
                <a:solidFill>
                  <a:schemeClr val="bg1"/>
                </a:solidFill>
              </a:rPr>
              <a:t> </a:t>
            </a:r>
          </a:p>
          <a:p>
            <a:pPr marL="0" indent="0">
              <a:buNone/>
            </a:pPr>
            <a:r>
              <a:rPr lang="en-US" sz="1100" dirty="0">
                <a:solidFill>
                  <a:schemeClr val="bg1"/>
                </a:solidFill>
              </a:rPr>
              <a:t>                                                                                                             </a:t>
            </a:r>
            <a:r>
              <a:rPr lang="en-US" sz="1100" dirty="0" err="1">
                <a:solidFill>
                  <a:schemeClr val="bg1"/>
                </a:solidFill>
              </a:rPr>
              <a:t>Mohd</a:t>
            </a:r>
            <a:r>
              <a:rPr lang="en-US" sz="1100" dirty="0">
                <a:solidFill>
                  <a:schemeClr val="bg1"/>
                </a:solidFill>
              </a:rPr>
              <a:t> Abdul </a:t>
            </a:r>
            <a:r>
              <a:rPr lang="en-US" sz="1100" dirty="0" err="1">
                <a:solidFill>
                  <a:schemeClr val="bg1"/>
                </a:solidFill>
              </a:rPr>
              <a:t>Aabid</a:t>
            </a:r>
            <a:endParaRPr lang="en-US" sz="1100" dirty="0">
              <a:solidFill>
                <a:schemeClr val="bg1"/>
              </a:solidFill>
            </a:endParaRPr>
          </a:p>
          <a:p>
            <a:pPr algn="ctr"/>
            <a:endParaRPr lang="en-US" dirty="0"/>
          </a:p>
        </p:txBody>
      </p:sp>
      <p:sp>
        <p:nvSpPr>
          <p:cNvPr id="6" name="Rounded Rectangle 5">
            <a:extLst>
              <a:ext uri="{FF2B5EF4-FFF2-40B4-BE49-F238E27FC236}">
                <a16:creationId xmlns:a16="http://schemas.microsoft.com/office/drawing/2014/main" id="{FB438338-C490-532A-46C9-B4B5FCB36496}"/>
              </a:ext>
            </a:extLst>
          </p:cNvPr>
          <p:cNvSpPr/>
          <p:nvPr/>
        </p:nvSpPr>
        <p:spPr>
          <a:xfrm>
            <a:off x="2394559" y="1212675"/>
            <a:ext cx="7402882" cy="900310"/>
          </a:xfrm>
          <a:prstGeom prst="roundRect">
            <a:avLst>
              <a:gd name="adj" fmla="val 50000"/>
            </a:avLst>
          </a:prstGeom>
          <a:solidFill>
            <a:schemeClr val="tx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E-Commerce Project</a:t>
            </a:r>
          </a:p>
        </p:txBody>
      </p:sp>
      <p:pic>
        <p:nvPicPr>
          <p:cNvPr id="8" name="Graphic 7" descr="Magnifying glass outline">
            <a:extLst>
              <a:ext uri="{FF2B5EF4-FFF2-40B4-BE49-F238E27FC236}">
                <a16:creationId xmlns:a16="http://schemas.microsoft.com/office/drawing/2014/main" id="{D7BDAF2E-B65D-3682-7152-8583E21DD7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4766" y="1374731"/>
            <a:ext cx="576197" cy="576197"/>
          </a:xfrm>
          <a:prstGeom prst="rect">
            <a:avLst/>
          </a:prstGeom>
        </p:spPr>
      </p:pic>
    </p:spTree>
    <p:extLst>
      <p:ext uri="{BB962C8B-B14F-4D97-AF65-F5344CB8AC3E}">
        <p14:creationId xmlns:p14="http://schemas.microsoft.com/office/powerpoint/2010/main" val="4163657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E62BA1-DD81-5B38-8B3A-26CD7E1BA24E}"/>
              </a:ext>
            </a:extLst>
          </p:cNvPr>
          <p:cNvSpPr/>
          <p:nvPr/>
        </p:nvSpPr>
        <p:spPr>
          <a:xfrm>
            <a:off x="9683352" y="2151864"/>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2" name="Rectangle 11">
            <a:extLst>
              <a:ext uri="{FF2B5EF4-FFF2-40B4-BE49-F238E27FC236}">
                <a16:creationId xmlns:a16="http://schemas.microsoft.com/office/drawing/2014/main" id="{4120C752-8F23-6175-18F0-18F9E17935A6}"/>
              </a:ext>
            </a:extLst>
          </p:cNvPr>
          <p:cNvSpPr/>
          <p:nvPr/>
        </p:nvSpPr>
        <p:spPr>
          <a:xfrm>
            <a:off x="443474" y="2151867"/>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ysClr val="windowText" lastClr="000000"/>
                </a:solidFill>
              </a:rPr>
              <a:t>Weekday Vs Weekend Payment Statistics</a:t>
            </a:r>
            <a:endParaRPr lang="en-US" dirty="0">
              <a:solidFill>
                <a:sysClr val="windowText" lastClr="000000"/>
              </a:solidFill>
            </a:endParaRPr>
          </a:p>
        </p:txBody>
      </p:sp>
      <p:sp>
        <p:nvSpPr>
          <p:cNvPr id="13" name="Rectangle 12">
            <a:extLst>
              <a:ext uri="{FF2B5EF4-FFF2-40B4-BE49-F238E27FC236}">
                <a16:creationId xmlns:a16="http://schemas.microsoft.com/office/drawing/2014/main" id="{B9ABC912-1E87-E3D2-BE56-4C7D6EBB9D4A}"/>
              </a:ext>
            </a:extLst>
          </p:cNvPr>
          <p:cNvSpPr/>
          <p:nvPr/>
        </p:nvSpPr>
        <p:spPr>
          <a:xfrm>
            <a:off x="2825496" y="2151865"/>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3124D4EE-F2A5-B1A6-7015-BB0058B8C3A0}"/>
              </a:ext>
            </a:extLst>
          </p:cNvPr>
          <p:cNvSpPr/>
          <p:nvPr/>
        </p:nvSpPr>
        <p:spPr>
          <a:xfrm>
            <a:off x="5144769" y="2151865"/>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5" name="Rectangle 14">
            <a:extLst>
              <a:ext uri="{FF2B5EF4-FFF2-40B4-BE49-F238E27FC236}">
                <a16:creationId xmlns:a16="http://schemas.microsoft.com/office/drawing/2014/main" id="{30AE3F2B-170B-235E-9108-C390930317BA}"/>
              </a:ext>
            </a:extLst>
          </p:cNvPr>
          <p:cNvSpPr/>
          <p:nvPr/>
        </p:nvSpPr>
        <p:spPr>
          <a:xfrm>
            <a:off x="7423080" y="2151865"/>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6" name="Freeform 15">
            <a:extLst>
              <a:ext uri="{FF2B5EF4-FFF2-40B4-BE49-F238E27FC236}">
                <a16:creationId xmlns:a16="http://schemas.microsoft.com/office/drawing/2014/main" id="{020A5593-9E43-BD1B-A295-D6AF3D9F7258}"/>
              </a:ext>
            </a:extLst>
          </p:cNvPr>
          <p:cNvSpPr/>
          <p:nvPr/>
        </p:nvSpPr>
        <p:spPr>
          <a:xfrm>
            <a:off x="9584480"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5</a:t>
            </a:r>
          </a:p>
        </p:txBody>
      </p:sp>
      <p:sp>
        <p:nvSpPr>
          <p:cNvPr id="20" name="Freeform 19">
            <a:extLst>
              <a:ext uri="{FF2B5EF4-FFF2-40B4-BE49-F238E27FC236}">
                <a16:creationId xmlns:a16="http://schemas.microsoft.com/office/drawing/2014/main" id="{AF83A412-5D83-A583-4DAD-06E878E97BB4}"/>
              </a:ext>
            </a:extLst>
          </p:cNvPr>
          <p:cNvSpPr/>
          <p:nvPr/>
        </p:nvSpPr>
        <p:spPr>
          <a:xfrm>
            <a:off x="7313619"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4</a:t>
            </a:r>
          </a:p>
        </p:txBody>
      </p:sp>
      <p:sp>
        <p:nvSpPr>
          <p:cNvPr id="21" name="Freeform 20">
            <a:extLst>
              <a:ext uri="{FF2B5EF4-FFF2-40B4-BE49-F238E27FC236}">
                <a16:creationId xmlns:a16="http://schemas.microsoft.com/office/drawing/2014/main" id="{E97252C9-1431-A70D-5C58-116FBD1980B9}"/>
              </a:ext>
            </a:extLst>
          </p:cNvPr>
          <p:cNvSpPr/>
          <p:nvPr/>
        </p:nvSpPr>
        <p:spPr>
          <a:xfrm>
            <a:off x="5027859" y="2154476"/>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3</a:t>
            </a:r>
          </a:p>
        </p:txBody>
      </p:sp>
      <p:sp>
        <p:nvSpPr>
          <p:cNvPr id="22" name="Freeform 21">
            <a:extLst>
              <a:ext uri="{FF2B5EF4-FFF2-40B4-BE49-F238E27FC236}">
                <a16:creationId xmlns:a16="http://schemas.microsoft.com/office/drawing/2014/main" id="{E2416328-49F5-68FD-3097-509F3D9019DA}"/>
              </a:ext>
            </a:extLst>
          </p:cNvPr>
          <p:cNvSpPr/>
          <p:nvPr/>
        </p:nvSpPr>
        <p:spPr>
          <a:xfrm>
            <a:off x="2707925"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2</a:t>
            </a:r>
          </a:p>
        </p:txBody>
      </p:sp>
      <p:sp>
        <p:nvSpPr>
          <p:cNvPr id="23" name="Freeform 22">
            <a:extLst>
              <a:ext uri="{FF2B5EF4-FFF2-40B4-BE49-F238E27FC236}">
                <a16:creationId xmlns:a16="http://schemas.microsoft.com/office/drawing/2014/main" id="{214906F9-FB4F-966C-D5EF-E9FA2DCAF457}"/>
              </a:ext>
            </a:extLst>
          </p:cNvPr>
          <p:cNvSpPr/>
          <p:nvPr/>
        </p:nvSpPr>
        <p:spPr>
          <a:xfrm>
            <a:off x="372366"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1</a:t>
            </a:r>
          </a:p>
        </p:txBody>
      </p:sp>
    </p:spTree>
    <p:extLst>
      <p:ext uri="{BB962C8B-B14F-4D97-AF65-F5344CB8AC3E}">
        <p14:creationId xmlns:p14="http://schemas.microsoft.com/office/powerpoint/2010/main" val="23598941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09F214-B5D7-A9AE-029B-B6CE358EB91C}"/>
              </a:ext>
            </a:extLst>
          </p:cNvPr>
          <p:cNvSpPr/>
          <p:nvPr/>
        </p:nvSpPr>
        <p:spPr>
          <a:xfrm>
            <a:off x="284678" y="3946051"/>
            <a:ext cx="1845501" cy="19211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Weekday Vs Weekend Payment Statistics</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D5388F52-9D0F-58F2-805D-DEB66469979A}"/>
              </a:ext>
            </a:extLst>
          </p:cNvPr>
          <p:cNvSpPr/>
          <p:nvPr/>
        </p:nvSpPr>
        <p:spPr>
          <a:xfrm>
            <a:off x="167768" y="5318759"/>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1</a:t>
            </a:r>
          </a:p>
        </p:txBody>
      </p:sp>
      <p:sp>
        <p:nvSpPr>
          <p:cNvPr id="10" name="TextBox 9">
            <a:extLst>
              <a:ext uri="{FF2B5EF4-FFF2-40B4-BE49-F238E27FC236}">
                <a16:creationId xmlns:a16="http://schemas.microsoft.com/office/drawing/2014/main" id="{47DCC3E3-AEBF-E9EA-5563-3603B91F5E21}"/>
              </a:ext>
            </a:extLst>
          </p:cNvPr>
          <p:cNvSpPr txBox="1"/>
          <p:nvPr/>
        </p:nvSpPr>
        <p:spPr>
          <a:xfrm>
            <a:off x="81810" y="542056"/>
            <a:ext cx="4330562" cy="2886944"/>
          </a:xfrm>
          <a:prstGeom prst="rect">
            <a:avLst/>
          </a:prstGeom>
          <a:noFill/>
        </p:spPr>
        <p:txBody>
          <a:bodyPr wrap="square" rtlCol="0">
            <a:spAutoFit/>
          </a:bodyPr>
          <a:lstStyle/>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This is the 1</a:t>
            </a:r>
            <a:r>
              <a:rPr lang="en-US" sz="1400" baseline="30000" dirty="0">
                <a:solidFill>
                  <a:schemeClr val="tx1">
                    <a:lumMod val="85000"/>
                    <a:lumOff val="15000"/>
                  </a:schemeClr>
                </a:solidFill>
              </a:rPr>
              <a:t>st</a:t>
            </a:r>
            <a:r>
              <a:rPr lang="en-US" sz="1400" dirty="0">
                <a:solidFill>
                  <a:schemeClr val="tx1">
                    <a:lumMod val="85000"/>
                    <a:lumOff val="15000"/>
                  </a:schemeClr>
                </a:solidFill>
              </a:rPr>
              <a:t> KPI for the Weekday vs. weekend Payment Statistics. </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While creating this graph we added the columns of Weekday/Weekend in the power query by using a conditional column. For this KPI we have taken two datasets which is </a:t>
            </a:r>
            <a:r>
              <a:rPr lang="en-US" sz="1400" dirty="0" err="1">
                <a:solidFill>
                  <a:schemeClr val="tx1">
                    <a:lumMod val="85000"/>
                    <a:lumOff val="15000"/>
                  </a:schemeClr>
                </a:solidFill>
              </a:rPr>
              <a:t>olist_order_payment_dataset</a:t>
            </a:r>
            <a:r>
              <a:rPr lang="en-US" sz="1400" dirty="0">
                <a:solidFill>
                  <a:schemeClr val="tx1">
                    <a:lumMod val="85000"/>
                    <a:lumOff val="15000"/>
                  </a:schemeClr>
                </a:solidFill>
              </a:rPr>
              <a:t> and </a:t>
            </a:r>
            <a:r>
              <a:rPr lang="en-US" sz="1400" dirty="0" err="1">
                <a:solidFill>
                  <a:schemeClr val="tx1">
                    <a:lumMod val="85000"/>
                    <a:lumOff val="15000"/>
                  </a:schemeClr>
                </a:solidFill>
              </a:rPr>
              <a:t>olist-order_dataset</a:t>
            </a:r>
            <a:r>
              <a:rPr lang="en-US" sz="1400" dirty="0">
                <a:solidFill>
                  <a:schemeClr val="tx1">
                    <a:lumMod val="85000"/>
                    <a:lumOff val="15000"/>
                  </a:schemeClr>
                </a:solidFill>
              </a:rPr>
              <a:t>. </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In this visualization, we have taken the column of Weekday/Weekend and the sum of payment values.</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As we can see in the pie chart the payment on the weekday is 11.91M and on the Weekend is 3.51M.</a:t>
            </a:r>
          </a:p>
          <a:p>
            <a:endParaRPr lang="en-US" dirty="0"/>
          </a:p>
        </p:txBody>
      </p:sp>
      <p:pic>
        <p:nvPicPr>
          <p:cNvPr id="16" name="Picture 15">
            <a:extLst>
              <a:ext uri="{FF2B5EF4-FFF2-40B4-BE49-F238E27FC236}">
                <a16:creationId xmlns:a16="http://schemas.microsoft.com/office/drawing/2014/main" id="{60E912E8-6AD7-93FE-EBB3-5C4E27176385}"/>
              </a:ext>
            </a:extLst>
          </p:cNvPr>
          <p:cNvPicPr>
            <a:picLocks noChangeAspect="1"/>
          </p:cNvPicPr>
          <p:nvPr/>
        </p:nvPicPr>
        <p:blipFill>
          <a:blip r:embed="rId2"/>
          <a:stretch>
            <a:fillRect/>
          </a:stretch>
        </p:blipFill>
        <p:spPr>
          <a:xfrm>
            <a:off x="5302826" y="1269061"/>
            <a:ext cx="5268144" cy="4319878"/>
          </a:xfrm>
          <a:prstGeom prst="rect">
            <a:avLst/>
          </a:prstGeom>
        </p:spPr>
      </p:pic>
    </p:spTree>
    <p:extLst>
      <p:ext uri="{BB962C8B-B14F-4D97-AF65-F5344CB8AC3E}">
        <p14:creationId xmlns:p14="http://schemas.microsoft.com/office/powerpoint/2010/main" val="6655082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E62BA1-DD81-5B38-8B3A-26CD7E1BA24E}"/>
              </a:ext>
            </a:extLst>
          </p:cNvPr>
          <p:cNvSpPr/>
          <p:nvPr/>
        </p:nvSpPr>
        <p:spPr>
          <a:xfrm>
            <a:off x="9649178" y="2151863"/>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2" name="Rectangle 11">
            <a:extLst>
              <a:ext uri="{FF2B5EF4-FFF2-40B4-BE49-F238E27FC236}">
                <a16:creationId xmlns:a16="http://schemas.microsoft.com/office/drawing/2014/main" id="{4120C752-8F23-6175-18F0-18F9E17935A6}"/>
              </a:ext>
            </a:extLst>
          </p:cNvPr>
          <p:cNvSpPr/>
          <p:nvPr/>
        </p:nvSpPr>
        <p:spPr>
          <a:xfrm>
            <a:off x="476423" y="2151865"/>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ysClr val="windowText" lastClr="000000"/>
                </a:solidFill>
              </a:rPr>
              <a:t>Weekday Vs Weekend Payment Statistics</a:t>
            </a:r>
            <a:endParaRPr lang="en-US" dirty="0">
              <a:solidFill>
                <a:sysClr val="windowText" lastClr="000000"/>
              </a:solidFill>
            </a:endParaRPr>
          </a:p>
        </p:txBody>
      </p:sp>
      <p:sp>
        <p:nvSpPr>
          <p:cNvPr id="13" name="Rectangle 12">
            <a:extLst>
              <a:ext uri="{FF2B5EF4-FFF2-40B4-BE49-F238E27FC236}">
                <a16:creationId xmlns:a16="http://schemas.microsoft.com/office/drawing/2014/main" id="{B9ABC912-1E87-E3D2-BE56-4C7D6EBB9D4A}"/>
              </a:ext>
            </a:extLst>
          </p:cNvPr>
          <p:cNvSpPr/>
          <p:nvPr/>
        </p:nvSpPr>
        <p:spPr>
          <a:xfrm>
            <a:off x="2801362" y="2151864"/>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Söhne"/>
                <a:ea typeface="+mn-ea"/>
                <a:cs typeface="+mn-cs"/>
              </a:rPr>
              <a:t>Count orders with a review score of 5 and paid with a credit card</a:t>
            </a:r>
            <a:endParaRPr kumimoji="0" lang="en-US" sz="14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algn="ctr"/>
            <a:endParaRPr lang="en-US" dirty="0">
              <a:solidFill>
                <a:schemeClr val="tx1"/>
              </a:solidFill>
            </a:endParaRPr>
          </a:p>
        </p:txBody>
      </p:sp>
      <p:sp>
        <p:nvSpPr>
          <p:cNvPr id="14" name="Rectangle 13">
            <a:extLst>
              <a:ext uri="{FF2B5EF4-FFF2-40B4-BE49-F238E27FC236}">
                <a16:creationId xmlns:a16="http://schemas.microsoft.com/office/drawing/2014/main" id="{3124D4EE-F2A5-B1A6-7015-BB0058B8C3A0}"/>
              </a:ext>
            </a:extLst>
          </p:cNvPr>
          <p:cNvSpPr/>
          <p:nvPr/>
        </p:nvSpPr>
        <p:spPr>
          <a:xfrm>
            <a:off x="5139453" y="2151864"/>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5" name="Rectangle 14">
            <a:extLst>
              <a:ext uri="{FF2B5EF4-FFF2-40B4-BE49-F238E27FC236}">
                <a16:creationId xmlns:a16="http://schemas.microsoft.com/office/drawing/2014/main" id="{30AE3F2B-170B-235E-9108-C390930317BA}"/>
              </a:ext>
            </a:extLst>
          </p:cNvPr>
          <p:cNvSpPr/>
          <p:nvPr/>
        </p:nvSpPr>
        <p:spPr>
          <a:xfrm>
            <a:off x="7404754" y="2151864"/>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6" name="Freeform 15">
            <a:extLst>
              <a:ext uri="{FF2B5EF4-FFF2-40B4-BE49-F238E27FC236}">
                <a16:creationId xmlns:a16="http://schemas.microsoft.com/office/drawing/2014/main" id="{020A5593-9E43-BD1B-A295-D6AF3D9F7258}"/>
              </a:ext>
            </a:extLst>
          </p:cNvPr>
          <p:cNvSpPr/>
          <p:nvPr/>
        </p:nvSpPr>
        <p:spPr>
          <a:xfrm>
            <a:off x="9584480"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5</a:t>
            </a:r>
          </a:p>
        </p:txBody>
      </p:sp>
      <p:sp>
        <p:nvSpPr>
          <p:cNvPr id="20" name="Freeform 19">
            <a:extLst>
              <a:ext uri="{FF2B5EF4-FFF2-40B4-BE49-F238E27FC236}">
                <a16:creationId xmlns:a16="http://schemas.microsoft.com/office/drawing/2014/main" id="{AF83A412-5D83-A583-4DAD-06E878E97BB4}"/>
              </a:ext>
            </a:extLst>
          </p:cNvPr>
          <p:cNvSpPr/>
          <p:nvPr/>
        </p:nvSpPr>
        <p:spPr>
          <a:xfrm>
            <a:off x="7313619"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4</a:t>
            </a:r>
          </a:p>
        </p:txBody>
      </p:sp>
      <p:sp>
        <p:nvSpPr>
          <p:cNvPr id="21" name="Freeform 20">
            <a:extLst>
              <a:ext uri="{FF2B5EF4-FFF2-40B4-BE49-F238E27FC236}">
                <a16:creationId xmlns:a16="http://schemas.microsoft.com/office/drawing/2014/main" id="{E97252C9-1431-A70D-5C58-116FBD1980B9}"/>
              </a:ext>
            </a:extLst>
          </p:cNvPr>
          <p:cNvSpPr/>
          <p:nvPr/>
        </p:nvSpPr>
        <p:spPr>
          <a:xfrm>
            <a:off x="5027859" y="2154476"/>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3</a:t>
            </a:r>
          </a:p>
        </p:txBody>
      </p:sp>
      <p:sp>
        <p:nvSpPr>
          <p:cNvPr id="22" name="Freeform 21">
            <a:extLst>
              <a:ext uri="{FF2B5EF4-FFF2-40B4-BE49-F238E27FC236}">
                <a16:creationId xmlns:a16="http://schemas.microsoft.com/office/drawing/2014/main" id="{E2416328-49F5-68FD-3097-509F3D9019DA}"/>
              </a:ext>
            </a:extLst>
          </p:cNvPr>
          <p:cNvSpPr/>
          <p:nvPr/>
        </p:nvSpPr>
        <p:spPr>
          <a:xfrm>
            <a:off x="2707925"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2</a:t>
            </a:r>
          </a:p>
        </p:txBody>
      </p:sp>
      <p:sp>
        <p:nvSpPr>
          <p:cNvPr id="23" name="Freeform 22">
            <a:extLst>
              <a:ext uri="{FF2B5EF4-FFF2-40B4-BE49-F238E27FC236}">
                <a16:creationId xmlns:a16="http://schemas.microsoft.com/office/drawing/2014/main" id="{214906F9-FB4F-966C-D5EF-E9FA2DCAF457}"/>
              </a:ext>
            </a:extLst>
          </p:cNvPr>
          <p:cNvSpPr/>
          <p:nvPr/>
        </p:nvSpPr>
        <p:spPr>
          <a:xfrm>
            <a:off x="372366"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1</a:t>
            </a:r>
          </a:p>
        </p:txBody>
      </p:sp>
    </p:spTree>
    <p:extLst>
      <p:ext uri="{BB962C8B-B14F-4D97-AF65-F5344CB8AC3E}">
        <p14:creationId xmlns:p14="http://schemas.microsoft.com/office/powerpoint/2010/main" val="235378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E2735A4-3088-DF5E-2B49-1C84E87AC653}"/>
              </a:ext>
            </a:extLst>
          </p:cNvPr>
          <p:cNvSpPr txBox="1"/>
          <p:nvPr/>
        </p:nvSpPr>
        <p:spPr>
          <a:xfrm>
            <a:off x="964238" y="380555"/>
            <a:ext cx="9444890" cy="1600438"/>
          </a:xfrm>
          <a:prstGeom prst="rect">
            <a:avLst/>
          </a:prstGeom>
          <a:noFill/>
        </p:spPr>
        <p:txBody>
          <a:bodyPr wrap="square">
            <a:spAutoFit/>
          </a:bodyPr>
          <a:lstStyle/>
          <a:p>
            <a:r>
              <a:rPr lang="en-US" sz="1400" dirty="0">
                <a:latin typeface="+mj-lt"/>
                <a:cs typeface="Arial" panose="020B0604020202020204" pitchFamily="34" charset="0"/>
              </a:rPr>
              <a:t>This is the 2</a:t>
            </a:r>
            <a:r>
              <a:rPr lang="en-US" sz="1400" baseline="30000" dirty="0">
                <a:latin typeface="+mj-lt"/>
                <a:cs typeface="Arial" panose="020B0604020202020204" pitchFamily="34" charset="0"/>
              </a:rPr>
              <a:t>nd</a:t>
            </a:r>
            <a:r>
              <a:rPr lang="en-US" sz="1400" dirty="0">
                <a:latin typeface="+mj-lt"/>
                <a:cs typeface="Arial" panose="020B0604020202020204" pitchFamily="34" charset="0"/>
              </a:rPr>
              <a:t> KPI to know the Number of Orders with a review score of 5 and Payment type as Credit Card. For this KPI we have used the Stacked Bar Chart. For this visualization, we have taken two datasets that is </a:t>
            </a:r>
            <a:r>
              <a:rPr lang="en-US" sz="1400" dirty="0" err="1">
                <a:latin typeface="+mj-lt"/>
                <a:cs typeface="Arial" panose="020B0604020202020204" pitchFamily="34" charset="0"/>
              </a:rPr>
              <a:t>order_payments_dataset</a:t>
            </a:r>
            <a:r>
              <a:rPr lang="en-US" sz="1400" dirty="0">
                <a:latin typeface="+mj-lt"/>
                <a:cs typeface="Arial" panose="020B0604020202020204" pitchFamily="34" charset="0"/>
              </a:rPr>
              <a:t> and </a:t>
            </a:r>
            <a:r>
              <a:rPr lang="en-US" sz="1400" dirty="0" err="1">
                <a:latin typeface="+mj-lt"/>
                <a:cs typeface="Arial" panose="020B0604020202020204" pitchFamily="34" charset="0"/>
              </a:rPr>
              <a:t>Order_review_dataset</a:t>
            </a:r>
            <a:r>
              <a:rPr lang="en-US" sz="1400" dirty="0">
                <a:latin typeface="+mj-lt"/>
                <a:cs typeface="Arial" panose="020B0604020202020204" pitchFamily="34" charset="0"/>
              </a:rPr>
              <a:t>. </a:t>
            </a:r>
          </a:p>
          <a:p>
            <a:endParaRPr lang="en-US" sz="1400" dirty="0">
              <a:latin typeface="+mj-lt"/>
              <a:cs typeface="Arial" panose="020B0604020202020204" pitchFamily="34" charset="0"/>
            </a:endParaRPr>
          </a:p>
          <a:p>
            <a:r>
              <a:rPr lang="en-US" sz="1400" dirty="0">
                <a:latin typeface="+mj-lt"/>
                <a:cs typeface="Arial" panose="020B0604020202020204" pitchFamily="34" charset="0"/>
              </a:rPr>
              <a:t>In the visualization, we use Payment Type in the Y-Axis and </a:t>
            </a:r>
            <a:r>
              <a:rPr lang="en-US" sz="1400" dirty="0" err="1">
                <a:latin typeface="+mj-lt"/>
                <a:cs typeface="Arial" panose="020B0604020202020204" pitchFamily="34" charset="0"/>
              </a:rPr>
              <a:t>Order_ID</a:t>
            </a:r>
            <a:r>
              <a:rPr lang="en-US" sz="1400" dirty="0">
                <a:latin typeface="+mj-lt"/>
                <a:cs typeface="Arial" panose="020B0604020202020204" pitchFamily="34" charset="0"/>
              </a:rPr>
              <a:t> in the X-Axis. So, we got some numbers that are the payment type as the credit card has more than other types of payment and also, we can see the review score is also very high in credit card.</a:t>
            </a:r>
          </a:p>
        </p:txBody>
      </p:sp>
      <p:sp>
        <p:nvSpPr>
          <p:cNvPr id="9" name="Rectangle 8">
            <a:extLst>
              <a:ext uri="{FF2B5EF4-FFF2-40B4-BE49-F238E27FC236}">
                <a16:creationId xmlns:a16="http://schemas.microsoft.com/office/drawing/2014/main" id="{523B1BFC-5F81-833D-FA76-A7EA0814EB25}"/>
              </a:ext>
            </a:extLst>
          </p:cNvPr>
          <p:cNvSpPr/>
          <p:nvPr/>
        </p:nvSpPr>
        <p:spPr>
          <a:xfrm>
            <a:off x="305552" y="3714695"/>
            <a:ext cx="1845501" cy="23246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Söhne"/>
                <a:ea typeface="+mn-ea"/>
                <a:cs typeface="+mn-cs"/>
              </a:rPr>
              <a:t>Count orders with a review score of 5 and paid with a credit card</a:t>
            </a:r>
            <a:endParaRPr kumimoji="0" lang="en-US" sz="14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algn="ctr"/>
            <a:endParaRPr lang="en-US" dirty="0">
              <a:solidFill>
                <a:schemeClr val="tx1"/>
              </a:solidFill>
            </a:endParaRPr>
          </a:p>
        </p:txBody>
      </p:sp>
      <p:sp>
        <p:nvSpPr>
          <p:cNvPr id="5" name="Freeform 4">
            <a:extLst>
              <a:ext uri="{FF2B5EF4-FFF2-40B4-BE49-F238E27FC236}">
                <a16:creationId xmlns:a16="http://schemas.microsoft.com/office/drawing/2014/main" id="{4360F96D-04B0-06FA-B906-E599691B4E7C}"/>
              </a:ext>
            </a:extLst>
          </p:cNvPr>
          <p:cNvSpPr/>
          <p:nvPr/>
        </p:nvSpPr>
        <p:spPr>
          <a:xfrm>
            <a:off x="188643" y="5202922"/>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2</a:t>
            </a:r>
          </a:p>
        </p:txBody>
      </p:sp>
      <p:pic>
        <p:nvPicPr>
          <p:cNvPr id="10" name="Picture 9">
            <a:extLst>
              <a:ext uri="{FF2B5EF4-FFF2-40B4-BE49-F238E27FC236}">
                <a16:creationId xmlns:a16="http://schemas.microsoft.com/office/drawing/2014/main" id="{C54261D1-466F-7664-CC36-30608DB212D4}"/>
              </a:ext>
            </a:extLst>
          </p:cNvPr>
          <p:cNvPicPr>
            <a:picLocks noChangeAspect="1"/>
          </p:cNvPicPr>
          <p:nvPr/>
        </p:nvPicPr>
        <p:blipFill>
          <a:blip r:embed="rId2"/>
          <a:stretch>
            <a:fillRect/>
          </a:stretch>
        </p:blipFill>
        <p:spPr>
          <a:xfrm>
            <a:off x="5042862" y="1980993"/>
            <a:ext cx="6184900" cy="4356100"/>
          </a:xfrm>
          <a:prstGeom prst="rect">
            <a:avLst/>
          </a:prstGeom>
        </p:spPr>
      </p:pic>
    </p:spTree>
    <p:extLst>
      <p:ext uri="{BB962C8B-B14F-4D97-AF65-F5344CB8AC3E}">
        <p14:creationId xmlns:p14="http://schemas.microsoft.com/office/powerpoint/2010/main" val="1282346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9F00D4-57B9-E09C-1CE5-F90C2B0786D7}"/>
              </a:ext>
            </a:extLst>
          </p:cNvPr>
          <p:cNvSpPr/>
          <p:nvPr/>
        </p:nvSpPr>
        <p:spPr>
          <a:xfrm>
            <a:off x="5166838" y="2151866"/>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0" i="0" dirty="0">
                <a:solidFill>
                  <a:schemeClr val="tx1"/>
                </a:solidFill>
                <a:effectLst/>
                <a:latin typeface="Söhne"/>
              </a:rPr>
              <a:t>Calculate the average delivery time for orders in the pet shop</a:t>
            </a:r>
            <a:endParaRPr lang="en-US" sz="1400" dirty="0">
              <a:solidFill>
                <a:schemeClr val="tx1"/>
              </a:solidFill>
            </a:endParaRPr>
          </a:p>
        </p:txBody>
      </p:sp>
      <p:sp>
        <p:nvSpPr>
          <p:cNvPr id="11" name="Rectangle 10">
            <a:extLst>
              <a:ext uri="{FF2B5EF4-FFF2-40B4-BE49-F238E27FC236}">
                <a16:creationId xmlns:a16="http://schemas.microsoft.com/office/drawing/2014/main" id="{FFE62BA1-DD81-5B38-8B3A-26CD7E1BA24E}"/>
              </a:ext>
            </a:extLst>
          </p:cNvPr>
          <p:cNvSpPr/>
          <p:nvPr/>
        </p:nvSpPr>
        <p:spPr>
          <a:xfrm>
            <a:off x="9690514" y="2151862"/>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2" name="Rectangle 11">
            <a:extLst>
              <a:ext uri="{FF2B5EF4-FFF2-40B4-BE49-F238E27FC236}">
                <a16:creationId xmlns:a16="http://schemas.microsoft.com/office/drawing/2014/main" id="{4120C752-8F23-6175-18F0-18F9E17935A6}"/>
              </a:ext>
            </a:extLst>
          </p:cNvPr>
          <p:cNvSpPr/>
          <p:nvPr/>
        </p:nvSpPr>
        <p:spPr>
          <a:xfrm>
            <a:off x="482834" y="2151865"/>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ysClr val="windowText" lastClr="000000"/>
                </a:solidFill>
              </a:rPr>
              <a:t>Weekday Vs Weekend Payment Statistics</a:t>
            </a:r>
            <a:endParaRPr lang="en-US" dirty="0">
              <a:solidFill>
                <a:sysClr val="windowText" lastClr="000000"/>
              </a:solidFill>
            </a:endParaRPr>
          </a:p>
        </p:txBody>
      </p:sp>
      <p:sp>
        <p:nvSpPr>
          <p:cNvPr id="13" name="Rectangle 12">
            <a:extLst>
              <a:ext uri="{FF2B5EF4-FFF2-40B4-BE49-F238E27FC236}">
                <a16:creationId xmlns:a16="http://schemas.microsoft.com/office/drawing/2014/main" id="{B9ABC912-1E87-E3D2-BE56-4C7D6EBB9D4A}"/>
              </a:ext>
            </a:extLst>
          </p:cNvPr>
          <p:cNvSpPr/>
          <p:nvPr/>
        </p:nvSpPr>
        <p:spPr>
          <a:xfrm>
            <a:off x="2782206" y="2151864"/>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Söhne"/>
                <a:ea typeface="+mn-ea"/>
                <a:cs typeface="+mn-cs"/>
              </a:rPr>
              <a:t>Count orders with a review score of 5 and paid with a credit card</a:t>
            </a:r>
            <a:endParaRPr kumimoji="0" lang="en-US" sz="14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algn="ctr"/>
            <a:endParaRPr lang="en-US" dirty="0">
              <a:solidFill>
                <a:schemeClr val="tx1"/>
              </a:solidFill>
            </a:endParaRPr>
          </a:p>
        </p:txBody>
      </p:sp>
      <p:sp>
        <p:nvSpPr>
          <p:cNvPr id="15" name="Rectangle 14">
            <a:extLst>
              <a:ext uri="{FF2B5EF4-FFF2-40B4-BE49-F238E27FC236}">
                <a16:creationId xmlns:a16="http://schemas.microsoft.com/office/drawing/2014/main" id="{30AE3F2B-170B-235E-9108-C390930317BA}"/>
              </a:ext>
            </a:extLst>
          </p:cNvPr>
          <p:cNvSpPr/>
          <p:nvPr/>
        </p:nvSpPr>
        <p:spPr>
          <a:xfrm>
            <a:off x="7404754" y="2151863"/>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6" name="Freeform 15">
            <a:extLst>
              <a:ext uri="{FF2B5EF4-FFF2-40B4-BE49-F238E27FC236}">
                <a16:creationId xmlns:a16="http://schemas.microsoft.com/office/drawing/2014/main" id="{020A5593-9E43-BD1B-A295-D6AF3D9F7258}"/>
              </a:ext>
            </a:extLst>
          </p:cNvPr>
          <p:cNvSpPr/>
          <p:nvPr/>
        </p:nvSpPr>
        <p:spPr>
          <a:xfrm>
            <a:off x="9584480"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5</a:t>
            </a:r>
          </a:p>
        </p:txBody>
      </p:sp>
      <p:sp>
        <p:nvSpPr>
          <p:cNvPr id="20" name="Freeform 19">
            <a:extLst>
              <a:ext uri="{FF2B5EF4-FFF2-40B4-BE49-F238E27FC236}">
                <a16:creationId xmlns:a16="http://schemas.microsoft.com/office/drawing/2014/main" id="{AF83A412-5D83-A583-4DAD-06E878E97BB4}"/>
              </a:ext>
            </a:extLst>
          </p:cNvPr>
          <p:cNvSpPr/>
          <p:nvPr/>
        </p:nvSpPr>
        <p:spPr>
          <a:xfrm>
            <a:off x="7313619"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4</a:t>
            </a:r>
          </a:p>
        </p:txBody>
      </p:sp>
      <p:sp>
        <p:nvSpPr>
          <p:cNvPr id="21" name="Freeform 20">
            <a:extLst>
              <a:ext uri="{FF2B5EF4-FFF2-40B4-BE49-F238E27FC236}">
                <a16:creationId xmlns:a16="http://schemas.microsoft.com/office/drawing/2014/main" id="{E97252C9-1431-A70D-5C58-116FBD1980B9}"/>
              </a:ext>
            </a:extLst>
          </p:cNvPr>
          <p:cNvSpPr/>
          <p:nvPr/>
        </p:nvSpPr>
        <p:spPr>
          <a:xfrm>
            <a:off x="5027859" y="2154476"/>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3</a:t>
            </a:r>
          </a:p>
        </p:txBody>
      </p:sp>
      <p:sp>
        <p:nvSpPr>
          <p:cNvPr id="22" name="Freeform 21">
            <a:extLst>
              <a:ext uri="{FF2B5EF4-FFF2-40B4-BE49-F238E27FC236}">
                <a16:creationId xmlns:a16="http://schemas.microsoft.com/office/drawing/2014/main" id="{E2416328-49F5-68FD-3097-509F3D9019DA}"/>
              </a:ext>
            </a:extLst>
          </p:cNvPr>
          <p:cNvSpPr/>
          <p:nvPr/>
        </p:nvSpPr>
        <p:spPr>
          <a:xfrm>
            <a:off x="2707925"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2</a:t>
            </a:r>
          </a:p>
        </p:txBody>
      </p:sp>
      <p:sp>
        <p:nvSpPr>
          <p:cNvPr id="23" name="Freeform 22">
            <a:extLst>
              <a:ext uri="{FF2B5EF4-FFF2-40B4-BE49-F238E27FC236}">
                <a16:creationId xmlns:a16="http://schemas.microsoft.com/office/drawing/2014/main" id="{214906F9-FB4F-966C-D5EF-E9FA2DCAF457}"/>
              </a:ext>
            </a:extLst>
          </p:cNvPr>
          <p:cNvSpPr/>
          <p:nvPr/>
        </p:nvSpPr>
        <p:spPr>
          <a:xfrm>
            <a:off x="372366"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1</a:t>
            </a:r>
          </a:p>
        </p:txBody>
      </p:sp>
    </p:spTree>
    <p:extLst>
      <p:ext uri="{BB962C8B-B14F-4D97-AF65-F5344CB8AC3E}">
        <p14:creationId xmlns:p14="http://schemas.microsoft.com/office/powerpoint/2010/main" val="184096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293ADD-3B1D-9DF2-37CB-F039CDAD4C9E}"/>
              </a:ext>
            </a:extLst>
          </p:cNvPr>
          <p:cNvSpPr/>
          <p:nvPr/>
        </p:nvSpPr>
        <p:spPr>
          <a:xfrm>
            <a:off x="222041" y="3997635"/>
            <a:ext cx="1845501" cy="23246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0" i="0" dirty="0">
                <a:solidFill>
                  <a:schemeClr val="bg1"/>
                </a:solidFill>
                <a:effectLst/>
                <a:latin typeface="Söhne"/>
              </a:rPr>
              <a:t>Calculate the average delivery time for orders in the pet shop</a:t>
            </a:r>
            <a:endParaRPr lang="en-US" sz="1400" dirty="0">
              <a:solidFill>
                <a:schemeClr val="bg1"/>
              </a:solidFill>
            </a:endParaRPr>
          </a:p>
        </p:txBody>
      </p:sp>
      <p:sp>
        <p:nvSpPr>
          <p:cNvPr id="10" name="TextBox 9">
            <a:extLst>
              <a:ext uri="{FF2B5EF4-FFF2-40B4-BE49-F238E27FC236}">
                <a16:creationId xmlns:a16="http://schemas.microsoft.com/office/drawing/2014/main" id="{19D39F46-FC18-F573-0D1A-D664647D5939}"/>
              </a:ext>
            </a:extLst>
          </p:cNvPr>
          <p:cNvSpPr txBox="1"/>
          <p:nvPr/>
        </p:nvSpPr>
        <p:spPr>
          <a:xfrm>
            <a:off x="222041" y="254251"/>
            <a:ext cx="7014514" cy="3262432"/>
          </a:xfrm>
          <a:prstGeom prst="rect">
            <a:avLst/>
          </a:prstGeom>
          <a:noFill/>
        </p:spPr>
        <p:txBody>
          <a:bodyPr wrap="square">
            <a:spAutoFit/>
          </a:bodyPr>
          <a:lstStyle/>
          <a:p>
            <a:r>
              <a:rPr lang="en-US" sz="2000" dirty="0">
                <a:solidFill>
                  <a:schemeClr val="tx1">
                    <a:lumMod val="95000"/>
                    <a:lumOff val="5000"/>
                  </a:schemeClr>
                </a:solidFill>
                <a:latin typeface="+mj-lt"/>
              </a:rPr>
              <a:t>T</a:t>
            </a:r>
            <a:r>
              <a:rPr lang="en-US" sz="1600" dirty="0">
                <a:solidFill>
                  <a:schemeClr val="tx1">
                    <a:lumMod val="95000"/>
                    <a:lumOff val="5000"/>
                  </a:schemeClr>
                </a:solidFill>
                <a:latin typeface="+mj-lt"/>
              </a:rPr>
              <a:t>his is our 3</a:t>
            </a:r>
            <a:r>
              <a:rPr lang="en-US" sz="1600" baseline="30000" dirty="0">
                <a:solidFill>
                  <a:schemeClr val="tx1">
                    <a:lumMod val="95000"/>
                    <a:lumOff val="5000"/>
                  </a:schemeClr>
                </a:solidFill>
                <a:latin typeface="+mj-lt"/>
              </a:rPr>
              <a:t>rd</a:t>
            </a:r>
            <a:r>
              <a:rPr lang="en-US" sz="1600" dirty="0">
                <a:solidFill>
                  <a:schemeClr val="tx1">
                    <a:lumMod val="95000"/>
                    <a:lumOff val="5000"/>
                  </a:schemeClr>
                </a:solidFill>
                <a:latin typeface="+mj-lt"/>
              </a:rPr>
              <a:t> KPI for the Avg. Number of days taken for </a:t>
            </a:r>
            <a:r>
              <a:rPr lang="en-US" sz="1600" dirty="0" err="1">
                <a:solidFill>
                  <a:schemeClr val="tx1">
                    <a:lumMod val="95000"/>
                    <a:lumOff val="5000"/>
                  </a:schemeClr>
                </a:solidFill>
                <a:latin typeface="+mj-lt"/>
              </a:rPr>
              <a:t>order_delivered_customer_date</a:t>
            </a:r>
            <a:r>
              <a:rPr lang="en-US" sz="1600" dirty="0">
                <a:solidFill>
                  <a:schemeClr val="tx1">
                    <a:lumMod val="95000"/>
                    <a:lumOff val="5000"/>
                  </a:schemeClr>
                </a:solidFill>
                <a:latin typeface="+mj-lt"/>
              </a:rPr>
              <a:t> for the pet shop.</a:t>
            </a:r>
          </a:p>
          <a:p>
            <a:r>
              <a:rPr lang="en-US" sz="1600" dirty="0">
                <a:solidFill>
                  <a:schemeClr val="tx1">
                    <a:lumMod val="95000"/>
                    <a:lumOff val="5000"/>
                  </a:schemeClr>
                </a:solidFill>
                <a:latin typeface="+mj-lt"/>
              </a:rPr>
              <a:t>We have used the Stacked Column Chart for this KPI. In this KPI we have taken two datasets which is </a:t>
            </a:r>
          </a:p>
          <a:p>
            <a:r>
              <a:rPr lang="en-US" sz="1600" dirty="0">
                <a:solidFill>
                  <a:schemeClr val="tx1">
                    <a:lumMod val="95000"/>
                    <a:lumOff val="5000"/>
                  </a:schemeClr>
                </a:solidFill>
                <a:latin typeface="+mj-lt"/>
              </a:rPr>
              <a:t># </a:t>
            </a:r>
            <a:r>
              <a:rPr lang="en-US" sz="1600" dirty="0" err="1">
                <a:solidFill>
                  <a:schemeClr val="tx1">
                    <a:lumMod val="95000"/>
                    <a:lumOff val="5000"/>
                  </a:schemeClr>
                </a:solidFill>
                <a:latin typeface="+mj-lt"/>
              </a:rPr>
              <a:t>Olist_order_dataset</a:t>
            </a:r>
            <a:endParaRPr lang="en-US" sz="1600" dirty="0">
              <a:solidFill>
                <a:schemeClr val="tx1">
                  <a:lumMod val="95000"/>
                  <a:lumOff val="5000"/>
                </a:schemeClr>
              </a:solidFill>
              <a:latin typeface="+mj-lt"/>
            </a:endParaRPr>
          </a:p>
          <a:p>
            <a:r>
              <a:rPr lang="en-US" sz="1600" dirty="0">
                <a:solidFill>
                  <a:schemeClr val="tx1">
                    <a:lumMod val="95000"/>
                    <a:lumOff val="5000"/>
                  </a:schemeClr>
                </a:solidFill>
                <a:latin typeface="+mj-lt"/>
              </a:rPr>
              <a:t># </a:t>
            </a:r>
            <a:r>
              <a:rPr lang="en-US" sz="1600" dirty="0" err="1">
                <a:solidFill>
                  <a:schemeClr val="tx1">
                    <a:lumMod val="95000"/>
                    <a:lumOff val="5000"/>
                  </a:schemeClr>
                </a:solidFill>
                <a:latin typeface="+mj-lt"/>
              </a:rPr>
              <a:t>Olist_product</a:t>
            </a:r>
            <a:r>
              <a:rPr lang="en-US" sz="1600" dirty="0">
                <a:solidFill>
                  <a:schemeClr val="tx1">
                    <a:lumMod val="95000"/>
                    <a:lumOff val="5000"/>
                  </a:schemeClr>
                </a:solidFill>
                <a:latin typeface="+mj-lt"/>
              </a:rPr>
              <a:t>-dataset.</a:t>
            </a:r>
          </a:p>
          <a:p>
            <a:r>
              <a:rPr lang="en-US" sz="1600" dirty="0">
                <a:solidFill>
                  <a:schemeClr val="tx1">
                    <a:lumMod val="95000"/>
                    <a:lumOff val="5000"/>
                  </a:schemeClr>
                </a:solidFill>
                <a:latin typeface="+mj-lt"/>
              </a:rPr>
              <a:t>To get the </a:t>
            </a:r>
            <a:r>
              <a:rPr lang="en-US" sz="1600" dirty="0" err="1">
                <a:solidFill>
                  <a:schemeClr val="tx1">
                    <a:lumMod val="95000"/>
                    <a:lumOff val="5000"/>
                  </a:schemeClr>
                </a:solidFill>
                <a:latin typeface="+mj-lt"/>
              </a:rPr>
              <a:t>the</a:t>
            </a:r>
            <a:r>
              <a:rPr lang="en-US" sz="1600" dirty="0">
                <a:solidFill>
                  <a:schemeClr val="tx1">
                    <a:lumMod val="95000"/>
                    <a:lumOff val="5000"/>
                  </a:schemeClr>
                </a:solidFill>
                <a:latin typeface="+mj-lt"/>
              </a:rPr>
              <a:t> perfect number of shipping days transform the data again to add the shipping days column. In the power query, we go in the add </a:t>
            </a:r>
            <a:r>
              <a:rPr lang="en-US" sz="1600" dirty="0" err="1">
                <a:solidFill>
                  <a:schemeClr val="tx1">
                    <a:lumMod val="95000"/>
                    <a:lumOff val="5000"/>
                  </a:schemeClr>
                </a:solidFill>
                <a:latin typeface="+mj-lt"/>
              </a:rPr>
              <a:t>colun</a:t>
            </a:r>
            <a:r>
              <a:rPr lang="en-US" sz="1600" dirty="0">
                <a:solidFill>
                  <a:schemeClr val="tx1">
                    <a:lumMod val="95000"/>
                    <a:lumOff val="5000"/>
                  </a:schemeClr>
                </a:solidFill>
                <a:latin typeface="+mj-lt"/>
              </a:rPr>
              <a:t> function and use the Custom Column function in that we have done subtraction of two columns from </a:t>
            </a:r>
            <a:r>
              <a:rPr lang="en-US" sz="1600" dirty="0" err="1">
                <a:solidFill>
                  <a:schemeClr val="tx1">
                    <a:lumMod val="95000"/>
                    <a:lumOff val="5000"/>
                  </a:schemeClr>
                </a:solidFill>
                <a:latin typeface="+mj-lt"/>
              </a:rPr>
              <a:t>Olist</a:t>
            </a:r>
            <a:r>
              <a:rPr lang="en-US" sz="1600" dirty="0">
                <a:solidFill>
                  <a:schemeClr val="tx1">
                    <a:lumMod val="95000"/>
                    <a:lumOff val="5000"/>
                  </a:schemeClr>
                </a:solidFill>
                <a:latin typeface="+mj-lt"/>
              </a:rPr>
              <a:t> order _dataset which is </a:t>
            </a:r>
            <a:r>
              <a:rPr lang="en-IN" sz="1200" dirty="0" err="1">
                <a:solidFill>
                  <a:schemeClr val="tx1">
                    <a:lumMod val="95000"/>
                    <a:lumOff val="5000"/>
                  </a:schemeClr>
                </a:solidFill>
                <a:latin typeface="+mj-lt"/>
              </a:rPr>
              <a:t>order_delivered_customer_date</a:t>
            </a:r>
            <a:r>
              <a:rPr lang="en-IN" sz="1200" dirty="0">
                <a:solidFill>
                  <a:schemeClr val="tx1">
                    <a:lumMod val="95000"/>
                    <a:lumOff val="5000"/>
                  </a:schemeClr>
                </a:solidFill>
                <a:latin typeface="+mj-lt"/>
              </a:rPr>
              <a:t> - </a:t>
            </a:r>
            <a:r>
              <a:rPr lang="en-IN" sz="1200" dirty="0" err="1">
                <a:solidFill>
                  <a:schemeClr val="tx1">
                    <a:lumMod val="95000"/>
                    <a:lumOff val="5000"/>
                  </a:schemeClr>
                </a:solidFill>
                <a:latin typeface="+mj-lt"/>
              </a:rPr>
              <a:t>order_purchase_timestamp</a:t>
            </a:r>
            <a:r>
              <a:rPr lang="en-US" sz="1200" dirty="0">
                <a:solidFill>
                  <a:schemeClr val="tx1">
                    <a:lumMod val="95000"/>
                    <a:lumOff val="5000"/>
                  </a:schemeClr>
                </a:solidFill>
                <a:latin typeface="+mj-lt"/>
              </a:rPr>
              <a:t>.</a:t>
            </a:r>
          </a:p>
          <a:p>
            <a:r>
              <a:rPr lang="en-US" sz="1400" dirty="0">
                <a:solidFill>
                  <a:schemeClr val="tx1">
                    <a:lumMod val="95000"/>
                    <a:lumOff val="5000"/>
                  </a:schemeClr>
                </a:solidFill>
                <a:latin typeface="+mj-lt"/>
              </a:rPr>
              <a:t>So, we have taken Avg. Shipping days in the Y-Axis and Product category name to get the accurate number. So, the Average number we got is 12.09 Days.</a:t>
            </a:r>
          </a:p>
          <a:p>
            <a:endParaRPr lang="en-US" sz="1400" dirty="0">
              <a:solidFill>
                <a:srgbClr val="FFC000"/>
              </a:solidFill>
            </a:endParaRPr>
          </a:p>
        </p:txBody>
      </p:sp>
      <p:sp>
        <p:nvSpPr>
          <p:cNvPr id="2" name="Freeform 1">
            <a:extLst>
              <a:ext uri="{FF2B5EF4-FFF2-40B4-BE49-F238E27FC236}">
                <a16:creationId xmlns:a16="http://schemas.microsoft.com/office/drawing/2014/main" id="{9BC03D24-0EAC-81AD-9C63-7B21DEFBFAA5}"/>
              </a:ext>
            </a:extLst>
          </p:cNvPr>
          <p:cNvSpPr/>
          <p:nvPr/>
        </p:nvSpPr>
        <p:spPr>
          <a:xfrm>
            <a:off x="105131" y="5247631"/>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3</a:t>
            </a:r>
          </a:p>
        </p:txBody>
      </p:sp>
      <p:pic>
        <p:nvPicPr>
          <p:cNvPr id="6" name="Picture 5">
            <a:extLst>
              <a:ext uri="{FF2B5EF4-FFF2-40B4-BE49-F238E27FC236}">
                <a16:creationId xmlns:a16="http://schemas.microsoft.com/office/drawing/2014/main" id="{2EE70467-68CC-0781-C8EE-335B6580D122}"/>
              </a:ext>
            </a:extLst>
          </p:cNvPr>
          <p:cNvPicPr>
            <a:picLocks noChangeAspect="1"/>
          </p:cNvPicPr>
          <p:nvPr/>
        </p:nvPicPr>
        <p:blipFill>
          <a:blip r:embed="rId2"/>
          <a:stretch>
            <a:fillRect/>
          </a:stretch>
        </p:blipFill>
        <p:spPr>
          <a:xfrm>
            <a:off x="7251826" y="2879391"/>
            <a:ext cx="4718133" cy="3862143"/>
          </a:xfrm>
          <a:prstGeom prst="rect">
            <a:avLst/>
          </a:prstGeom>
        </p:spPr>
      </p:pic>
    </p:spTree>
    <p:extLst>
      <p:ext uri="{BB962C8B-B14F-4D97-AF65-F5344CB8AC3E}">
        <p14:creationId xmlns:p14="http://schemas.microsoft.com/office/powerpoint/2010/main" val="3975742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9F00D4-57B9-E09C-1CE5-F90C2B0786D7}"/>
              </a:ext>
            </a:extLst>
          </p:cNvPr>
          <p:cNvSpPr/>
          <p:nvPr/>
        </p:nvSpPr>
        <p:spPr>
          <a:xfrm>
            <a:off x="5166838" y="2151866"/>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0" i="0" dirty="0">
                <a:solidFill>
                  <a:schemeClr val="tx1"/>
                </a:solidFill>
                <a:effectLst/>
                <a:latin typeface="Söhne"/>
              </a:rPr>
              <a:t>Calculate the average delivery time for orders in the pet shop</a:t>
            </a:r>
            <a:endParaRPr lang="en-US" sz="1400" dirty="0">
              <a:solidFill>
                <a:schemeClr val="tx1"/>
              </a:solidFill>
            </a:endParaRPr>
          </a:p>
        </p:txBody>
      </p:sp>
      <p:sp>
        <p:nvSpPr>
          <p:cNvPr id="11" name="Rectangle 10">
            <a:extLst>
              <a:ext uri="{FF2B5EF4-FFF2-40B4-BE49-F238E27FC236}">
                <a16:creationId xmlns:a16="http://schemas.microsoft.com/office/drawing/2014/main" id="{FFE62BA1-DD81-5B38-8B3A-26CD7E1BA24E}"/>
              </a:ext>
            </a:extLst>
          </p:cNvPr>
          <p:cNvSpPr/>
          <p:nvPr/>
        </p:nvSpPr>
        <p:spPr>
          <a:xfrm>
            <a:off x="9683352" y="2151864"/>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2" name="Rectangle 11">
            <a:extLst>
              <a:ext uri="{FF2B5EF4-FFF2-40B4-BE49-F238E27FC236}">
                <a16:creationId xmlns:a16="http://schemas.microsoft.com/office/drawing/2014/main" id="{4120C752-8F23-6175-18F0-18F9E17935A6}"/>
              </a:ext>
            </a:extLst>
          </p:cNvPr>
          <p:cNvSpPr/>
          <p:nvPr/>
        </p:nvSpPr>
        <p:spPr>
          <a:xfrm>
            <a:off x="443474" y="2151867"/>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ysClr val="windowText" lastClr="000000"/>
                </a:solidFill>
              </a:rPr>
              <a:t>Weekday Vs Weekend Payment Statistics</a:t>
            </a:r>
            <a:endParaRPr lang="en-US" dirty="0">
              <a:solidFill>
                <a:sysClr val="windowText" lastClr="000000"/>
              </a:solidFill>
            </a:endParaRPr>
          </a:p>
        </p:txBody>
      </p:sp>
      <p:sp>
        <p:nvSpPr>
          <p:cNvPr id="13" name="Rectangle 12">
            <a:extLst>
              <a:ext uri="{FF2B5EF4-FFF2-40B4-BE49-F238E27FC236}">
                <a16:creationId xmlns:a16="http://schemas.microsoft.com/office/drawing/2014/main" id="{B9ABC912-1E87-E3D2-BE56-4C7D6EBB9D4A}"/>
              </a:ext>
            </a:extLst>
          </p:cNvPr>
          <p:cNvSpPr/>
          <p:nvPr/>
        </p:nvSpPr>
        <p:spPr>
          <a:xfrm>
            <a:off x="2851841" y="2151867"/>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Söhne"/>
                <a:ea typeface="+mn-ea"/>
                <a:cs typeface="+mn-cs"/>
              </a:rPr>
              <a:t>Count orders with a review score of 5 and paid with a credit card</a:t>
            </a:r>
            <a:endParaRPr kumimoji="0" lang="en-US" sz="14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algn="ctr"/>
            <a:endParaRPr lang="en-US" dirty="0">
              <a:solidFill>
                <a:schemeClr val="tx1"/>
              </a:solidFill>
            </a:endParaRPr>
          </a:p>
        </p:txBody>
      </p:sp>
      <p:sp>
        <p:nvSpPr>
          <p:cNvPr id="15" name="Rectangle 14">
            <a:extLst>
              <a:ext uri="{FF2B5EF4-FFF2-40B4-BE49-F238E27FC236}">
                <a16:creationId xmlns:a16="http://schemas.microsoft.com/office/drawing/2014/main" id="{30AE3F2B-170B-235E-9108-C390930317BA}"/>
              </a:ext>
            </a:extLst>
          </p:cNvPr>
          <p:cNvSpPr/>
          <p:nvPr/>
        </p:nvSpPr>
        <p:spPr>
          <a:xfrm>
            <a:off x="7389351" y="2151865"/>
            <a:ext cx="1845501" cy="2324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0" i="0" dirty="0">
                <a:solidFill>
                  <a:schemeClr val="tx1"/>
                </a:solidFill>
                <a:effectLst/>
                <a:latin typeface="Söhne"/>
              </a:rPr>
              <a:t>Average price and payment values from customers of Sao Paulo City.</a:t>
            </a:r>
            <a:endParaRPr lang="en-US" sz="1400" dirty="0">
              <a:solidFill>
                <a:schemeClr val="tx1"/>
              </a:solidFill>
            </a:endParaRPr>
          </a:p>
        </p:txBody>
      </p:sp>
      <p:sp>
        <p:nvSpPr>
          <p:cNvPr id="16" name="Freeform 15">
            <a:extLst>
              <a:ext uri="{FF2B5EF4-FFF2-40B4-BE49-F238E27FC236}">
                <a16:creationId xmlns:a16="http://schemas.microsoft.com/office/drawing/2014/main" id="{020A5593-9E43-BD1B-A295-D6AF3D9F7258}"/>
              </a:ext>
            </a:extLst>
          </p:cNvPr>
          <p:cNvSpPr/>
          <p:nvPr/>
        </p:nvSpPr>
        <p:spPr>
          <a:xfrm>
            <a:off x="9584480"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5</a:t>
            </a:r>
          </a:p>
        </p:txBody>
      </p:sp>
      <p:sp>
        <p:nvSpPr>
          <p:cNvPr id="20" name="Freeform 19">
            <a:extLst>
              <a:ext uri="{FF2B5EF4-FFF2-40B4-BE49-F238E27FC236}">
                <a16:creationId xmlns:a16="http://schemas.microsoft.com/office/drawing/2014/main" id="{AF83A412-5D83-A583-4DAD-06E878E97BB4}"/>
              </a:ext>
            </a:extLst>
          </p:cNvPr>
          <p:cNvSpPr/>
          <p:nvPr/>
        </p:nvSpPr>
        <p:spPr>
          <a:xfrm>
            <a:off x="7313619" y="215447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4</a:t>
            </a:r>
          </a:p>
        </p:txBody>
      </p:sp>
      <p:sp>
        <p:nvSpPr>
          <p:cNvPr id="21" name="Freeform 20">
            <a:extLst>
              <a:ext uri="{FF2B5EF4-FFF2-40B4-BE49-F238E27FC236}">
                <a16:creationId xmlns:a16="http://schemas.microsoft.com/office/drawing/2014/main" id="{E97252C9-1431-A70D-5C58-116FBD1980B9}"/>
              </a:ext>
            </a:extLst>
          </p:cNvPr>
          <p:cNvSpPr/>
          <p:nvPr/>
        </p:nvSpPr>
        <p:spPr>
          <a:xfrm>
            <a:off x="5027859" y="2154476"/>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3</a:t>
            </a:r>
          </a:p>
        </p:txBody>
      </p:sp>
      <p:sp>
        <p:nvSpPr>
          <p:cNvPr id="22" name="Freeform 21">
            <a:extLst>
              <a:ext uri="{FF2B5EF4-FFF2-40B4-BE49-F238E27FC236}">
                <a16:creationId xmlns:a16="http://schemas.microsoft.com/office/drawing/2014/main" id="{E2416328-49F5-68FD-3097-509F3D9019DA}"/>
              </a:ext>
            </a:extLst>
          </p:cNvPr>
          <p:cNvSpPr/>
          <p:nvPr/>
        </p:nvSpPr>
        <p:spPr>
          <a:xfrm>
            <a:off x="2707925"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2</a:t>
            </a:r>
          </a:p>
        </p:txBody>
      </p:sp>
      <p:sp>
        <p:nvSpPr>
          <p:cNvPr id="23" name="Freeform 22">
            <a:extLst>
              <a:ext uri="{FF2B5EF4-FFF2-40B4-BE49-F238E27FC236}">
                <a16:creationId xmlns:a16="http://schemas.microsoft.com/office/drawing/2014/main" id="{214906F9-FB4F-966C-D5EF-E9FA2DCAF457}"/>
              </a:ext>
            </a:extLst>
          </p:cNvPr>
          <p:cNvSpPr/>
          <p:nvPr/>
        </p:nvSpPr>
        <p:spPr>
          <a:xfrm>
            <a:off x="372366" y="2151867"/>
            <a:ext cx="2079323" cy="2549045"/>
          </a:xfrm>
          <a:custGeom>
            <a:avLst/>
            <a:gdLst>
              <a:gd name="connsiteX0" fmla="*/ 1803698 w 2154477"/>
              <a:gd name="connsiteY0" fmla="*/ 0 h 2999146"/>
              <a:gd name="connsiteX1" fmla="*/ 1867759 w 2154477"/>
              <a:gd name="connsiteY1" fmla="*/ 6458 h 2999146"/>
              <a:gd name="connsiteX2" fmla="*/ 2154477 w 2154477"/>
              <a:gd name="connsiteY2" fmla="*/ 358249 h 2999146"/>
              <a:gd name="connsiteX3" fmla="*/ 2154477 w 2154477"/>
              <a:gd name="connsiteY3" fmla="*/ 2640059 h 2999146"/>
              <a:gd name="connsiteX4" fmla="*/ 1795390 w 2154477"/>
              <a:gd name="connsiteY4" fmla="*/ 2999146 h 2999146"/>
              <a:gd name="connsiteX5" fmla="*/ 359087 w 2154477"/>
              <a:gd name="connsiteY5" fmla="*/ 2999146 h 2999146"/>
              <a:gd name="connsiteX6" fmla="*/ 0 w 2154477"/>
              <a:gd name="connsiteY6" fmla="*/ 2640059 h 2999146"/>
              <a:gd name="connsiteX7" fmla="*/ 0 w 2154477"/>
              <a:gd name="connsiteY7" fmla="*/ 358249 h 2999146"/>
              <a:gd name="connsiteX8" fmla="*/ 286719 w 2154477"/>
              <a:gd name="connsiteY8" fmla="*/ 6458 h 2999146"/>
              <a:gd name="connsiteX9" fmla="*/ 350778 w 2154477"/>
              <a:gd name="connsiteY9" fmla="*/ 0 h 2999146"/>
              <a:gd name="connsiteX10" fmla="*/ 354479 w 2154477"/>
              <a:gd name="connsiteY10" fmla="*/ 61917 h 2999146"/>
              <a:gd name="connsiteX11" fmla="*/ 1077238 w 2154477"/>
              <a:gd name="connsiteY11" fmla="*/ 612938 h 2999146"/>
              <a:gd name="connsiteX12" fmla="*/ 1799997 w 2154477"/>
              <a:gd name="connsiteY12" fmla="*/ 61917 h 29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477" h="2999146">
                <a:moveTo>
                  <a:pt x="1803698" y="0"/>
                </a:moveTo>
                <a:lnTo>
                  <a:pt x="1867759" y="6458"/>
                </a:lnTo>
                <a:cubicBezTo>
                  <a:pt x="2031388" y="39941"/>
                  <a:pt x="2154477" y="184721"/>
                  <a:pt x="2154477" y="358249"/>
                </a:cubicBezTo>
                <a:lnTo>
                  <a:pt x="2154477" y="2640059"/>
                </a:lnTo>
                <a:cubicBezTo>
                  <a:pt x="2154477" y="2838377"/>
                  <a:pt x="1993708" y="2999146"/>
                  <a:pt x="1795390" y="2999146"/>
                </a:cubicBezTo>
                <a:lnTo>
                  <a:pt x="359087" y="2999146"/>
                </a:lnTo>
                <a:cubicBezTo>
                  <a:pt x="160769" y="2999146"/>
                  <a:pt x="0" y="2838377"/>
                  <a:pt x="0" y="2640059"/>
                </a:cubicBezTo>
                <a:lnTo>
                  <a:pt x="0" y="358249"/>
                </a:lnTo>
                <a:cubicBezTo>
                  <a:pt x="0" y="184721"/>
                  <a:pt x="123089" y="39941"/>
                  <a:pt x="286719" y="6458"/>
                </a:cubicBezTo>
                <a:lnTo>
                  <a:pt x="350778" y="0"/>
                </a:lnTo>
                <a:lnTo>
                  <a:pt x="354479" y="61917"/>
                </a:lnTo>
                <a:cubicBezTo>
                  <a:pt x="391684" y="371417"/>
                  <a:pt x="701076" y="612938"/>
                  <a:pt x="1077238" y="612938"/>
                </a:cubicBezTo>
                <a:cubicBezTo>
                  <a:pt x="1453401" y="612938"/>
                  <a:pt x="1762793" y="371417"/>
                  <a:pt x="1799997" y="61917"/>
                </a:cubicBezTo>
                <a:close/>
              </a:path>
            </a:pathLst>
          </a:custGeom>
          <a:solidFill>
            <a:srgbClr val="BF362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KPI 1</a:t>
            </a:r>
          </a:p>
        </p:txBody>
      </p:sp>
    </p:spTree>
    <p:extLst>
      <p:ext uri="{BB962C8B-B14F-4D97-AF65-F5344CB8AC3E}">
        <p14:creationId xmlns:p14="http://schemas.microsoft.com/office/powerpoint/2010/main" val="919713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1303</TotalTime>
  <Words>934</Words>
  <Application>Microsoft Macintosh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Baskerville Old Face</vt:lpstr>
      <vt:lpstr>Gill Sans MT</vt:lpstr>
      <vt:lpstr>Söhne</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Dashboard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 Chaudhary</dc:creator>
  <cp:lastModifiedBy>Sai Saradind</cp:lastModifiedBy>
  <cp:revision>5</cp:revision>
  <dcterms:created xsi:type="dcterms:W3CDTF">2024-01-17T08:56:30Z</dcterms:created>
  <dcterms:modified xsi:type="dcterms:W3CDTF">2024-01-19T06:37:05Z</dcterms:modified>
</cp:coreProperties>
</file>