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BITS_university_logo_whitevert.png" id="18" name="Google Shape;18;p2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IN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3" name="Google Shape;143;p11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44" name="Google Shape;144;p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147" name="Google Shape;147;p11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1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/>
          </a:p>
        </p:txBody>
      </p:sp>
      <p:grpSp>
        <p:nvGrpSpPr>
          <p:cNvPr id="149" name="Google Shape;149;p11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50" name="Google Shape;150;p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1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i="1" sz="1100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idx="1" type="body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2"/>
          <p:cNvSpPr txBox="1"/>
          <p:nvPr>
            <p:ph idx="2" type="body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8" name="Google Shape;158;p12"/>
          <p:cNvGrpSpPr/>
          <p:nvPr/>
        </p:nvGrpSpPr>
        <p:grpSpPr>
          <a:xfrm rot="5400000">
            <a:off x="5539740" y="2567940"/>
            <a:ext cx="5181600" cy="45719"/>
            <a:chOff x="1905000" y="6553200"/>
            <a:chExt cx="7010400" cy="45719"/>
          </a:xfrm>
        </p:grpSpPr>
        <p:sp>
          <p:nvSpPr>
            <p:cNvPr id="159" name="Google Shape;159;p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162" name="Google Shape;162;p12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 rot="5400000">
            <a:off x="-758715" y="1131248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2"/>
          <p:cNvSpPr txBox="1"/>
          <p:nvPr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</a:t>
            </a:r>
            <a:r>
              <a:rPr lang="en-IN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Campus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25" name="Google Shape;25;p3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28" name="Google Shape;28;p3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3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Google Shape;30;p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34" name="Google Shape;34;p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1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i="1" sz="1100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TS_university_logo_whitevert.png" id="45" name="Google Shape;45;p4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 txBox="1"/>
          <p:nvPr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47" name="Google Shape;47;p4"/>
          <p:cNvSpPr txBox="1"/>
          <p:nvPr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</a:t>
            </a:r>
            <a:r>
              <a:rPr lang="en-I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Campus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Server\D\jyoti\FI023_BITS_v1\styleguide img\IMG_5627_b.jpg" id="50" name="Google Shape;5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/>
          <p:nvPr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7.png" id="52" name="Google Shape;52;p5"/>
          <p:cNvPicPr preferRelativeResize="0"/>
          <p:nvPr/>
        </p:nvPicPr>
        <p:blipFill rotWithShape="1">
          <a:blip r:embed="rId3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 txBox="1"/>
          <p:nvPr>
            <p:ph idx="1" type="body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 txBox="1"/>
          <p:nvPr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58" name="Google Shape;58;p5"/>
          <p:cNvSpPr txBox="1"/>
          <p:nvPr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</a:t>
            </a:r>
            <a:r>
              <a:rPr lang="en-I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Campus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.png" id="60" name="Google Shape;60;p6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2" name="Google Shape;62;p6"/>
          <p:cNvSpPr txBox="1"/>
          <p:nvPr>
            <p:ph idx="2" type="body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" name="Google Shape;63;p6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4" name="Google Shape;64;p6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65" name="Google Shape;65;p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70" name="Google Shape;70;p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6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i="1" sz="1100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idx="1" type="body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7"/>
          <p:cNvSpPr txBox="1"/>
          <p:nvPr>
            <p:ph idx="2" type="body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8" name="Google Shape;78;p7"/>
          <p:cNvSpPr txBox="1"/>
          <p:nvPr>
            <p:ph idx="3" type="body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7"/>
          <p:cNvSpPr txBox="1"/>
          <p:nvPr>
            <p:ph idx="4" type="body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0" name="Google Shape;80;p7"/>
          <p:cNvSpPr txBox="1"/>
          <p:nvPr>
            <p:ph idx="5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1" name="Google Shape;81;p7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82" name="Google Shape;82;p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85" name="Google Shape;85;p7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7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88" name="Google Shape;88;p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7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i="1" sz="1100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idx="1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5" name="Google Shape;95;p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6" name="Google Shape;96;p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99" name="Google Shape;99;p8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8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02" name="Google Shape;102;p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8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i="1" sz="1100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9" name="Google Shape;109;p9"/>
          <p:cNvSpPr txBox="1"/>
          <p:nvPr>
            <p:ph idx="2" type="body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9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11" name="Google Shape;111;p9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12" name="Google Shape;112;p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115" name="Google Shape;115;p9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/>
          </a:p>
        </p:txBody>
      </p:sp>
      <p:grpSp>
        <p:nvGrpSpPr>
          <p:cNvPr id="117" name="Google Shape;117;p9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18" name="Google Shape;118;p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9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i="1" sz="1100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0"/>
          <p:cNvSpPr/>
          <p:nvPr>
            <p:ph idx="2" type="pic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7" name="Google Shape;127;p10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8" name="Google Shape;128;p10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9" name="Google Shape;129;p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132" name="Google Shape;132;p10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/>
          </a:p>
        </p:txBody>
      </p:sp>
      <p:grpSp>
        <p:nvGrpSpPr>
          <p:cNvPr id="134" name="Google Shape;134;p10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35" name="Google Shape;135;p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0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i="1" sz="1100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uc?export=download&amp;id=0B5esS330z1pNc0FiWG9OSElMdH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2514600" y="3810000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N"/>
              <a:t>EMU 8086: Installation &amp; Example Code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/>
              <a:t>Dr. Subhradeep Pal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/>
              <a:t>Department of  EEE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304800" y="1493837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IN"/>
              <a:t>Download Link: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 https://docs.google.com/uc?export=download&amp;id=0B5esS330z1pNc0FiWG9OSElMdHc</a:t>
            </a:r>
            <a:r>
              <a:rPr lang="en-IN"/>
              <a:t>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IN"/>
              <a:t>License: Initially 14 days trial license will be there.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IN"/>
              <a:t>Installation Process (works only in Windows platform):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IN"/>
              <a:t>Unzip the downloaded file.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IN"/>
              <a:t>Double click on the setup file and follow the onscreen process to complete it.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IN"/>
              <a:t>An icon should be generated on the desktop on successful installation.</a:t>
            </a:r>
            <a:endParaRPr/>
          </a:p>
        </p:txBody>
      </p:sp>
      <p:sp>
        <p:nvSpPr>
          <p:cNvPr id="175" name="Google Shape;175;p14"/>
          <p:cNvSpPr txBox="1"/>
          <p:nvPr>
            <p:ph idx="2" type="body"/>
          </p:nvPr>
        </p:nvSpPr>
        <p:spPr>
          <a:xfrm>
            <a:off x="304800" y="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Download and License Key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304800" y="1143001"/>
            <a:ext cx="4648200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IN"/>
              <a:t>Double-click on the icon in the desktop.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IN"/>
              <a:t>A window should be opened.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1" lang="en-IN"/>
              <a:t>First register your product</a:t>
            </a:r>
            <a:r>
              <a:rPr lang="en-IN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IN"/>
              <a:t>Use the given registration key.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IN"/>
              <a:t>Note licensee name can be arbitrary and press ok.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IN"/>
              <a:t>A “thank you” message should be flashed and it is good to go.</a:t>
            </a:r>
            <a:endParaRPr/>
          </a:p>
          <a:p>
            <a:pPr indent="-190500" lvl="0" marL="342900" rtl="0" algn="just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 txBox="1"/>
          <p:nvPr>
            <p:ph idx="2" type="body"/>
          </p:nvPr>
        </p:nvSpPr>
        <p:spPr>
          <a:xfrm>
            <a:off x="304800" y="152400"/>
            <a:ext cx="6324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Licensing EMU 8086</a:t>
            </a:r>
            <a:endParaRPr/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676400"/>
            <a:ext cx="533400" cy="522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1143001"/>
            <a:ext cx="3906069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5"/>
          <p:cNvSpPr/>
          <p:nvPr/>
        </p:nvSpPr>
        <p:spPr>
          <a:xfrm>
            <a:off x="5867400" y="3276600"/>
            <a:ext cx="2590800" cy="5334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228600" y="1676400"/>
            <a:ext cx="4724400" cy="3817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 sz="2000"/>
              <a:t>Click on “new” in the tab.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 sz="2000"/>
              <a:t>Choose the code template to be “</a:t>
            </a:r>
            <a:r>
              <a:rPr lang="en-IN" sz="2000" u="sng"/>
              <a:t>COM template</a:t>
            </a:r>
            <a:r>
              <a:rPr lang="en-IN" sz="2000"/>
              <a:t>” and press “OK”.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 sz="2000"/>
              <a:t>A programming screen editor with default messages should be opened.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 sz="2000"/>
              <a:t>Write the code in specified area.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 sz="2000"/>
              <a:t>Add “HLT” instruction just before “ret” instruction. 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 sz="2000"/>
              <a:t>Then emulate the code to see the results.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>
            <p:ph idx="2" type="body"/>
          </p:nvPr>
        </p:nvSpPr>
        <p:spPr>
          <a:xfrm>
            <a:off x="304800" y="76200"/>
            <a:ext cx="6324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Executing the first program</a:t>
            </a:r>
            <a:endParaRPr/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512625"/>
            <a:ext cx="3982360" cy="3890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idx="2" type="body"/>
          </p:nvPr>
        </p:nvSpPr>
        <p:spPr>
          <a:xfrm>
            <a:off x="304800" y="152400"/>
            <a:ext cx="6324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90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0"/>
              <a:buNone/>
            </a:pPr>
            <a:r>
              <a:rPr lang="en-IN" sz="2790"/>
              <a:t>Example 1: Addition of 16 bit numbers</a:t>
            </a:r>
            <a:endParaRPr/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/>
          </a:blip>
          <a:srcRect b="2549" l="1333" r="3666" t="10658"/>
          <a:stretch/>
        </p:blipFill>
        <p:spPr>
          <a:xfrm>
            <a:off x="283076" y="1676400"/>
            <a:ext cx="86868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 txBox="1"/>
          <p:nvPr/>
        </p:nvSpPr>
        <p:spPr>
          <a:xfrm>
            <a:off x="3352800" y="3346688"/>
            <a:ext cx="5660524" cy="36933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After completing the instructions, click on “emulate”.</a:t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4397876" y="1752600"/>
            <a:ext cx="762000" cy="6096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17"/>
          <p:cNvCxnSpPr/>
          <p:nvPr/>
        </p:nvCxnSpPr>
        <p:spPr>
          <a:xfrm rot="10800000">
            <a:off x="5083108" y="2324100"/>
            <a:ext cx="533968" cy="10225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" name="Google Shape;201;p17"/>
          <p:cNvSpPr/>
          <p:nvPr/>
        </p:nvSpPr>
        <p:spPr>
          <a:xfrm>
            <a:off x="816476" y="3124200"/>
            <a:ext cx="1447800" cy="1022588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17"/>
          <p:cNvCxnSpPr/>
          <p:nvPr/>
        </p:nvCxnSpPr>
        <p:spPr>
          <a:xfrm rot="10800000">
            <a:off x="2254116" y="4151114"/>
            <a:ext cx="353060" cy="46609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17"/>
          <p:cNvSpPr txBox="1"/>
          <p:nvPr/>
        </p:nvSpPr>
        <p:spPr>
          <a:xfrm>
            <a:off x="2607176" y="4640024"/>
            <a:ext cx="4006225" cy="369332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Provide the instructions, as shown.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idx="2" type="body"/>
          </p:nvPr>
        </p:nvSpPr>
        <p:spPr>
          <a:xfrm>
            <a:off x="304800" y="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Interpreting the results</a:t>
            </a:r>
            <a:endParaRPr/>
          </a:p>
        </p:txBody>
      </p:sp>
      <p:pic>
        <p:nvPicPr>
          <p:cNvPr id="209" name="Google Shape;2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72" y="1338532"/>
            <a:ext cx="8021256" cy="418093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/>
          <p:nvPr/>
        </p:nvSpPr>
        <p:spPr>
          <a:xfrm>
            <a:off x="2971800" y="1752600"/>
            <a:ext cx="762000" cy="609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457200" y="2286000"/>
            <a:ext cx="1219200" cy="3352800"/>
          </a:xfrm>
          <a:prstGeom prst="rect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18"/>
          <p:cNvCxnSpPr/>
          <p:nvPr/>
        </p:nvCxnSpPr>
        <p:spPr>
          <a:xfrm rot="10800000">
            <a:off x="3723640" y="2286000"/>
            <a:ext cx="2296160" cy="236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p18"/>
          <p:cNvSpPr txBox="1"/>
          <p:nvPr/>
        </p:nvSpPr>
        <p:spPr>
          <a:xfrm>
            <a:off x="6019800" y="4648200"/>
            <a:ext cx="3070071" cy="36933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For each step press here.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561372" y="6019800"/>
            <a:ext cx="7943200" cy="36933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Note the changes in the register content here. It will be highlighted in blue</a:t>
            </a:r>
            <a:endParaRPr/>
          </a:p>
        </p:txBody>
      </p:sp>
      <p:cxnSp>
        <p:nvCxnSpPr>
          <p:cNvPr id="215" name="Google Shape;215;p18"/>
          <p:cNvCxnSpPr/>
          <p:nvPr/>
        </p:nvCxnSpPr>
        <p:spPr>
          <a:xfrm rot="10800000">
            <a:off x="1219200" y="5670550"/>
            <a:ext cx="0" cy="317500"/>
          </a:xfrm>
          <a:prstGeom prst="straightConnector1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idx="2" type="body"/>
          </p:nvPr>
        </p:nvSpPr>
        <p:spPr>
          <a:xfrm>
            <a:off x="304800" y="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Interpreting the results</a:t>
            </a:r>
            <a:endParaRPr/>
          </a:p>
        </p:txBody>
      </p:sp>
      <p:pic>
        <p:nvPicPr>
          <p:cNvPr id="221" name="Google Shape;2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72" y="1447800"/>
            <a:ext cx="8021256" cy="415218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9"/>
          <p:cNvSpPr/>
          <p:nvPr/>
        </p:nvSpPr>
        <p:spPr>
          <a:xfrm>
            <a:off x="685800" y="3048000"/>
            <a:ext cx="914400" cy="3048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698500" y="3733800"/>
            <a:ext cx="914400" cy="3048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3733800" y="2743200"/>
            <a:ext cx="1447800" cy="3048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6158214" y="2514600"/>
            <a:ext cx="1447800" cy="3048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6324600" y="4495800"/>
            <a:ext cx="2286000" cy="64633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instruction will be highlighted too.</a:t>
            </a:r>
            <a:endParaRPr/>
          </a:p>
        </p:txBody>
      </p:sp>
      <p:cxnSp>
        <p:nvCxnSpPr>
          <p:cNvPr id="227" name="Google Shape;227;p19"/>
          <p:cNvCxnSpPr/>
          <p:nvPr/>
        </p:nvCxnSpPr>
        <p:spPr>
          <a:xfrm rot="10800000">
            <a:off x="5105400" y="3048000"/>
            <a:ext cx="1219200" cy="144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19"/>
          <p:cNvCxnSpPr/>
          <p:nvPr/>
        </p:nvCxnSpPr>
        <p:spPr>
          <a:xfrm flipH="1" rot="10800000">
            <a:off x="6324600" y="2819400"/>
            <a:ext cx="1066800" cy="167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p19"/>
          <p:cNvCxnSpPr>
            <a:stCxn id="230" idx="0"/>
          </p:cNvCxnSpPr>
          <p:nvPr/>
        </p:nvCxnSpPr>
        <p:spPr>
          <a:xfrm flipH="1" rot="10800000">
            <a:off x="1425126" y="5229318"/>
            <a:ext cx="480000" cy="694200"/>
          </a:xfrm>
          <a:prstGeom prst="straightConnector1">
            <a:avLst/>
          </a:prstGeom>
          <a:noFill/>
          <a:ln cap="flat" cmpd="sng" w="9525">
            <a:solidFill>
              <a:srgbClr val="10114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0" name="Google Shape;230;p19"/>
          <p:cNvSpPr txBox="1"/>
          <p:nvPr/>
        </p:nvSpPr>
        <p:spPr>
          <a:xfrm>
            <a:off x="801397" y="5923518"/>
            <a:ext cx="1247457" cy="24622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Physical Address</a:t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2145025" y="5923517"/>
            <a:ext cx="1515158" cy="24622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HEX  </a:t>
            </a:r>
            <a:r>
              <a:rPr b="1" lang="en-IN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r>
              <a:rPr b="1" lang="en-IN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ASCII</a:t>
            </a:r>
            <a:r>
              <a:rPr lang="en-I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32" name="Google Shape;232;p19"/>
          <p:cNvCxnSpPr/>
          <p:nvPr/>
        </p:nvCxnSpPr>
        <p:spPr>
          <a:xfrm rot="10800000">
            <a:off x="2362200" y="5229212"/>
            <a:ext cx="0" cy="638188"/>
          </a:xfrm>
          <a:prstGeom prst="straightConnector1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p19"/>
          <p:cNvCxnSpPr/>
          <p:nvPr/>
        </p:nvCxnSpPr>
        <p:spPr>
          <a:xfrm rot="10800000">
            <a:off x="2743200" y="5229212"/>
            <a:ext cx="0" cy="638188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p19"/>
          <p:cNvCxnSpPr/>
          <p:nvPr/>
        </p:nvCxnSpPr>
        <p:spPr>
          <a:xfrm rot="10800000">
            <a:off x="2971800" y="5229212"/>
            <a:ext cx="381000" cy="666247"/>
          </a:xfrm>
          <a:prstGeom prst="straightConnector1">
            <a:avLst/>
          </a:prstGeom>
          <a:noFill/>
          <a:ln cap="flat" cmpd="sng" w="19050">
            <a:solidFill>
              <a:srgbClr val="10114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p19"/>
          <p:cNvSpPr/>
          <p:nvPr/>
        </p:nvSpPr>
        <p:spPr>
          <a:xfrm>
            <a:off x="3733800" y="2667000"/>
            <a:ext cx="2209754" cy="2667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6066358" y="5769628"/>
            <a:ext cx="2650084" cy="30777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Disassembled Machine Code</a:t>
            </a:r>
            <a:endParaRPr/>
          </a:p>
        </p:txBody>
      </p:sp>
      <p:cxnSp>
        <p:nvCxnSpPr>
          <p:cNvPr id="237" name="Google Shape;237;p19"/>
          <p:cNvCxnSpPr/>
          <p:nvPr/>
        </p:nvCxnSpPr>
        <p:spPr>
          <a:xfrm rot="10800000">
            <a:off x="5943554" y="5334000"/>
            <a:ext cx="215946" cy="450850"/>
          </a:xfrm>
          <a:prstGeom prst="straightConnector1">
            <a:avLst/>
          </a:prstGeom>
          <a:noFill/>
          <a:ln cap="flat" cmpd="sng" w="9525">
            <a:solidFill>
              <a:srgbClr val="0F243E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idx="2" type="body"/>
          </p:nvPr>
        </p:nvSpPr>
        <p:spPr>
          <a:xfrm>
            <a:off x="304800" y="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Interpreting the results</a:t>
            </a:r>
            <a:endParaRPr/>
          </a:p>
        </p:txBody>
      </p:sp>
      <p:pic>
        <p:nvPicPr>
          <p:cNvPr id="243" name="Google Shape;2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90600"/>
            <a:ext cx="8419519" cy="442777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0"/>
          <p:cNvSpPr/>
          <p:nvPr/>
        </p:nvSpPr>
        <p:spPr>
          <a:xfrm>
            <a:off x="685800" y="4038600"/>
            <a:ext cx="914400" cy="228600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685800" y="1981200"/>
            <a:ext cx="990600" cy="4572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5943600" y="2362200"/>
            <a:ext cx="1371600" cy="222250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6781800" y="5043720"/>
            <a:ext cx="1371600" cy="37465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5715000" y="5590401"/>
            <a:ext cx="3377399" cy="276999"/>
          </a:xfrm>
          <a:prstGeom prst="rect">
            <a:avLst/>
          </a:prstGeom>
          <a:noFill/>
          <a:ln cap="flat" cmpd="sng" w="9525">
            <a:solidFill>
              <a:srgbClr val="101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Press here to gain control over the emulator.</a:t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1676400" y="2196326"/>
            <a:ext cx="2154757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Final result indicated here.</a:t>
            </a: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6096001" y="2617981"/>
            <a:ext cx="2057400" cy="101566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3. Note register indirect addressing mode is used i.e. content of AX will be stored in the memory location of SI.</a:t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1568450" y="4267200"/>
            <a:ext cx="2057400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5. Note the address of SI.</a:t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723900" y="3017839"/>
            <a:ext cx="914400" cy="228600"/>
          </a:xfrm>
          <a:prstGeom prst="ellipse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1725078" y="3107939"/>
            <a:ext cx="2057400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4. Note the address of CS.</a:t>
            </a:r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723900" y="5451901"/>
            <a:ext cx="3771900" cy="461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6. Final memory location is CS:SI i.e. 0700:0000. We can cross check the data stored in RAM too 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60" y="4758254"/>
            <a:ext cx="4630474" cy="129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660" y="1054903"/>
            <a:ext cx="4501814" cy="348664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1"/>
          <p:cNvSpPr txBox="1"/>
          <p:nvPr>
            <p:ph idx="2" type="body"/>
          </p:nvPr>
        </p:nvSpPr>
        <p:spPr>
          <a:xfrm>
            <a:off x="304800" y="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Interpreting the results</a:t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76200" y="4953000"/>
            <a:ext cx="1143000" cy="3048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1185333" y="5214438"/>
            <a:ext cx="3868367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Change the address to 0700:0000 and click update.</a:t>
            </a: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2655885" y="2445950"/>
            <a:ext cx="1181100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1. Click here.</a:t>
            </a:r>
            <a:endParaRPr/>
          </a:p>
        </p:txBody>
      </p:sp>
      <p:pic>
        <p:nvPicPr>
          <p:cNvPr id="265" name="Google Shape;26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3700" y="1634912"/>
            <a:ext cx="3890435" cy="108803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1"/>
          <p:cNvSpPr/>
          <p:nvPr/>
        </p:nvSpPr>
        <p:spPr>
          <a:xfrm>
            <a:off x="4953000" y="1948490"/>
            <a:ext cx="1143000" cy="3048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4953000" y="2802225"/>
            <a:ext cx="3991135" cy="461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Note down the result. In RAM the data are stored in   LSB-MSB format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