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1DB370-54F1-4C82-B080-ED76A5F7D655}">
  <a:tblStyle styleId="{311DB370-54F1-4C82-B080-ED76A5F7D6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C3724D76-5B4E-4773-B073-357764009CF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BITS_university_logo_whitevert.png" id="18" name="Google Shape;18;p2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IN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3" name="Google Shape;143;p11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44" name="Google Shape;144;p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147" name="Google Shape;147;p11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1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/>
          </a:p>
        </p:txBody>
      </p:sp>
      <p:grpSp>
        <p:nvGrpSpPr>
          <p:cNvPr id="149" name="Google Shape;149;p11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50" name="Google Shape;150;p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1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i="1" sz="1100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idx="1" type="body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2"/>
          <p:cNvSpPr txBox="1"/>
          <p:nvPr>
            <p:ph idx="2" type="body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8" name="Google Shape;158;p12"/>
          <p:cNvGrpSpPr/>
          <p:nvPr/>
        </p:nvGrpSpPr>
        <p:grpSpPr>
          <a:xfrm rot="5400000">
            <a:off x="5539740" y="2567940"/>
            <a:ext cx="5181600" cy="45719"/>
            <a:chOff x="1905000" y="6553200"/>
            <a:chExt cx="7010400" cy="45719"/>
          </a:xfrm>
        </p:grpSpPr>
        <p:sp>
          <p:nvSpPr>
            <p:cNvPr id="159" name="Google Shape;159;p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162" name="Google Shape;162;p12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 rot="5400000">
            <a:off x="-758715" y="1131248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2"/>
          <p:cNvSpPr txBox="1"/>
          <p:nvPr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</a:t>
            </a:r>
            <a:r>
              <a:rPr lang="en-IN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Campus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25" name="Google Shape;25;p3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28" name="Google Shape;28;p3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3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Google Shape;30;p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34" name="Google Shape;34;p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1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i="1" sz="1100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TS_university_logo_whitevert.png" id="45" name="Google Shape;45;p4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 txBox="1"/>
          <p:nvPr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47" name="Google Shape;47;p4"/>
          <p:cNvSpPr txBox="1"/>
          <p:nvPr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</a:t>
            </a:r>
            <a:r>
              <a:rPr lang="en-I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Campus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Server\D\jyoti\FI023_BITS_v1\styleguide img\IMG_5627_b.jpg" id="50" name="Google Shape;5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/>
          <p:nvPr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7.png" id="52" name="Google Shape;52;p5"/>
          <p:cNvPicPr preferRelativeResize="0"/>
          <p:nvPr/>
        </p:nvPicPr>
        <p:blipFill rotWithShape="1">
          <a:blip r:embed="rId3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 txBox="1"/>
          <p:nvPr>
            <p:ph idx="1" type="body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 txBox="1"/>
          <p:nvPr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58" name="Google Shape;58;p5"/>
          <p:cNvSpPr txBox="1"/>
          <p:nvPr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</a:t>
            </a:r>
            <a:r>
              <a:rPr lang="en-I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Campus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.png" id="60" name="Google Shape;60;p6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2" name="Google Shape;62;p6"/>
          <p:cNvSpPr txBox="1"/>
          <p:nvPr>
            <p:ph idx="2" type="body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" name="Google Shape;63;p6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4" name="Google Shape;64;p6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65" name="Google Shape;65;p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70" name="Google Shape;70;p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6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i="1" sz="1100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idx="1" type="body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7"/>
          <p:cNvSpPr txBox="1"/>
          <p:nvPr>
            <p:ph idx="2" type="body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8" name="Google Shape;78;p7"/>
          <p:cNvSpPr txBox="1"/>
          <p:nvPr>
            <p:ph idx="3" type="body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7"/>
          <p:cNvSpPr txBox="1"/>
          <p:nvPr>
            <p:ph idx="4" type="body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0" name="Google Shape;80;p7"/>
          <p:cNvSpPr txBox="1"/>
          <p:nvPr>
            <p:ph idx="5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1" name="Google Shape;81;p7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82" name="Google Shape;82;p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85" name="Google Shape;85;p7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7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88" name="Google Shape;88;p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7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i="1" sz="1100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idx="1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5" name="Google Shape;95;p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6" name="Google Shape;96;p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99" name="Google Shape;99;p8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8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02" name="Google Shape;102;p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8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i="1" sz="1100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9" name="Google Shape;109;p9"/>
          <p:cNvSpPr txBox="1"/>
          <p:nvPr>
            <p:ph idx="2" type="body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9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11" name="Google Shape;111;p9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12" name="Google Shape;112;p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115" name="Google Shape;115;p9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9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/>
          </a:p>
        </p:txBody>
      </p:sp>
      <p:grpSp>
        <p:nvGrpSpPr>
          <p:cNvPr id="117" name="Google Shape;117;p9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18" name="Google Shape;118;p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9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i="1" sz="1100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0"/>
          <p:cNvSpPr/>
          <p:nvPr>
            <p:ph idx="2" type="pic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7" name="Google Shape;127;p10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8" name="Google Shape;128;p10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9" name="Google Shape;129;p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icture 7.png" id="132" name="Google Shape;132;p10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-1"/>
            <a:ext cx="2193193" cy="69269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/>
          </a:p>
        </p:txBody>
      </p:sp>
      <p:grpSp>
        <p:nvGrpSpPr>
          <p:cNvPr id="134" name="Google Shape;134;p10"/>
          <p:cNvGrpSpPr/>
          <p:nvPr/>
        </p:nvGrpSpPr>
        <p:grpSpPr>
          <a:xfrm>
            <a:off x="0" y="716281"/>
            <a:ext cx="7010400" cy="45719"/>
            <a:chOff x="1905000" y="6553200"/>
            <a:chExt cx="7010400" cy="45719"/>
          </a:xfrm>
        </p:grpSpPr>
        <p:sp>
          <p:nvSpPr>
            <p:cNvPr id="135" name="Google Shape;135;p1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0"/>
          <p:cNvSpPr txBox="1"/>
          <p:nvPr/>
        </p:nvSpPr>
        <p:spPr>
          <a:xfrm>
            <a:off x="6096000" y="6629157"/>
            <a:ext cx="6858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0" y="6673107"/>
            <a:ext cx="6400800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Title| Presenter</a:t>
            </a:r>
            <a:endParaRPr i="1" sz="1100" cap="non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2514600" y="3810000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IN" sz="3600"/>
              <a:t>Experiment 2: Verification of Arithmetic Operations in 8086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2514600" y="5334000"/>
            <a:ext cx="6019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/>
              <a:t>Dr. Subhradeep Pal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IN"/>
              <a:t>Department of  EEE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idx="2" type="body"/>
          </p:nvPr>
        </p:nvSpPr>
        <p:spPr>
          <a:xfrm>
            <a:off x="304800" y="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IN" sz="2720"/>
              <a:t>2.5 Multiplication of two 8-bit numbers</a:t>
            </a:r>
            <a:endParaRPr/>
          </a:p>
        </p:txBody>
      </p:sp>
      <p:sp>
        <p:nvSpPr>
          <p:cNvPr id="270" name="Google Shape;270;p22"/>
          <p:cNvSpPr txBox="1"/>
          <p:nvPr>
            <p:ph idx="1" type="body"/>
          </p:nvPr>
        </p:nvSpPr>
        <p:spPr>
          <a:xfrm>
            <a:off x="336848" y="1175707"/>
            <a:ext cx="186463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b="1" lang="en-IN" sz="1800"/>
              <a:t>Example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org 100h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AX,04H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BX,05H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MUL BX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271" name="Google Shape;2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192640"/>
            <a:ext cx="5940306" cy="3936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idx="2" type="body"/>
          </p:nvPr>
        </p:nvSpPr>
        <p:spPr>
          <a:xfrm>
            <a:off x="304800" y="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IN" sz="2720"/>
              <a:t>2.6 Multiplication of two 16-bit numbers</a:t>
            </a:r>
            <a:endParaRPr/>
          </a:p>
        </p:txBody>
      </p:sp>
      <p:sp>
        <p:nvSpPr>
          <p:cNvPr id="277" name="Google Shape;277;p23"/>
          <p:cNvSpPr txBox="1"/>
          <p:nvPr>
            <p:ph idx="1" type="body"/>
          </p:nvPr>
        </p:nvSpPr>
        <p:spPr>
          <a:xfrm>
            <a:off x="336848" y="1175707"/>
            <a:ext cx="186463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b="1" lang="en-IN" sz="1800"/>
              <a:t>Example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org 100h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AX, 0111H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BX, 1212H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MUL BX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184174"/>
            <a:ext cx="5714425" cy="381153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3"/>
          <p:cNvSpPr txBox="1"/>
          <p:nvPr/>
        </p:nvSpPr>
        <p:spPr>
          <a:xfrm>
            <a:off x="353781" y="5220628"/>
            <a:ext cx="2635369" cy="92333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Check the content of both AX and DX registers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idx="2" type="body"/>
          </p:nvPr>
        </p:nvSpPr>
        <p:spPr>
          <a:xfrm>
            <a:off x="304800" y="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/>
              <a:t>2.7 Division of two numbers</a:t>
            </a:r>
            <a:endParaRPr/>
          </a:p>
        </p:txBody>
      </p:sp>
      <p:sp>
        <p:nvSpPr>
          <p:cNvPr id="285" name="Google Shape;285;p24"/>
          <p:cNvSpPr txBox="1"/>
          <p:nvPr>
            <p:ph idx="1" type="body"/>
          </p:nvPr>
        </p:nvSpPr>
        <p:spPr>
          <a:xfrm>
            <a:off x="304800" y="9906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Instruction to be used: </a:t>
            </a:r>
            <a:r>
              <a:rPr b="1" lang="en-IN"/>
              <a:t>DIV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u="sng">
              <a:solidFill>
                <a:srgbClr val="FF00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u="sng">
              <a:solidFill>
                <a:srgbClr val="FF00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 u="sng">
                <a:solidFill>
                  <a:srgbClr val="FF0000"/>
                </a:solidFill>
              </a:rPr>
              <a:t>Effect on Flags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u="sng">
              <a:solidFill>
                <a:srgbClr val="FF00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u="sng">
              <a:solidFill>
                <a:srgbClr val="FF00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u="sng">
              <a:solidFill>
                <a:srgbClr val="FF0000"/>
              </a:solidFill>
            </a:endParaRPr>
          </a:p>
        </p:txBody>
      </p:sp>
      <p:graphicFrame>
        <p:nvGraphicFramePr>
          <p:cNvPr id="286" name="Google Shape;286;p24"/>
          <p:cNvGraphicFramePr/>
          <p:nvPr/>
        </p:nvGraphicFramePr>
        <p:xfrm>
          <a:off x="381000" y="525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{C3724D76-5B4E-4773-B073-357764009CFA}</a:tableStyleId>
              </a:tblPr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7" name="Google Shape;287;p24"/>
          <p:cNvGraphicFramePr/>
          <p:nvPr/>
        </p:nvGraphicFramePr>
        <p:xfrm>
          <a:off x="461433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{311DB370-54F1-4C82-B080-ED76A5F7D655}</a:tableStyleId>
              </a:tblPr>
              <a:tblGrid>
                <a:gridCol w="1439325"/>
                <a:gridCol w="2438400"/>
                <a:gridCol w="434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Instruction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Operands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Usage 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245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DIV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REG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When operand is a </a:t>
                      </a: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byte</a:t>
                      </a: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AL = AX / operand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AH = remainder (modulus)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When operand is a </a:t>
                      </a: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word</a:t>
                      </a: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AX = (DX AX) / operand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DX = remainder (modulus)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memory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288" name="Google Shape;288;p24"/>
          <p:cNvSpPr txBox="1"/>
          <p:nvPr/>
        </p:nvSpPr>
        <p:spPr>
          <a:xfrm>
            <a:off x="3467100" y="5300394"/>
            <a:ext cx="2956560" cy="6463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flag value is undefined (maybe 1 or 0).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idx="2" type="body"/>
          </p:nvPr>
        </p:nvSpPr>
        <p:spPr>
          <a:xfrm>
            <a:off x="304800" y="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/>
              <a:t>2.7 Division of two 8-bit numbers</a:t>
            </a:r>
            <a:endParaRPr/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336848" y="1175707"/>
            <a:ext cx="186463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b="1" lang="en-IN" sz="1800"/>
              <a:t>Example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org 100h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AX,20H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BX,10H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DIV BX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295" name="Google Shape;2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175707"/>
            <a:ext cx="6285053" cy="415218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5"/>
          <p:cNvSpPr txBox="1"/>
          <p:nvPr/>
        </p:nvSpPr>
        <p:spPr>
          <a:xfrm>
            <a:off x="457200" y="5486400"/>
            <a:ext cx="2635369" cy="92333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Check the content of both AL and DL registers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idx="2" type="body"/>
          </p:nvPr>
        </p:nvSpPr>
        <p:spPr>
          <a:xfrm>
            <a:off x="304800" y="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/>
              <a:t>2.8 Division of two 16-bit numbers</a:t>
            </a:r>
            <a:endParaRPr/>
          </a:p>
        </p:txBody>
      </p:sp>
      <p:sp>
        <p:nvSpPr>
          <p:cNvPr id="302" name="Google Shape;302;p26"/>
          <p:cNvSpPr txBox="1"/>
          <p:nvPr>
            <p:ph idx="1" type="body"/>
          </p:nvPr>
        </p:nvSpPr>
        <p:spPr>
          <a:xfrm>
            <a:off x="338667" y="1292433"/>
            <a:ext cx="186463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b="1" lang="en-IN" sz="1800"/>
              <a:t>Example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org 100h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AX,2312H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BX,1010H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DIV BX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303" name="Google Shape;3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329387"/>
            <a:ext cx="6324600" cy="41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 txBox="1"/>
          <p:nvPr/>
        </p:nvSpPr>
        <p:spPr>
          <a:xfrm>
            <a:off x="279400" y="5558134"/>
            <a:ext cx="2635369" cy="92333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Check the content of both AX and DX registers</a:t>
            </a: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>
            <p:ph idx="1" type="body"/>
          </p:nvPr>
        </p:nvSpPr>
        <p:spPr>
          <a:xfrm>
            <a:off x="287867" y="9906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Write ALP codes for the following arithmetic operations: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lang="en-IN" sz="1800"/>
              <a:t>	In each case interpret the results of different flags. Crosscheck your results by converting them into decimal numbers.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2060"/>
              </a:solidFill>
            </a:endParaRPr>
          </a:p>
        </p:txBody>
      </p:sp>
      <p:sp>
        <p:nvSpPr>
          <p:cNvPr id="310" name="Google Shape;310;p27"/>
          <p:cNvSpPr txBox="1"/>
          <p:nvPr>
            <p:ph idx="2" type="body"/>
          </p:nvPr>
        </p:nvSpPr>
        <p:spPr>
          <a:xfrm>
            <a:off x="304800" y="152400"/>
            <a:ext cx="6324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/>
              <a:t>Exercise</a:t>
            </a:r>
            <a:endParaRPr/>
          </a:p>
        </p:txBody>
      </p:sp>
      <p:graphicFrame>
        <p:nvGraphicFramePr>
          <p:cNvPr id="311" name="Google Shape;311;p27"/>
          <p:cNvGraphicFramePr/>
          <p:nvPr/>
        </p:nvGraphicFramePr>
        <p:xfrm>
          <a:off x="9906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{311DB370-54F1-4C82-B080-ED76A5F7D655}</a:tableStyleId>
              </a:tblPr>
              <a:tblGrid>
                <a:gridCol w="1371600"/>
                <a:gridCol w="2819400"/>
                <a:gridCol w="3200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Problem No.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Arithmetic Instructions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Which registers are to be used?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12H + CAH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CL, DL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1A4CH + B1DEH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AX, BX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7AH – 4CH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CL, DL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3B7AH – C142H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BX, CX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1DH × 77H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AL, BL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EF1AH × CD50H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AX, BX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19H ÷ 03H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AL, BL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1927H ÷ 1201H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AX, BX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14"/>
          <p:cNvGraphicFramePr/>
          <p:nvPr/>
        </p:nvGraphicFramePr>
        <p:xfrm>
          <a:off x="16002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{311DB370-54F1-4C82-B080-ED76A5F7D655}</a:tableStyleId>
              </a:tblPr>
              <a:tblGrid>
                <a:gridCol w="2108200"/>
                <a:gridCol w="2108200"/>
                <a:gridCol w="2108200"/>
              </a:tblGrid>
              <a:tr h="3708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Registers to be used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8-bit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16-bit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Addition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CL, DL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AX, BX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CL, DL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BX, CX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Multiplication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AL, BL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AX, BX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Division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AL, BL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AX, BX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5" name="Google Shape;175;p14"/>
          <p:cNvSpPr txBox="1"/>
          <p:nvPr>
            <p:ph idx="2" type="body"/>
          </p:nvPr>
        </p:nvSpPr>
        <p:spPr>
          <a:xfrm>
            <a:off x="304800" y="152400"/>
            <a:ext cx="6324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903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0"/>
              <a:buNone/>
            </a:pPr>
            <a:r>
              <a:rPr lang="en-IN" sz="2790"/>
              <a:t>ALPs to be completed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idx="2" type="body"/>
          </p:nvPr>
        </p:nvSpPr>
        <p:spPr>
          <a:xfrm>
            <a:off x="304800" y="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/>
              <a:t>2.1 Addition of two numbers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304800" y="10668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Instruction to be used: </a:t>
            </a:r>
            <a:r>
              <a:rPr b="1" lang="en-IN"/>
              <a:t>ADD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 u="sng">
                <a:solidFill>
                  <a:srgbClr val="FF0000"/>
                </a:solidFill>
              </a:rPr>
              <a:t>Effect on Flags</a:t>
            </a:r>
            <a:endParaRPr/>
          </a:p>
        </p:txBody>
      </p:sp>
      <p:graphicFrame>
        <p:nvGraphicFramePr>
          <p:cNvPr id="182" name="Google Shape;182;p15"/>
          <p:cNvGraphicFramePr/>
          <p:nvPr/>
        </p:nvGraphicFramePr>
        <p:xfrm>
          <a:off x="533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{311DB370-54F1-4C82-B080-ED76A5F7D655}</a:tableStyleId>
              </a:tblPr>
              <a:tblGrid>
                <a:gridCol w="1465725"/>
                <a:gridCol w="2361450"/>
                <a:gridCol w="4478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Instruction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Operands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Usage 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REG, memory</a:t>
                      </a:r>
                      <a:endParaRPr/>
                    </a:p>
                  </a:txBody>
                  <a:tcPr marT="45725" marB="45725" marR="91450" marL="91450"/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Operand 1 = Operand 1 + Operand 2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ADD AL,BL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ADD AL,-5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Operates on both 8-bit or 16-bit numbers.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memory, REG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REG, REG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memory, immediate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REG, immediate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graphicFrame>
        <p:nvGraphicFramePr>
          <p:cNvPr id="183" name="Google Shape;183;p15"/>
          <p:cNvGraphicFramePr/>
          <p:nvPr/>
        </p:nvGraphicFramePr>
        <p:xfrm>
          <a:off x="2819400" y="5059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{C3724D76-5B4E-4773-B073-357764009CFA}</a:tableStyleId>
              </a:tblPr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15"/>
          <p:cNvSpPr txBox="1"/>
          <p:nvPr/>
        </p:nvSpPr>
        <p:spPr>
          <a:xfrm>
            <a:off x="5867400" y="5104229"/>
            <a:ext cx="2956560" cy="6463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flag value depends on result of the instruction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idx="2" type="body"/>
          </p:nvPr>
        </p:nvSpPr>
        <p:spPr>
          <a:xfrm>
            <a:off x="304800" y="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/>
              <a:t>2.1 Addition of two 8-bit numbers</a:t>
            </a:r>
            <a:endParaRPr/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304800" y="1066801"/>
            <a:ext cx="1902971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b="1" lang="en-IN" sz="1800"/>
              <a:t>Example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org 100h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AL,0F0H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BL,010H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 AL,BL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066801"/>
            <a:ext cx="5145529" cy="341821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 txBox="1"/>
          <p:nvPr/>
        </p:nvSpPr>
        <p:spPr>
          <a:xfrm>
            <a:off x="5180100" y="4830476"/>
            <a:ext cx="3162300" cy="6771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Click here  to check the conditions of flags of the </a:t>
            </a:r>
            <a:r>
              <a:rPr lang="en-IN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</a:t>
            </a:r>
            <a:endParaRPr/>
          </a:p>
        </p:txBody>
      </p:sp>
      <p:cxnSp>
        <p:nvCxnSpPr>
          <p:cNvPr id="193" name="Google Shape;193;p16"/>
          <p:cNvCxnSpPr/>
          <p:nvPr/>
        </p:nvCxnSpPr>
        <p:spPr>
          <a:xfrm rot="10800000">
            <a:off x="6332476" y="4485014"/>
            <a:ext cx="0" cy="315586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p16"/>
          <p:cNvSpPr txBox="1"/>
          <p:nvPr/>
        </p:nvSpPr>
        <p:spPr>
          <a:xfrm>
            <a:off x="3238500" y="2229535"/>
            <a:ext cx="3162300" cy="64633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Click here and check the changes in the registers.</a:t>
            </a:r>
            <a:endParaRPr/>
          </a:p>
        </p:txBody>
      </p:sp>
      <p:cxnSp>
        <p:nvCxnSpPr>
          <p:cNvPr id="195" name="Google Shape;195;p16"/>
          <p:cNvCxnSpPr/>
          <p:nvPr/>
        </p:nvCxnSpPr>
        <p:spPr>
          <a:xfrm rot="10800000">
            <a:off x="4457700" y="1828800"/>
            <a:ext cx="0" cy="40073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96" name="Google Shape;196;p16"/>
          <p:cNvSpPr txBox="1"/>
          <p:nvPr/>
        </p:nvSpPr>
        <p:spPr>
          <a:xfrm rot="-5400000">
            <a:off x="6909484" y="2113817"/>
            <a:ext cx="3162300" cy="67710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Interpret the results of the flags of the </a:t>
            </a:r>
            <a:r>
              <a:rPr lang="en-IN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</a:t>
            </a:r>
            <a:endParaRPr/>
          </a:p>
        </p:txBody>
      </p:sp>
      <p:cxnSp>
        <p:nvCxnSpPr>
          <p:cNvPr id="197" name="Google Shape;197;p16"/>
          <p:cNvCxnSpPr/>
          <p:nvPr/>
        </p:nvCxnSpPr>
        <p:spPr>
          <a:xfrm rot="10800000">
            <a:off x="7564548" y="2133600"/>
            <a:ext cx="515364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98" name="Google Shape;198;p16"/>
          <p:cNvSpPr/>
          <p:nvPr/>
        </p:nvSpPr>
        <p:spPr>
          <a:xfrm>
            <a:off x="2408337" y="1981200"/>
            <a:ext cx="742607" cy="3048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207520" y="4568416"/>
            <a:ext cx="4135875" cy="830997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Carry is generated when performing n bit operations and the result is more than n bits, then it is 1, otherwise 0. 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207519" y="5600717"/>
            <a:ext cx="4135875" cy="8309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ZF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After any arithmetical or logical operation results 0 (00)H, the zero flag is 1, otherwise 0. </a:t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4572000" y="5853046"/>
            <a:ext cx="4257188" cy="584775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IN" sz="1600">
                <a:solidFill>
                  <a:srgbClr val="40424E"/>
                </a:solidFill>
                <a:latin typeface="Arial"/>
                <a:ea typeface="Arial"/>
                <a:cs typeface="Arial"/>
                <a:sym typeface="Arial"/>
              </a:rPr>
              <a:t>1 accumulator has even number of 1 bits</a:t>
            </a: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IN" sz="1600">
                <a:solidFill>
                  <a:srgbClr val="40424E"/>
                </a:solidFill>
                <a:latin typeface="Arial"/>
                <a:ea typeface="Arial"/>
                <a:cs typeface="Arial"/>
                <a:sym typeface="Arial"/>
              </a:rPr>
              <a:t>0 accumulator has odd parity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349" y="1118387"/>
            <a:ext cx="5438199" cy="361448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>
            <p:ph idx="2" type="body"/>
          </p:nvPr>
        </p:nvSpPr>
        <p:spPr>
          <a:xfrm>
            <a:off x="304800" y="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/>
              <a:t>2.2 Addition of two 16-bit numbers</a:t>
            </a:r>
            <a:endParaRPr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134091" y="1113308"/>
            <a:ext cx="1902971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b="1" lang="en-IN" sz="1800"/>
              <a:t>Example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org 100h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CX,1234H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DX,5678H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 CX,DX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209" name="Google Shape;209;p17"/>
          <p:cNvSpPr txBox="1"/>
          <p:nvPr/>
        </p:nvSpPr>
        <p:spPr>
          <a:xfrm>
            <a:off x="4871663" y="5073774"/>
            <a:ext cx="3162300" cy="6771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Click here  to check the conditions of flags of the </a:t>
            </a:r>
            <a:r>
              <a:rPr lang="en-IN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</a:t>
            </a:r>
            <a:endParaRPr/>
          </a:p>
        </p:txBody>
      </p:sp>
      <p:cxnSp>
        <p:nvCxnSpPr>
          <p:cNvPr id="210" name="Google Shape;210;p17"/>
          <p:cNvCxnSpPr/>
          <p:nvPr/>
        </p:nvCxnSpPr>
        <p:spPr>
          <a:xfrm rot="10800000">
            <a:off x="6400800" y="4732867"/>
            <a:ext cx="0" cy="315586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" name="Google Shape;211;p17"/>
          <p:cNvSpPr txBox="1"/>
          <p:nvPr/>
        </p:nvSpPr>
        <p:spPr>
          <a:xfrm>
            <a:off x="3238500" y="2229535"/>
            <a:ext cx="3162300" cy="64633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Click here and check the changes in the registers.</a:t>
            </a:r>
            <a:endParaRPr/>
          </a:p>
        </p:txBody>
      </p:sp>
      <p:cxnSp>
        <p:nvCxnSpPr>
          <p:cNvPr id="212" name="Google Shape;212;p17"/>
          <p:cNvCxnSpPr/>
          <p:nvPr/>
        </p:nvCxnSpPr>
        <p:spPr>
          <a:xfrm rot="10800000">
            <a:off x="4457700" y="1828800"/>
            <a:ext cx="0" cy="40073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3" name="Google Shape;213;p17"/>
          <p:cNvSpPr txBox="1"/>
          <p:nvPr/>
        </p:nvSpPr>
        <p:spPr>
          <a:xfrm rot="-5400000">
            <a:off x="6909484" y="2113817"/>
            <a:ext cx="3162300" cy="67710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Interpret the results of the flags of the </a:t>
            </a:r>
            <a:r>
              <a:rPr lang="en-IN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</a:t>
            </a:r>
            <a:endParaRPr/>
          </a:p>
        </p:txBody>
      </p:sp>
      <p:cxnSp>
        <p:nvCxnSpPr>
          <p:cNvPr id="214" name="Google Shape;214;p17"/>
          <p:cNvCxnSpPr/>
          <p:nvPr/>
        </p:nvCxnSpPr>
        <p:spPr>
          <a:xfrm rot="10800000">
            <a:off x="7564548" y="2133600"/>
            <a:ext cx="515364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15" name="Google Shape;215;p17"/>
          <p:cNvSpPr/>
          <p:nvPr/>
        </p:nvSpPr>
        <p:spPr>
          <a:xfrm>
            <a:off x="2279664" y="2514599"/>
            <a:ext cx="742607" cy="30480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idx="2" type="body"/>
          </p:nvPr>
        </p:nvSpPr>
        <p:spPr>
          <a:xfrm>
            <a:off x="304800" y="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/>
              <a:t>2.3 Subtraction of two numbers</a:t>
            </a:r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304800" y="10668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Instruction to be used: </a:t>
            </a:r>
            <a:r>
              <a:rPr b="1" lang="en-IN"/>
              <a:t>SUB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 u="sng">
                <a:solidFill>
                  <a:srgbClr val="FF0000"/>
                </a:solidFill>
              </a:rPr>
              <a:t>Effect on Flags</a:t>
            </a:r>
            <a:endParaRPr/>
          </a:p>
        </p:txBody>
      </p:sp>
      <p:graphicFrame>
        <p:nvGraphicFramePr>
          <p:cNvPr id="222" name="Google Shape;222;p18"/>
          <p:cNvGraphicFramePr/>
          <p:nvPr/>
        </p:nvGraphicFramePr>
        <p:xfrm>
          <a:off x="533400" y="1905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{311DB370-54F1-4C82-B080-ED76A5F7D655}</a:tableStyleId>
              </a:tblPr>
              <a:tblGrid>
                <a:gridCol w="1465725"/>
                <a:gridCol w="2361450"/>
                <a:gridCol w="4478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Instruction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Operands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Usage 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SUB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REG, memory</a:t>
                      </a:r>
                      <a:endParaRPr/>
                    </a:p>
                  </a:txBody>
                  <a:tcPr marT="45725" marB="45725" marR="91450" marL="91450"/>
                </a:tc>
                <a:tc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Operand 1 = Operand 1 - Operand 2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SUB AL,BL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SUB AL,1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Operates on both 8-bit or 16-bit numbers.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memory, REG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REG, REG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memory, immediate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REG, immediate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graphicFrame>
        <p:nvGraphicFramePr>
          <p:cNvPr id="223" name="Google Shape;223;p18"/>
          <p:cNvGraphicFramePr/>
          <p:nvPr/>
        </p:nvGraphicFramePr>
        <p:xfrm>
          <a:off x="2819400" y="5059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{C3724D76-5B4E-4773-B073-357764009CFA}</a:tableStyleId>
              </a:tblPr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18"/>
          <p:cNvSpPr txBox="1"/>
          <p:nvPr/>
        </p:nvSpPr>
        <p:spPr>
          <a:xfrm>
            <a:off x="5867400" y="5104229"/>
            <a:ext cx="2956560" cy="6463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flag value depends on result of the instruction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539" y="1001389"/>
            <a:ext cx="5400796" cy="358284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 txBox="1"/>
          <p:nvPr>
            <p:ph idx="2" type="body"/>
          </p:nvPr>
        </p:nvSpPr>
        <p:spPr>
          <a:xfrm>
            <a:off x="304800" y="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6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960"/>
              <a:t>2.3 Subtraction of two 8-bit numbers</a:t>
            </a:r>
            <a:endParaRPr/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304800" y="1066801"/>
            <a:ext cx="1902971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b="1" lang="en-IN" sz="1800"/>
              <a:t>Example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org 100h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AL,009H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BL,006H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SUB AL,BL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232" name="Google Shape;232;p19"/>
          <p:cNvSpPr txBox="1"/>
          <p:nvPr/>
        </p:nvSpPr>
        <p:spPr>
          <a:xfrm>
            <a:off x="5180100" y="4830476"/>
            <a:ext cx="3162300" cy="6771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Click here  to check the conditions of flags of the </a:t>
            </a:r>
            <a:r>
              <a:rPr lang="en-IN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</a:t>
            </a:r>
            <a:endParaRPr/>
          </a:p>
        </p:txBody>
      </p:sp>
      <p:cxnSp>
        <p:nvCxnSpPr>
          <p:cNvPr id="233" name="Google Shape;233;p19"/>
          <p:cNvCxnSpPr/>
          <p:nvPr/>
        </p:nvCxnSpPr>
        <p:spPr>
          <a:xfrm rot="10800000">
            <a:off x="6477000" y="4485014"/>
            <a:ext cx="0" cy="315586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" name="Google Shape;234;p19"/>
          <p:cNvSpPr txBox="1"/>
          <p:nvPr/>
        </p:nvSpPr>
        <p:spPr>
          <a:xfrm>
            <a:off x="3223112" y="2181567"/>
            <a:ext cx="3162300" cy="64633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Click here and check the changes in the registers.</a:t>
            </a:r>
            <a:endParaRPr/>
          </a:p>
        </p:txBody>
      </p:sp>
      <p:cxnSp>
        <p:nvCxnSpPr>
          <p:cNvPr id="235" name="Google Shape;235;p19"/>
          <p:cNvCxnSpPr/>
          <p:nvPr/>
        </p:nvCxnSpPr>
        <p:spPr>
          <a:xfrm rot="10800000">
            <a:off x="4584700" y="1780832"/>
            <a:ext cx="0" cy="40073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6" name="Google Shape;236;p19"/>
          <p:cNvSpPr txBox="1"/>
          <p:nvPr/>
        </p:nvSpPr>
        <p:spPr>
          <a:xfrm rot="-5400000">
            <a:off x="6909484" y="2113817"/>
            <a:ext cx="3162300" cy="67710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Interpret the results of the flags of the </a:t>
            </a:r>
            <a:r>
              <a:rPr lang="en-IN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</a:t>
            </a:r>
            <a:endParaRPr/>
          </a:p>
        </p:txBody>
      </p:sp>
      <p:cxnSp>
        <p:nvCxnSpPr>
          <p:cNvPr id="237" name="Google Shape;237;p19"/>
          <p:cNvCxnSpPr/>
          <p:nvPr/>
        </p:nvCxnSpPr>
        <p:spPr>
          <a:xfrm rot="10800000">
            <a:off x="7564548" y="2133600"/>
            <a:ext cx="515364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38" name="Google Shape;238;p19"/>
          <p:cNvSpPr/>
          <p:nvPr/>
        </p:nvSpPr>
        <p:spPr>
          <a:xfrm>
            <a:off x="2408337" y="1981200"/>
            <a:ext cx="742607" cy="3048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337" y="916710"/>
            <a:ext cx="5533211" cy="365527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0"/>
          <p:cNvSpPr txBox="1"/>
          <p:nvPr>
            <p:ph idx="2" type="body"/>
          </p:nvPr>
        </p:nvSpPr>
        <p:spPr>
          <a:xfrm>
            <a:off x="304800" y="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6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960"/>
              <a:t>2.4 Subtraction of two 16-bit numbers</a:t>
            </a:r>
            <a:endParaRPr/>
          </a:p>
        </p:txBody>
      </p:sp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116570" y="1066801"/>
            <a:ext cx="186463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b="1" lang="en-IN" sz="1800"/>
              <a:t>Example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org 100h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AX,0FCBAH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BX,01D3FH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SUB AX,BX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1" lang="en-I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246" name="Google Shape;246;p20"/>
          <p:cNvSpPr txBox="1"/>
          <p:nvPr/>
        </p:nvSpPr>
        <p:spPr>
          <a:xfrm>
            <a:off x="5180100" y="4830476"/>
            <a:ext cx="3162300" cy="67710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Click here  to check the conditions of flags of the </a:t>
            </a:r>
            <a:r>
              <a:rPr lang="en-IN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</a:t>
            </a:r>
            <a:endParaRPr/>
          </a:p>
        </p:txBody>
      </p:sp>
      <p:cxnSp>
        <p:nvCxnSpPr>
          <p:cNvPr id="247" name="Google Shape;247;p20"/>
          <p:cNvCxnSpPr/>
          <p:nvPr/>
        </p:nvCxnSpPr>
        <p:spPr>
          <a:xfrm rot="10800000">
            <a:off x="6477000" y="4485014"/>
            <a:ext cx="0" cy="315586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p20"/>
          <p:cNvSpPr txBox="1"/>
          <p:nvPr/>
        </p:nvSpPr>
        <p:spPr>
          <a:xfrm>
            <a:off x="3223112" y="2181567"/>
            <a:ext cx="3162300" cy="64633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Click here and check the changes in the registers.</a:t>
            </a:r>
            <a:endParaRPr/>
          </a:p>
        </p:txBody>
      </p:sp>
      <p:cxnSp>
        <p:nvCxnSpPr>
          <p:cNvPr id="249" name="Google Shape;249;p20"/>
          <p:cNvCxnSpPr/>
          <p:nvPr/>
        </p:nvCxnSpPr>
        <p:spPr>
          <a:xfrm rot="10800000">
            <a:off x="4584700" y="1780832"/>
            <a:ext cx="0" cy="40073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0" name="Google Shape;250;p20"/>
          <p:cNvSpPr txBox="1"/>
          <p:nvPr/>
        </p:nvSpPr>
        <p:spPr>
          <a:xfrm rot="-5400000">
            <a:off x="6909484" y="2113817"/>
            <a:ext cx="3162300" cy="67710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Interpret the results of the flags of the </a:t>
            </a:r>
            <a:r>
              <a:rPr lang="en-IN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</a:t>
            </a:r>
            <a:endParaRPr/>
          </a:p>
        </p:txBody>
      </p:sp>
      <p:cxnSp>
        <p:nvCxnSpPr>
          <p:cNvPr id="251" name="Google Shape;251;p20"/>
          <p:cNvCxnSpPr/>
          <p:nvPr/>
        </p:nvCxnSpPr>
        <p:spPr>
          <a:xfrm rot="10800000">
            <a:off x="7564548" y="2133600"/>
            <a:ext cx="515364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52" name="Google Shape;252;p20"/>
          <p:cNvSpPr/>
          <p:nvPr/>
        </p:nvSpPr>
        <p:spPr>
          <a:xfrm>
            <a:off x="2169430" y="1927569"/>
            <a:ext cx="742607" cy="3048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207519" y="4998067"/>
            <a:ext cx="4135875" cy="584775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1- MSB is 1 (negative)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0- MSB is 0 (positive)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207519" y="5766077"/>
            <a:ext cx="6574281" cy="5847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1-carry out from bit 3 on addition or borrow into bit 3 on subtraction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0-otherwise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idx="2" type="body"/>
          </p:nvPr>
        </p:nvSpPr>
        <p:spPr>
          <a:xfrm>
            <a:off x="304800" y="152400"/>
            <a:ext cx="6324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/>
              <a:t>2.5 Multiplication of two numbers</a:t>
            </a:r>
            <a:endParaRPr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304800" y="1066800"/>
            <a:ext cx="8686800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Instruction to be used: </a:t>
            </a:r>
            <a:r>
              <a:rPr b="1" lang="en-IN"/>
              <a:t>MUL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u="sng">
              <a:solidFill>
                <a:srgbClr val="FF00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 u="sng">
                <a:solidFill>
                  <a:srgbClr val="FF0000"/>
                </a:solidFill>
              </a:rPr>
              <a:t>Effect on Flags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u="sng">
              <a:solidFill>
                <a:srgbClr val="FF00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u="sng">
              <a:solidFill>
                <a:srgbClr val="FF00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t/>
            </a:r>
            <a:endParaRPr u="sng">
              <a:solidFill>
                <a:srgbClr val="FF0000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01141"/>
              </a:buClr>
              <a:buSzPts val="1600"/>
              <a:buFont typeface="Arial"/>
              <a:buNone/>
            </a:pPr>
            <a:r>
              <a:rPr b="0" i="0" lang="en-IN" sz="1600">
                <a:solidFill>
                  <a:srgbClr val="002060"/>
                </a:solidFill>
              </a:rPr>
              <a:t>CF = OF = 0 when high section of the result is zero.</a:t>
            </a:r>
            <a:endParaRPr sz="1600" u="sng">
              <a:solidFill>
                <a:srgbClr val="002060"/>
              </a:solidFill>
            </a:endParaRPr>
          </a:p>
        </p:txBody>
      </p:sp>
      <p:graphicFrame>
        <p:nvGraphicFramePr>
          <p:cNvPr id="261" name="Google Shape;261;p21"/>
          <p:cNvGraphicFramePr/>
          <p:nvPr/>
        </p:nvGraphicFramePr>
        <p:xfrm>
          <a:off x="537633" y="47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{C3724D76-5B4E-4773-B073-357764009CFA}</a:tableStyleId>
              </a:tblPr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21"/>
          <p:cNvSpPr txBox="1"/>
          <p:nvPr/>
        </p:nvSpPr>
        <p:spPr>
          <a:xfrm>
            <a:off x="2871575" y="4724399"/>
            <a:ext cx="2956560" cy="6463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flag value depends on result of the instruction. </a:t>
            </a:r>
            <a:endParaRPr/>
          </a:p>
        </p:txBody>
      </p:sp>
      <p:graphicFrame>
        <p:nvGraphicFramePr>
          <p:cNvPr id="263" name="Google Shape;263;p21"/>
          <p:cNvGraphicFramePr/>
          <p:nvPr/>
        </p:nvGraphicFramePr>
        <p:xfrm>
          <a:off x="537633" y="18618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{311DB370-54F1-4C82-B080-ED76A5F7D655}</a:tableStyleId>
              </a:tblPr>
              <a:tblGrid>
                <a:gridCol w="1439325"/>
                <a:gridCol w="2438400"/>
                <a:gridCol w="434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Instruction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Operands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Usage 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629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MUL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REG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When operand is a </a:t>
                      </a: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byte</a:t>
                      </a: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AX = AL × operand.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When operand is a </a:t>
                      </a:r>
                      <a:r>
                        <a:rPr b="1"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word</a:t>
                      </a: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(DX AX) = AX × operand.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memory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  <p:sp>
        <p:nvSpPr>
          <p:cNvPr id="264" name="Google Shape;264;p21"/>
          <p:cNvSpPr txBox="1"/>
          <p:nvPr/>
        </p:nvSpPr>
        <p:spPr>
          <a:xfrm>
            <a:off x="5952278" y="4724400"/>
            <a:ext cx="2956560" cy="6463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flag value is undefined (maybe 1 or 0).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