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i7lh3ss6m6f/AVD/3OaerpwD4d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c977d787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c977d787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c977d78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c977d78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c977d78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c977d78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c977d787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c977d787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c977d787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c977d787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c977d787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c977d787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5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" name="Google Shape;18;p5" descr="BITS_university_logo_whitevert.png"/>
          <p:cNvPicPr preferRelativeResize="0"/>
          <p:nvPr/>
        </p:nvPicPr>
        <p:blipFill rotWithShape="1">
          <a:blip r:embed="rId3">
            <a:alphaModFix/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5"/>
          <p:cNvSpPr txBox="1"/>
          <p:nvPr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2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"/>
          <p:cNvSpPr txBox="1"/>
          <p:nvPr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43" name="Google Shape;143;p14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44" name="Google Shape;144;p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7" name="Google Shape;147;p14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4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100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4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150" name="Google Shape;150;p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4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sz="1100" i="1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5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 rot="5400000">
            <a:off x="5539740" y="2567940"/>
            <a:ext cx="5181600" cy="45719"/>
            <a:chOff x="1905000" y="6553200"/>
            <a:chExt cx="7010400" cy="45719"/>
          </a:xfrm>
        </p:grpSpPr>
        <p:sp>
          <p:nvSpPr>
            <p:cNvPr id="159" name="Google Shape;159;p1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2" name="Google Shape;162;p15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 rot="5400000">
            <a:off x="-758715" y="1131248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5"/>
          <p:cNvSpPr txBox="1"/>
          <p:nvPr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900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6" descr="\\Server\D\jyoti\FI023_BITS_v1\styleguide img\IMG_5627_b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6"/>
          <p:cNvSpPr/>
          <p:nvPr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p6" descr="Picture 7.png"/>
          <p:cNvPicPr preferRelativeResize="0"/>
          <p:nvPr/>
        </p:nvPicPr>
        <p:blipFill rotWithShape="1">
          <a:blip r:embed="rId3">
            <a:alphaModFix/>
          </a:blip>
          <a:srcRect l="1923" b="5335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6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6"/>
          <p:cNvSpPr txBox="1"/>
          <p:nvPr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2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 txBox="1"/>
          <p:nvPr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100" b="0" i="0" u="none" strike="noStrike" cap="none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7"/>
          <p:cNvGrpSpPr/>
          <p:nvPr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35" name="Google Shape;35;p7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7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7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" name="Google Shape;38;p7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Google Shape;39;p7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40" name="Google Shape;40;p7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7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44" name="Google Shape;44;p7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sz="1100" i="1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8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8" descr="BITS_university_logo_whitevert.png"/>
          <p:cNvPicPr preferRelativeResize="0"/>
          <p:nvPr/>
        </p:nvPicPr>
        <p:blipFill rotWithShape="1">
          <a:blip r:embed="rId3">
            <a:alphaModFix/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 txBox="1"/>
          <p:nvPr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2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 txBox="1"/>
          <p:nvPr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65" name="Google Shape;65;p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9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100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9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70" name="Google Shape;70;p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9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sz="1100" i="1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1" name="Google Shape;81;p10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82" name="Google Shape;82;p1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" name="Google Shape;85;p10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0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100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0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88" name="Google Shape;88;p1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0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0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sz="1100" i="1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5" name="Google Shape;95;p11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6" name="Google Shape;96;p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9" name="Google Shape;99;p11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1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100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11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102" name="Google Shape;102;p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1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1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sz="1100" i="1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" name="Google Shape;111;p12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12" name="Google Shape;112;p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5" name="Google Shape;115;p12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2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100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12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118" name="Google Shape;118;p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12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2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sz="1100" i="1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28" name="Google Shape;128;p13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9" name="Google Shape;129;p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2" name="Google Shape;132;p13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100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13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135" name="Google Shape;135;p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13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3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sz="1100" i="1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title"/>
          </p:nvPr>
        </p:nvSpPr>
        <p:spPr>
          <a:xfrm>
            <a:off x="2514600" y="366776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3600" dirty="0"/>
              <a:t>Experiment 5: ALP for Average of N Numbers and Fibonacci Series </a:t>
            </a:r>
            <a:endParaRPr sz="3600" dirty="0"/>
          </a:p>
        </p:txBody>
      </p:sp>
      <p:sp>
        <p:nvSpPr>
          <p:cNvPr id="169" name="Google Shape;169;p1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Dr. Subhradeep Pal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Department of EEE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193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dirty="0">
                <a:solidFill>
                  <a:srgbClr val="222222"/>
                </a:solidFill>
                <a:highlight>
                  <a:srgbClr val="FFFFFF"/>
                </a:highlight>
              </a:rPr>
              <a:t>5.1 FIND THE AVERAGE OF N NUMBERS.</a:t>
            </a:r>
            <a:endParaRPr sz="26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dirty="0">
                <a:solidFill>
                  <a:srgbClr val="222222"/>
                </a:solidFill>
                <a:highlight>
                  <a:srgbClr val="FFFFFF"/>
                </a:highlight>
              </a:rPr>
              <a:t>5.2 FIND THE FIBONACCI SERIES.</a:t>
            </a:r>
            <a:endParaRPr sz="26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175" name="Google Shape;175;p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dirty="0"/>
              <a:t>ALPs to be completed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Google Shape;180;gbc977d7877_0_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04800" y="995997"/>
                <a:ext cx="8229600" cy="452610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0" lvl="0" indent="0" algn="l" rtl="0">
                  <a:spcBef>
                    <a:spcPts val="480"/>
                  </a:spcBef>
                  <a:spcAft>
                    <a:spcPts val="0"/>
                  </a:spcAft>
                  <a:buNone/>
                </a:pPr>
                <a:r>
                  <a:rPr lang="en-US" b="1" dirty="0"/>
                  <a:t>Objective:</a:t>
                </a:r>
                <a:r>
                  <a:rPr lang="en-US" dirty="0"/>
                  <a:t> To find average of N numbers stored.</a:t>
                </a:r>
              </a:p>
              <a:p>
                <a:pPr marL="0" lvl="0" indent="0" algn="l" rtl="0">
                  <a:spcBef>
                    <a:spcPts val="48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480"/>
                  </a:spcBef>
                  <a:spcAft>
                    <a:spcPts val="0"/>
                  </a:spcAft>
                  <a:buNone/>
                </a:pPr>
                <a:r>
                  <a:rPr lang="en-US" b="1" dirty="0"/>
                  <a:t>Formula:</a:t>
                </a:r>
              </a:p>
              <a:p>
                <a:pPr marL="0" lvl="0" indent="0" algn="l" rtl="0">
                  <a:spcBef>
                    <a:spcPts val="48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   </a:t>
                </a:r>
              </a:p>
              <a:p>
                <a:pPr marL="0" lvl="0" indent="0" algn="l" rtl="0">
                  <a:spcBef>
                    <a:spcPts val="48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𝑣𝑒𝑟𝑎𝑔𝑒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0" name="Google Shape;180;gbc977d7877_0_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995997"/>
                <a:ext cx="8229600" cy="4526100"/>
              </a:xfrm>
              <a:prstGeom prst="rect">
                <a:avLst/>
              </a:prstGeom>
              <a:blipFill>
                <a:blip r:embed="rId3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Google Shape;181;gbc977d7877_0_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49784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5.1 Average of N numbers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c977d7877_0_24"/>
          <p:cNvSpPr txBox="1">
            <a:spLocks noGrp="1"/>
          </p:cNvSpPr>
          <p:nvPr>
            <p:ph type="body" idx="1"/>
          </p:nvPr>
        </p:nvSpPr>
        <p:spPr>
          <a:xfrm>
            <a:off x="571500" y="1046639"/>
            <a:ext cx="2712720" cy="5323524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org 100h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 AX,0000H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SI,</a:t>
            </a:r>
            <a:r>
              <a:rPr lang="en-US" sz="1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xxxxH</a:t>
            </a:r>
            <a:endParaRPr lang="en-US" sz="18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CX,</a:t>
            </a:r>
            <a:r>
              <a:rPr lang="en-US" sz="1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xxH</a:t>
            </a:r>
            <a:endParaRPr lang="en-US" sz="18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DX,</a:t>
            </a:r>
            <a:r>
              <a:rPr lang="en-US" sz="1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xxH</a:t>
            </a:r>
            <a:endParaRPr lang="en-US" sz="18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loop: ADD AL,[SI]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INC SI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INC DX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CMP CX,DX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JNZ loop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 CL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xxxxH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,AX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HLT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sz="1800" dirty="0"/>
          </a:p>
        </p:txBody>
      </p:sp>
      <p:sp>
        <p:nvSpPr>
          <p:cNvPr id="187" name="Google Shape;187;gbc977d7877_0_24"/>
          <p:cNvSpPr txBox="1">
            <a:spLocks noGrp="1"/>
          </p:cNvSpPr>
          <p:nvPr>
            <p:ph type="body" idx="2"/>
          </p:nvPr>
        </p:nvSpPr>
        <p:spPr>
          <a:xfrm>
            <a:off x="121920" y="0"/>
            <a:ext cx="6324600" cy="838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Pseudocode</a:t>
            </a:r>
            <a:endParaRPr dirty="0"/>
          </a:p>
        </p:txBody>
      </p:sp>
      <p:sp>
        <p:nvSpPr>
          <p:cNvPr id="4" name="Google Shape;186;gbc977d7877_0_24">
            <a:extLst>
              <a:ext uri="{FF2B5EF4-FFF2-40B4-BE49-F238E27FC236}">
                <a16:creationId xmlns:a16="http://schemas.microsoft.com/office/drawing/2014/main" id="{035C1A1D-B416-42B1-B25A-D1685E16B626}"/>
              </a:ext>
            </a:extLst>
          </p:cNvPr>
          <p:cNvSpPr txBox="1">
            <a:spLocks/>
          </p:cNvSpPr>
          <p:nvPr/>
        </p:nvSpPr>
        <p:spPr>
          <a:xfrm>
            <a:off x="4188460" y="1198881"/>
            <a:ext cx="4384040" cy="237744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Values in decimal: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     03, 04, 05, 08</a:t>
            </a:r>
          </a:p>
          <a:p>
            <a:pPr marL="34290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Result in decimal: 05 </a:t>
            </a:r>
          </a:p>
          <a:p>
            <a:pPr marL="34290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</a:rPr>
              <a:t>SI register location: 1100H</a:t>
            </a:r>
          </a:p>
          <a:p>
            <a:pPr marL="34290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</a:rPr>
              <a:t>Result location: 1200H</a:t>
            </a:r>
          </a:p>
        </p:txBody>
      </p:sp>
      <p:sp>
        <p:nvSpPr>
          <p:cNvPr id="5" name="Google Shape;186;gbc977d7877_0_24">
            <a:extLst>
              <a:ext uri="{FF2B5EF4-FFF2-40B4-BE49-F238E27FC236}">
                <a16:creationId xmlns:a16="http://schemas.microsoft.com/office/drawing/2014/main" id="{9AC80299-7843-49BC-9620-8DAB3D01FF8F}"/>
              </a:ext>
            </a:extLst>
          </p:cNvPr>
          <p:cNvSpPr txBox="1">
            <a:spLocks/>
          </p:cNvSpPr>
          <p:nvPr/>
        </p:nvSpPr>
        <p:spPr>
          <a:xfrm>
            <a:off x="4188460" y="5222240"/>
            <a:ext cx="4384040" cy="1026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</a:pPr>
            <a:r>
              <a:rPr lang="en-US" b="1" dirty="0">
                <a:latin typeface="+mn-lt"/>
                <a:cs typeface="Courier New" panose="02070309020205020404" pitchFamily="49" charset="0"/>
              </a:rPr>
              <a:t>Note: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SI register content is the offset relative to DS. Make sure to load the data in appropriate locations prior to execution of the code.</a:t>
            </a:r>
          </a:p>
        </p:txBody>
      </p:sp>
      <p:sp>
        <p:nvSpPr>
          <p:cNvPr id="6" name="Google Shape;186;gbc977d7877_0_24">
            <a:extLst>
              <a:ext uri="{FF2B5EF4-FFF2-40B4-BE49-F238E27FC236}">
                <a16:creationId xmlns:a16="http://schemas.microsoft.com/office/drawing/2014/main" id="{4A518D25-C4B8-4F7E-947C-5A5105FEDA01}"/>
              </a:ext>
            </a:extLst>
          </p:cNvPr>
          <p:cNvSpPr txBox="1">
            <a:spLocks/>
          </p:cNvSpPr>
          <p:nvPr/>
        </p:nvSpPr>
        <p:spPr>
          <a:xfrm>
            <a:off x="4188460" y="3936403"/>
            <a:ext cx="4305300" cy="46287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</a:pPr>
            <a:r>
              <a:rPr lang="en-US" sz="2000" dirty="0">
                <a:latin typeface="+mn-lt"/>
                <a:cs typeface="Courier New" panose="02070309020205020404" pitchFamily="49" charset="0"/>
              </a:rPr>
              <a:t>Change here to complete the code.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A1A2F56-4A08-4627-B182-006F45819BA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367280" y="2072640"/>
            <a:ext cx="1821180" cy="209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8261C9-B566-4257-B32D-A5AEAE2FF65A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123440" y="2357120"/>
            <a:ext cx="2065020" cy="181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53EB6E-8242-47CB-BC1C-C8CCA5521A3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123440" y="2722880"/>
            <a:ext cx="2065020" cy="144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124679-EE3A-4CCE-84A0-CF00B2E8186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737360" y="4167842"/>
            <a:ext cx="2451100" cy="108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c977d7877_0_3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453120" cy="291560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/>
              <a:t>1. What if the accumulator is not initialized to zero ?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/>
              <a:t>2. Does it have any effect on output result if the accumulator </a:t>
            </a: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/>
              <a:t>    is not initialized to zero?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/>
              <a:t>3. Repeat the problem with five numbers of 16-bit data of </a:t>
            </a: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/>
              <a:t>    your choice. What are changes you had made in your code?</a:t>
            </a:r>
            <a:endParaRPr dirty="0"/>
          </a:p>
        </p:txBody>
      </p:sp>
      <p:sp>
        <p:nvSpPr>
          <p:cNvPr id="193" name="Google Shape;193;gbc977d7877_0_30"/>
          <p:cNvSpPr txBox="1">
            <a:spLocks noGrp="1"/>
          </p:cNvSpPr>
          <p:nvPr>
            <p:ph type="body" idx="2"/>
          </p:nvPr>
        </p:nvSpPr>
        <p:spPr>
          <a:xfrm>
            <a:off x="304800" y="12763"/>
            <a:ext cx="6324600" cy="82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Review Questions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c977d7877_0_35"/>
          <p:cNvSpPr txBox="1">
            <a:spLocks noGrp="1"/>
          </p:cNvSpPr>
          <p:nvPr>
            <p:ph type="body" idx="1"/>
          </p:nvPr>
        </p:nvSpPr>
        <p:spPr>
          <a:xfrm>
            <a:off x="304800" y="1005840"/>
            <a:ext cx="8229600" cy="501409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Each number is the sum of the two preceding ones, starting from 0 and 1 as depicted below.</a:t>
            </a:r>
            <a:endParaRPr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202124"/>
                </a:solidFill>
                <a:highlight>
                  <a:srgbClr val="FFFFFF"/>
                </a:highlight>
              </a:rPr>
              <a:t>Fibonacci series </a:t>
            </a:r>
            <a:endParaRPr sz="28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95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950" dirty="0">
                <a:solidFill>
                  <a:srgbClr val="202124"/>
                </a:solidFill>
                <a:highlight>
                  <a:srgbClr val="FFFFFF"/>
                </a:highlight>
              </a:rPr>
              <a:t>                  0, 1, 1, 2, 3, 5, 8, 13, 21......</a:t>
            </a:r>
            <a:endParaRPr sz="4300" dirty="0"/>
          </a:p>
        </p:txBody>
      </p:sp>
      <p:sp>
        <p:nvSpPr>
          <p:cNvPr id="199" name="Google Shape;199;gbc977d7877_0_3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57912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5.2 Fibonacci series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c977d7877_0_4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2367280" cy="45261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org 100h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 AX,</a:t>
            </a:r>
            <a:r>
              <a:rPr lang="it-IT" sz="2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xxH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 SI,</a:t>
            </a:r>
            <a:r>
              <a:rPr lang="it-IT" sz="2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yyyyH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 [</a:t>
            </a:r>
            <a:r>
              <a:rPr lang="it-IT" sz="2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zz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],AL  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INC </a:t>
            </a:r>
            <a:r>
              <a:rPr lang="it-IT" sz="2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zz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 AL,01H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 [SI],AL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 CX, [600H]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SUB CX,</a:t>
            </a:r>
            <a:r>
              <a:rPr lang="it-IT" sz="2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wwwwH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L1: MOV AL,[</a:t>
            </a:r>
            <a:r>
              <a:rPr lang="it-IT" sz="2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zz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-1]     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 AL,[SI]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INC </a:t>
            </a:r>
            <a:r>
              <a:rPr lang="it-IT" sz="2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zz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 [</a:t>
            </a:r>
            <a:r>
              <a:rPr lang="it-IT" sz="2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zz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],AL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LOOP L1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HLT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b="1" dirty="0"/>
              <a:t>  </a:t>
            </a:r>
            <a:endParaRPr b="1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dirty="0"/>
          </a:p>
        </p:txBody>
      </p:sp>
      <p:sp>
        <p:nvSpPr>
          <p:cNvPr id="205" name="Google Shape;205;gbc977d7877_0_4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5059680" cy="53848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Pseudocode</a:t>
            </a:r>
            <a:endParaRPr dirty="0"/>
          </a:p>
        </p:txBody>
      </p:sp>
      <p:sp>
        <p:nvSpPr>
          <p:cNvPr id="4" name="Google Shape;186;gbc977d7877_0_24">
            <a:extLst>
              <a:ext uri="{FF2B5EF4-FFF2-40B4-BE49-F238E27FC236}">
                <a16:creationId xmlns:a16="http://schemas.microsoft.com/office/drawing/2014/main" id="{80A581F8-2E29-4D7F-9D1E-0262B8EDC58F}"/>
              </a:ext>
            </a:extLst>
          </p:cNvPr>
          <p:cNvSpPr txBox="1">
            <a:spLocks/>
          </p:cNvSpPr>
          <p:nvPr/>
        </p:nvSpPr>
        <p:spPr>
          <a:xfrm>
            <a:off x="4188460" y="3936403"/>
            <a:ext cx="4305300" cy="46287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</a:pPr>
            <a:r>
              <a:rPr lang="en-US" sz="2000" dirty="0">
                <a:latin typeface="+mn-lt"/>
                <a:cs typeface="Courier New" panose="02070309020205020404" pitchFamily="49" charset="0"/>
              </a:rPr>
              <a:t>Change here to complete the code.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6828A70-184C-4547-A5BA-96C4FE33049B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1635760" y="2255520"/>
            <a:ext cx="2552700" cy="191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E9F5D1-2593-430A-83B2-8C9B06B86040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869440" y="2590800"/>
            <a:ext cx="2319020" cy="157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E8F6F3-4F65-4A0D-8522-81FF25598C80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239520" y="2834640"/>
            <a:ext cx="2948940" cy="133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1F69D0-F103-451C-9680-C5E358A0DB3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097280" y="3048000"/>
            <a:ext cx="3091180" cy="111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40F355-C5EC-43D2-9D69-21EC6361062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239520" y="4167842"/>
            <a:ext cx="2948940" cy="83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5757BE-3C12-4ECC-B061-EA856145AD9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122680" y="4167842"/>
            <a:ext cx="3065780" cy="65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1FC4B3-AA03-41F3-AA2D-D446BACFC841}"/>
              </a:ext>
            </a:extLst>
          </p:cNvPr>
          <p:cNvCxnSpPr>
            <a:cxnSpLocks/>
          </p:cNvCxnSpPr>
          <p:nvPr/>
        </p:nvCxnSpPr>
        <p:spPr>
          <a:xfrm flipH="1">
            <a:off x="1990090" y="4167842"/>
            <a:ext cx="2139950" cy="18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86;gbc977d7877_0_24">
            <a:extLst>
              <a:ext uri="{FF2B5EF4-FFF2-40B4-BE49-F238E27FC236}">
                <a16:creationId xmlns:a16="http://schemas.microsoft.com/office/drawing/2014/main" id="{F65C5C2A-1936-4E51-B4C8-92047952E058}"/>
              </a:ext>
            </a:extLst>
          </p:cNvPr>
          <p:cNvSpPr txBox="1">
            <a:spLocks/>
          </p:cNvSpPr>
          <p:nvPr/>
        </p:nvSpPr>
        <p:spPr>
          <a:xfrm>
            <a:off x="4188460" y="1509796"/>
            <a:ext cx="4305300" cy="1169204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000" dirty="0">
                <a:latin typeface="+mn-lt"/>
                <a:cs typeface="Courier New" panose="02070309020205020404" pitchFamily="49" charset="0"/>
              </a:rPr>
              <a:t>Assume SI location to be 500h.</a:t>
            </a:r>
          </a:p>
          <a:p>
            <a:pPr marL="34290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000" dirty="0">
                <a:latin typeface="+mn-lt"/>
                <a:cs typeface="Courier New" panose="02070309020205020404" pitchFamily="49" charset="0"/>
              </a:rPr>
              <a:t>Initialize the AX register to free it from garbage value.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6620BE-2866-4FBE-8014-51A8AA94406A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869440" y="4074160"/>
            <a:ext cx="2319020" cy="9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c977d7877_0_4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554720" cy="291560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/>
              <a:t>1. Why is sub instruction used ?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/>
              <a:t>2. What is the replaced number instead of “pp” and why is it so?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/>
              <a:t>3. Which addressing mode is used in this programming?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lang="en-US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FF"/>
                </a:highlight>
              </a:rPr>
              <a:t>4. What is the role of LOOP instruction in this ALP?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gbc977d7877_0_4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78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Review Questions</a:t>
            </a:r>
            <a:endParaRPr b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407</Words>
  <Application>Microsoft Office PowerPoint</Application>
  <PresentationFormat>On-screen Show (4:3)</PresentationFormat>
  <Paragraphs>82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Courier New</vt:lpstr>
      <vt:lpstr>Wingdings</vt:lpstr>
      <vt:lpstr>Office Theme</vt:lpstr>
      <vt:lpstr>Experiment 5: ALP for Average of N Numbers and Fibonacci Series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Admin</dc:creator>
  <cp:lastModifiedBy>Subhradeep Pal</cp:lastModifiedBy>
  <cp:revision>15</cp:revision>
  <dcterms:created xsi:type="dcterms:W3CDTF">2011-09-14T09:42:05Z</dcterms:created>
  <dcterms:modified xsi:type="dcterms:W3CDTF">2021-02-11T16:07:18Z</dcterms:modified>
</cp:coreProperties>
</file>