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1" r:id="rId5"/>
    <p:sldId id="272" r:id="rId6"/>
    <p:sldId id="274" r:id="rId7"/>
    <p:sldId id="275" r:id="rId8"/>
    <p:sldId id="273" r:id="rId9"/>
    <p:sldId id="264" r:id="rId10"/>
    <p:sldId id="276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7lh3ss6m6f/AVD/3OaerpwD4d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73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12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21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97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681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25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" name="Google Shape;18;p5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3" name="Google Shape;143;p14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44" name="Google Shape;144;p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4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50" name="Google Shape;150;p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4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 rot="5400000">
            <a:off x="5539740" y="2567940"/>
            <a:ext cx="5181600" cy="45719"/>
            <a:chOff x="1905000" y="6553200"/>
            <a:chExt cx="7010400" cy="45719"/>
          </a:xfrm>
        </p:grpSpPr>
        <p:sp>
          <p:nvSpPr>
            <p:cNvPr id="159" name="Google Shape;159;p1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p15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 rot="5400000">
            <a:off x="-758715" y="1131248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9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 descr="\\Server\D\jyoti\FI023_BITS_v1\styleguide img\IMG_5627_b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/>
          <p:nvPr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6" descr="Picture 7.png"/>
          <p:cNvPicPr preferRelativeResize="0"/>
          <p:nvPr/>
        </p:nvPicPr>
        <p:blipFill rotWithShape="1">
          <a:blip r:embed="rId3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7"/>
          <p:cNvGrpSpPr/>
          <p:nvPr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35" name="Google Shape;35;p7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" name="Google Shape;38;p7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7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40" name="Google Shape;40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7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44" name="Google Shape;44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8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65" name="Google Shape;65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9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9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70" name="Google Shape;70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9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1" name="Google Shape;81;p10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82" name="Google Shape;82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" name="Google Shape;85;p10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0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88" name="Google Shape;88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0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6" name="Google Shape;96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11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1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02" name="Google Shape;102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1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" name="Google Shape;111;p12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12" name="Google Shape;112;p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5" name="Google Shape;115;p12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2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12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18" name="Google Shape;118;p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2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8" name="Google Shape;128;p13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9" name="Google Shape;129;p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2" name="Google Shape;132;p13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3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35" name="Google Shape;135;p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3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title"/>
          </p:nvPr>
        </p:nvSpPr>
        <p:spPr>
          <a:xfrm>
            <a:off x="2514600" y="366776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200" dirty="0"/>
              <a:t>Experiment 8: Usage of Interrupts for input from keyboard &amp; output to display.</a:t>
            </a:r>
            <a:endParaRPr sz="3200" dirty="0"/>
          </a:p>
        </p:txBody>
      </p:sp>
      <p:sp>
        <p:nvSpPr>
          <p:cNvPr id="169" name="Google Shape;169;p1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Dr. Subhradeep Pal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Department of EEE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8.3 Printing of String</a:t>
            </a:r>
            <a:endParaRPr dirty="0"/>
          </a:p>
        </p:txBody>
      </p:sp>
      <p:sp>
        <p:nvSpPr>
          <p:cNvPr id="6" name="Google Shape;180;gbc977d7877_0_1">
            <a:extLst>
              <a:ext uri="{FF2B5EF4-FFF2-40B4-BE49-F238E27FC236}">
                <a16:creationId xmlns:a16="http://schemas.microsoft.com/office/drawing/2014/main" id="{B2E3B466-9549-41AD-A6A6-BAF3DB1BD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6833" y="1423226"/>
            <a:ext cx="3577087" cy="42515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org 100h</a:t>
            </a:r>
          </a:p>
          <a:p>
            <a:pPr marL="0" lv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marL="0" lv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msg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XXXXXXX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lv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 marL="0" lv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ax,@data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ds,</a:t>
            </a:r>
            <a:r>
              <a:rPr lang="en-US" sz="2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  <a:endParaRPr lang="en-US" sz="2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dx,offset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msg</a:t>
            </a:r>
          </a:p>
          <a:p>
            <a:pPr marL="0" lv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ah,</a:t>
            </a:r>
            <a:r>
              <a:rPr lang="en-US" sz="2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XXh</a:t>
            </a:r>
            <a:endParaRPr lang="en-US" sz="2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21h </a:t>
            </a:r>
          </a:p>
          <a:p>
            <a:pPr marL="0" lvl="0" indent="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E8C32-91EA-4270-91A0-A1A89345A1B0}"/>
              </a:ext>
            </a:extLst>
          </p:cNvPr>
          <p:cNvSpPr txBox="1"/>
          <p:nvPr/>
        </p:nvSpPr>
        <p:spPr>
          <a:xfrm rot="16200000">
            <a:off x="-223520" y="3198167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Pseudocode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67093-42BF-44DC-83E8-E91F7BEBE3BA}"/>
              </a:ext>
            </a:extLst>
          </p:cNvPr>
          <p:cNvSpPr txBox="1"/>
          <p:nvPr/>
        </p:nvSpPr>
        <p:spPr>
          <a:xfrm>
            <a:off x="5364480" y="1423226"/>
            <a:ext cx="274947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IN" sz="1800" dirty="0"/>
              <a:t>Test String: BITS-PILANI</a:t>
            </a:r>
          </a:p>
        </p:txBody>
      </p:sp>
    </p:spTree>
    <p:extLst>
      <p:ext uri="{BB962C8B-B14F-4D97-AF65-F5344CB8AC3E}">
        <p14:creationId xmlns:p14="http://schemas.microsoft.com/office/powerpoint/2010/main" val="361468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375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2600" dirty="0">
                <a:solidFill>
                  <a:srgbClr val="222222"/>
                </a:solidFill>
                <a:highlight>
                  <a:srgbClr val="FFFFFF"/>
                </a:highlight>
              </a:rPr>
              <a:t>Write a program using interrupt to read from standard input, with echo, and store the result in AL.</a:t>
            </a:r>
          </a:p>
          <a:p>
            <a:pPr marL="514350" lvl="0" indent="-514350" algn="just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sz="2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514350" indent="-51435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2600" dirty="0">
                <a:solidFill>
                  <a:srgbClr val="222222"/>
                </a:solidFill>
                <a:highlight>
                  <a:srgbClr val="FFFFFF"/>
                </a:highlight>
              </a:rPr>
              <a:t>Write a program using interrupt to write to standard output, copy the result in DL.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514350" lvl="0" indent="-514350" algn="just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600" dirty="0">
                <a:solidFill>
                  <a:srgbClr val="222222"/>
                </a:solidFill>
                <a:highlight>
                  <a:srgbClr val="FFFFFF"/>
                </a:highlight>
              </a:rPr>
              <a:t>Write a program using interrupt to print a string in the standard output.</a:t>
            </a:r>
            <a:endParaRPr sz="2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75" name="Google Shape;175;p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dirty="0"/>
              <a:t>ALPs to be completed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c977d7877_0_1"/>
          <p:cNvSpPr txBox="1">
            <a:spLocks noGrp="1"/>
          </p:cNvSpPr>
          <p:nvPr>
            <p:ph type="body" idx="1"/>
          </p:nvPr>
        </p:nvSpPr>
        <p:spPr>
          <a:xfrm>
            <a:off x="304800" y="995997"/>
            <a:ext cx="8229600" cy="5332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/>
            <a:r>
              <a:rPr lang="en-US" b="1" dirty="0"/>
              <a:t>Objective:</a:t>
            </a:r>
            <a:r>
              <a:rPr lang="en-US" dirty="0"/>
              <a:t> 1. Read from standard input.</a:t>
            </a:r>
          </a:p>
          <a:p>
            <a:pPr marL="0" lvl="0" indent="0"/>
            <a:r>
              <a:rPr lang="en-US" dirty="0"/>
              <a:t>                   2. Store the result in AL.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: Use interrupt command.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50"/>
                </a:solidFill>
              </a:rPr>
              <a:t>Solution</a:t>
            </a:r>
            <a:r>
              <a:rPr lang="en-US" dirty="0">
                <a:solidFill>
                  <a:srgbClr val="00B050"/>
                </a:solidFill>
              </a:rPr>
              <a:t>: INT 21h/ AH=1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lvl="0" indent="0" algn="just"/>
            <a:r>
              <a:rPr lang="en-US" dirty="0">
                <a:solidFill>
                  <a:schemeClr val="bg2"/>
                </a:solidFill>
              </a:rPr>
              <a:t>Function: Read character from standard input, with echo, result is stored in AL. If there is no character in the keyboard buffer, the function waits until an key is pressed.</a:t>
            </a:r>
          </a:p>
          <a:p>
            <a:pPr marL="0" lvl="0" indent="0" algn="just"/>
            <a:endParaRPr lang="en-US" dirty="0">
              <a:solidFill>
                <a:schemeClr val="bg2"/>
              </a:solidFill>
            </a:endParaRPr>
          </a:p>
          <a:p>
            <a:pPr marL="0" lvl="0" indent="0" algn="just"/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Code: MOV AH,01h</a:t>
            </a:r>
          </a:p>
          <a:p>
            <a:pPr marL="0" lvl="0" indent="0" algn="just"/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21h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799" y="222597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8.1 Read from standard input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799" y="222597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8.1 Read from standard input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F5107-A493-42D6-AFCF-FB3C04ED2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7" r="50000" b="40618"/>
          <a:stretch/>
        </p:blipFill>
        <p:spPr>
          <a:xfrm>
            <a:off x="386080" y="924098"/>
            <a:ext cx="4013200" cy="23990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75D142-23B1-483A-BD01-0E246E90A8CB}"/>
              </a:ext>
            </a:extLst>
          </p:cNvPr>
          <p:cNvSpPr/>
          <p:nvPr/>
        </p:nvSpPr>
        <p:spPr>
          <a:xfrm>
            <a:off x="386080" y="1361440"/>
            <a:ext cx="75184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B81B3-D758-45B5-9C8F-AD4113239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39" y="3860800"/>
            <a:ext cx="4053841" cy="22802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41277F4-194C-4D13-9A06-48D420585DFD}"/>
              </a:ext>
            </a:extLst>
          </p:cNvPr>
          <p:cNvSpPr/>
          <p:nvPr/>
        </p:nvSpPr>
        <p:spPr>
          <a:xfrm>
            <a:off x="985520" y="3901901"/>
            <a:ext cx="75184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11A832-C473-44F1-8C30-15C42C80EC4A}"/>
              </a:ext>
            </a:extLst>
          </p:cNvPr>
          <p:cNvSpPr/>
          <p:nvPr/>
        </p:nvSpPr>
        <p:spPr>
          <a:xfrm>
            <a:off x="2255520" y="5629102"/>
            <a:ext cx="75184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29965-8097-496F-A7DF-4A1449CAB48C}"/>
              </a:ext>
            </a:extLst>
          </p:cNvPr>
          <p:cNvSpPr txBox="1"/>
          <p:nvPr/>
        </p:nvSpPr>
        <p:spPr>
          <a:xfrm>
            <a:off x="4572000" y="5321325"/>
            <a:ext cx="3393440" cy="11695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2"/>
                </a:solidFill>
              </a:rPr>
              <a:t>2. Type a character through your keyboard. It will be shown here. Corresponding ASCII value will be updated in AL. Consider example ‘a’. Its ASCII value is 61.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A364E-68BD-4951-8754-493484778D0B}"/>
              </a:ext>
            </a:extLst>
          </p:cNvPr>
          <p:cNvSpPr txBox="1"/>
          <p:nvPr/>
        </p:nvSpPr>
        <p:spPr>
          <a:xfrm>
            <a:off x="4572000" y="1336511"/>
            <a:ext cx="20573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2"/>
                </a:solidFill>
              </a:rPr>
              <a:t>1. Note the value of AL.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1F36FA-740A-482D-BBAF-44904C910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3" y="2389505"/>
            <a:ext cx="4053842" cy="2280286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AAE3416-F3ED-43B9-9EA3-3DE6FB616862}"/>
              </a:ext>
            </a:extLst>
          </p:cNvPr>
          <p:cNvSpPr/>
          <p:nvPr/>
        </p:nvSpPr>
        <p:spPr>
          <a:xfrm>
            <a:off x="4917445" y="2716081"/>
            <a:ext cx="416555" cy="209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7D9B8-3AB7-46DA-B69A-448A8D4D0EFE}"/>
              </a:ext>
            </a:extLst>
          </p:cNvPr>
          <p:cNvSpPr/>
          <p:nvPr/>
        </p:nvSpPr>
        <p:spPr>
          <a:xfrm>
            <a:off x="6746246" y="4206701"/>
            <a:ext cx="416555" cy="209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9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799" y="222597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8.1 Review Question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CF818-C193-4D7A-814A-FCD58D05E498}"/>
              </a:ext>
            </a:extLst>
          </p:cNvPr>
          <p:cNvSpPr txBox="1"/>
          <p:nvPr/>
        </p:nvSpPr>
        <p:spPr>
          <a:xfrm>
            <a:off x="552310" y="1127760"/>
            <a:ext cx="82564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</a:rPr>
              <a:t>Write a program using interrupt to read from standard input, store the result in the memory offset 0501h. In which format the data will be stored?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</a:rPr>
              <a:t>What will be effect of the same code if AH becomes 07h? 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</a:rPr>
              <a:t>Explain the output of the following code:</a:t>
            </a:r>
          </a:p>
          <a:p>
            <a:pPr algn="just"/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</a:rPr>
              <a:t>       </a:t>
            </a:r>
          </a:p>
          <a:p>
            <a:pPr algn="just"/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</a:rPr>
              <a:t>       </a:t>
            </a:r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 100h</a:t>
            </a:r>
          </a:p>
          <a:p>
            <a:pPr algn="just"/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MOV AH,2Ah</a:t>
            </a:r>
          </a:p>
          <a:p>
            <a:pPr algn="just"/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INT 21h     </a:t>
            </a:r>
          </a:p>
          <a:p>
            <a:pPr algn="just"/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</a:p>
          <a:p>
            <a:pPr algn="just"/>
            <a:endParaRPr lang="en-IN" sz="2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21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c977d7877_0_1"/>
          <p:cNvSpPr txBox="1">
            <a:spLocks noGrp="1"/>
          </p:cNvSpPr>
          <p:nvPr>
            <p:ph type="body" idx="1"/>
          </p:nvPr>
        </p:nvSpPr>
        <p:spPr>
          <a:xfrm>
            <a:off x="304800" y="995997"/>
            <a:ext cx="8229600" cy="5332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/>
            <a:r>
              <a:rPr lang="en-US" b="1" dirty="0"/>
              <a:t>Objective:</a:t>
            </a:r>
            <a:r>
              <a:rPr lang="en-US" dirty="0"/>
              <a:t> 1. Read from standard input.</a:t>
            </a:r>
          </a:p>
          <a:p>
            <a:pPr marL="0" lvl="0" indent="0"/>
            <a:r>
              <a:rPr lang="en-US" dirty="0"/>
              <a:t>                   2. Copy the result in DL.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: Use interrupt command.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50"/>
                </a:solidFill>
              </a:rPr>
              <a:t>Solution</a:t>
            </a:r>
            <a:r>
              <a:rPr lang="en-US" dirty="0">
                <a:solidFill>
                  <a:srgbClr val="00B050"/>
                </a:solidFill>
              </a:rPr>
              <a:t>: INT 21h/ AH=2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lvl="0" indent="0" algn="just"/>
            <a:r>
              <a:rPr lang="en-US" dirty="0">
                <a:solidFill>
                  <a:schemeClr val="bg2"/>
                </a:solidFill>
              </a:rPr>
              <a:t>Function: Write a character to standard output, with result is stored in DL.</a:t>
            </a:r>
          </a:p>
          <a:p>
            <a:pPr marL="0" lvl="0" indent="0" algn="just"/>
            <a:endParaRPr lang="en-US" dirty="0">
              <a:solidFill>
                <a:schemeClr val="bg2"/>
              </a:solidFill>
            </a:endParaRPr>
          </a:p>
          <a:p>
            <a:pPr marL="0" lvl="0" indent="0" algn="just"/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Code: MOV AH,02h</a:t>
            </a:r>
          </a:p>
          <a:p>
            <a:pPr marL="0" lvl="0" indent="0" algn="just"/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MOV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DL,’a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lvl="0" indent="0" algn="just"/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21h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799" y="222597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8.2 Write to standard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12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799" y="222597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8.2 Write to standard output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F5679-752A-4C97-AEE0-0E85499C8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39941"/>
          <a:stretch/>
        </p:blipFill>
        <p:spPr>
          <a:xfrm>
            <a:off x="304799" y="929439"/>
            <a:ext cx="4572000" cy="30891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D374B3E-0CBE-422A-9D26-FEF5B92A639C}"/>
              </a:ext>
            </a:extLst>
          </p:cNvPr>
          <p:cNvSpPr/>
          <p:nvPr/>
        </p:nvSpPr>
        <p:spPr>
          <a:xfrm>
            <a:off x="304800" y="1840832"/>
            <a:ext cx="874296" cy="1070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FE1BD-A065-4A62-B424-ACA07D3B440B}"/>
              </a:ext>
            </a:extLst>
          </p:cNvPr>
          <p:cNvSpPr txBox="1"/>
          <p:nvPr/>
        </p:nvSpPr>
        <p:spPr>
          <a:xfrm>
            <a:off x="3332480" y="2473993"/>
            <a:ext cx="282320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1. Note the values of AL, AH, DL.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C9B27-7275-43AC-ABEF-CBEC22E09E2B}"/>
              </a:ext>
            </a:extLst>
          </p:cNvPr>
          <p:cNvSpPr txBox="1"/>
          <p:nvPr/>
        </p:nvSpPr>
        <p:spPr>
          <a:xfrm>
            <a:off x="3332480" y="1031048"/>
            <a:ext cx="287129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2. Continue single step execution.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01CA2B-D8D0-42C1-A88F-2BBD6117CCFF}"/>
              </a:ext>
            </a:extLst>
          </p:cNvPr>
          <p:cNvCxnSpPr/>
          <p:nvPr/>
        </p:nvCxnSpPr>
        <p:spPr>
          <a:xfrm flipH="1">
            <a:off x="2590799" y="1184936"/>
            <a:ext cx="741681" cy="2273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EB67E7-25A7-489A-A73D-2187E379AEF0}"/>
              </a:ext>
            </a:extLst>
          </p:cNvPr>
          <p:cNvCxnSpPr/>
          <p:nvPr/>
        </p:nvCxnSpPr>
        <p:spPr>
          <a:xfrm flipH="1" flipV="1">
            <a:off x="1179096" y="2376237"/>
            <a:ext cx="2072104" cy="251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EC76645-22C6-4B96-BDD9-81E722CBA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9" t="15402" r="8555" b="26790"/>
          <a:stretch/>
        </p:blipFill>
        <p:spPr>
          <a:xfrm>
            <a:off x="2447472" y="4141955"/>
            <a:ext cx="6025202" cy="218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F71ED6-760C-4F21-B092-4C681DF674E1}"/>
              </a:ext>
            </a:extLst>
          </p:cNvPr>
          <p:cNvSpPr txBox="1"/>
          <p:nvPr/>
        </p:nvSpPr>
        <p:spPr>
          <a:xfrm>
            <a:off x="375920" y="5895510"/>
            <a:ext cx="238398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3. Note the value of AL, DL.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B1708D-834A-43EC-94E4-ABC228F0A278}"/>
              </a:ext>
            </a:extLst>
          </p:cNvPr>
          <p:cNvSpPr/>
          <p:nvPr/>
        </p:nvSpPr>
        <p:spPr>
          <a:xfrm>
            <a:off x="2215148" y="4141955"/>
            <a:ext cx="874296" cy="1070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076E1-33C4-42A8-8FC4-BEF6ABF39BD6}"/>
              </a:ext>
            </a:extLst>
          </p:cNvPr>
          <p:cNvSpPr txBox="1"/>
          <p:nvPr/>
        </p:nvSpPr>
        <p:spPr>
          <a:xfrm>
            <a:off x="6004560" y="3644264"/>
            <a:ext cx="178606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4. Printed Character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DEA51-0FEA-45E1-92EA-828AA138719D}"/>
              </a:ext>
            </a:extLst>
          </p:cNvPr>
          <p:cNvCxnSpPr>
            <a:cxnSpLocks/>
          </p:cNvCxnSpPr>
          <p:nvPr/>
        </p:nvCxnSpPr>
        <p:spPr>
          <a:xfrm flipH="1">
            <a:off x="5174529" y="4018547"/>
            <a:ext cx="799551" cy="658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E778C2-E7B6-42EF-ABFD-1C6FD0E480D3}"/>
              </a:ext>
            </a:extLst>
          </p:cNvPr>
          <p:cNvCxnSpPr>
            <a:cxnSpLocks/>
          </p:cNvCxnSpPr>
          <p:nvPr/>
        </p:nvCxnSpPr>
        <p:spPr>
          <a:xfrm flipV="1">
            <a:off x="741948" y="4929940"/>
            <a:ext cx="1473200" cy="965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6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799" y="222597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8.2 Review Question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CF818-C193-4D7A-814A-FCD58D05E498}"/>
              </a:ext>
            </a:extLst>
          </p:cNvPr>
          <p:cNvSpPr txBox="1"/>
          <p:nvPr/>
        </p:nvSpPr>
        <p:spPr>
          <a:xfrm>
            <a:off x="552310" y="1127760"/>
            <a:ext cx="8256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</a:rPr>
              <a:t>Repeat the problem with some arbitrary character/number.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</a:rPr>
              <a:t>Using only interrupt write an ALP which will accept a character from keyboard and print the next two characters in the screen.</a:t>
            </a:r>
          </a:p>
          <a:p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4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8.3 Printing of String</a:t>
            </a:r>
            <a:endParaRPr dirty="0"/>
          </a:p>
        </p:txBody>
      </p:sp>
      <p:sp>
        <p:nvSpPr>
          <p:cNvPr id="6" name="Google Shape;180;gbc977d7877_0_1">
            <a:extLst>
              <a:ext uri="{FF2B5EF4-FFF2-40B4-BE49-F238E27FC236}">
                <a16:creationId xmlns:a16="http://schemas.microsoft.com/office/drawing/2014/main" id="{B2E3B466-9549-41AD-A6A6-BAF3DB1BD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800" y="995997"/>
            <a:ext cx="8229600" cy="5332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/>
            <a:r>
              <a:rPr lang="en-US" b="1" dirty="0"/>
              <a:t>Objective:</a:t>
            </a:r>
            <a:r>
              <a:rPr lang="en-US" dirty="0"/>
              <a:t> To print string to standard output.</a:t>
            </a:r>
          </a:p>
          <a:p>
            <a:pPr marL="0" lvl="0" indent="0"/>
            <a:r>
              <a:rPr lang="en-US" dirty="0"/>
              <a:t>                   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: Use interrupt command.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50"/>
                </a:solidFill>
              </a:rPr>
              <a:t>Solution</a:t>
            </a:r>
            <a:r>
              <a:rPr lang="en-US" dirty="0">
                <a:solidFill>
                  <a:srgbClr val="00B050"/>
                </a:solidFill>
              </a:rPr>
              <a:t>: INT 21h/ AH=9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lvl="0" indent="0" algn="just"/>
            <a:r>
              <a:rPr lang="en-US" dirty="0">
                <a:solidFill>
                  <a:schemeClr val="bg2"/>
                </a:solidFill>
              </a:rPr>
              <a:t>Function: Output of a string at DS:DX. String must be terminated by $.</a:t>
            </a:r>
          </a:p>
          <a:p>
            <a:pPr marL="0" lvl="0" indent="0" algn="just"/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8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504</Words>
  <Application>Microsoft Office PowerPoint</Application>
  <PresentationFormat>On-screen Show (4:3)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Experiment 8: Usage of Interrupts for input from keyboard &amp; output to display.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Admin</dc:creator>
  <cp:lastModifiedBy>Subhradeep Pal</cp:lastModifiedBy>
  <cp:revision>42</cp:revision>
  <dcterms:created xsi:type="dcterms:W3CDTF">2011-09-14T09:42:05Z</dcterms:created>
  <dcterms:modified xsi:type="dcterms:W3CDTF">2021-03-13T18:03:41Z</dcterms:modified>
</cp:coreProperties>
</file>