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77" r:id="rId5"/>
    <p:sldId id="278" r:id="rId6"/>
    <p:sldId id="279" r:id="rId7"/>
    <p:sldId id="280" r:id="rId8"/>
    <p:sldId id="281"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7lh3ss6m6f/AVD/3OaerpwD4d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364" autoAdjust="0"/>
  </p:normalViewPr>
  <p:slideViewPr>
    <p:cSldViewPr snapToGrid="0">
      <p:cViewPr varScale="1">
        <p:scale>
          <a:sx n="67" d="100"/>
          <a:sy n="67" d="100"/>
        </p:scale>
        <p:origin x="12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8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7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6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67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565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5"/>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5"/>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5"/>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5"/>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5"/>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5"/>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 name="Google Shape;18;p5"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19" name="Google Shape;19;p5"/>
          <p:cNvSpPr txBox="1"/>
          <p:nvPr/>
        </p:nvSpPr>
        <p:spPr>
          <a:xfrm>
            <a:off x="-76200" y="5257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20" name="Google Shape;20;p5"/>
          <p:cNvSpPr txBox="1"/>
          <p:nvPr/>
        </p:nvSpPr>
        <p:spPr>
          <a:xfrm>
            <a:off x="152400" y="56666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40"/>
        <p:cNvGrpSpPr/>
        <p:nvPr/>
      </p:nvGrpSpPr>
      <p:grpSpPr>
        <a:xfrm>
          <a:off x="0" y="0"/>
          <a:ext cx="0" cy="0"/>
          <a:chOff x="0" y="0"/>
          <a:chExt cx="0" cy="0"/>
        </a:xfrm>
      </p:grpSpPr>
      <p:sp>
        <p:nvSpPr>
          <p:cNvPr id="141" name="Google Shape;141;p1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43" name="Google Shape;143;p14"/>
          <p:cNvGrpSpPr/>
          <p:nvPr/>
        </p:nvGrpSpPr>
        <p:grpSpPr>
          <a:xfrm>
            <a:off x="2133600" y="6553200"/>
            <a:ext cx="7010400" cy="45719"/>
            <a:chOff x="1905000" y="6553200"/>
            <a:chExt cx="7010400" cy="45719"/>
          </a:xfrm>
        </p:grpSpPr>
        <p:sp>
          <p:nvSpPr>
            <p:cNvPr id="144" name="Google Shape;144;p1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1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47" name="Google Shape;147;p14"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48" name="Google Shape;148;p14"/>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49" name="Google Shape;149;p14"/>
          <p:cNvGrpSpPr/>
          <p:nvPr/>
        </p:nvGrpSpPr>
        <p:grpSpPr>
          <a:xfrm>
            <a:off x="0" y="716281"/>
            <a:ext cx="7010400" cy="45719"/>
            <a:chOff x="1905000" y="6553200"/>
            <a:chExt cx="7010400" cy="45719"/>
          </a:xfrm>
        </p:grpSpPr>
        <p:sp>
          <p:nvSpPr>
            <p:cNvPr id="150" name="Google Shape;150;p1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3" name="Google Shape;153;p14"/>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54" name="Google Shape;154;p14"/>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7" name="Google Shape;157;p15"/>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58" name="Google Shape;158;p15"/>
          <p:cNvGrpSpPr/>
          <p:nvPr/>
        </p:nvGrpSpPr>
        <p:grpSpPr>
          <a:xfrm rot="5400000">
            <a:off x="5539740" y="2567940"/>
            <a:ext cx="5181600" cy="45719"/>
            <a:chOff x="1905000" y="6553200"/>
            <a:chExt cx="7010400" cy="45719"/>
          </a:xfrm>
        </p:grpSpPr>
        <p:sp>
          <p:nvSpPr>
            <p:cNvPr id="159" name="Google Shape;159;p1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62" name="Google Shape;162;p15" descr="Picture 7.png"/>
          <p:cNvPicPr preferRelativeResize="0"/>
          <p:nvPr/>
        </p:nvPicPr>
        <p:blipFill rotWithShape="1">
          <a:blip r:embed="rId2">
            <a:alphaModFix/>
          </a:blip>
          <a:srcRect l="1923" b="5335"/>
          <a:stretch/>
        </p:blipFill>
        <p:spPr>
          <a:xfrm rot="5400000">
            <a:off x="-758715" y="1131248"/>
            <a:ext cx="2193193" cy="692697"/>
          </a:xfrm>
          <a:prstGeom prst="rect">
            <a:avLst/>
          </a:prstGeom>
          <a:noFill/>
          <a:ln>
            <a:noFill/>
          </a:ln>
        </p:spPr>
      </p:pic>
      <p:sp>
        <p:nvSpPr>
          <p:cNvPr id="163" name="Google Shape;163;p15"/>
          <p:cNvSpPr txBox="1"/>
          <p:nvPr/>
        </p:nvSpPr>
        <p:spPr>
          <a:xfrm rot="5400000">
            <a:off x="-2794428" y="3808884"/>
            <a:ext cx="5867400" cy="2308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sz="900">
              <a:solidFill>
                <a:srgbClr val="10114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
        <p:cNvGrpSpPr/>
        <p:nvPr/>
      </p:nvGrpSpPr>
      <p:grpSpPr>
        <a:xfrm>
          <a:off x="0" y="0"/>
          <a:ext cx="0" cy="0"/>
          <a:chOff x="0" y="0"/>
          <a:chExt cx="0" cy="0"/>
        </a:xfrm>
      </p:grpSpPr>
      <p:pic>
        <p:nvPicPr>
          <p:cNvPr id="22" name="Google Shape;22;p6"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3" name="Google Shape;23;p6"/>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6" descr="Picture 7.png"/>
          <p:cNvPicPr preferRelativeResize="0"/>
          <p:nvPr/>
        </p:nvPicPr>
        <p:blipFill rotWithShape="1">
          <a:blip r:embed="rId3">
            <a:alphaModFix/>
          </a:blip>
          <a:srcRect l="1923" b="5335"/>
          <a:stretch/>
        </p:blipFill>
        <p:spPr>
          <a:xfrm>
            <a:off x="6629400" y="-1"/>
            <a:ext cx="2193193" cy="692697"/>
          </a:xfrm>
          <a:prstGeom prst="rect">
            <a:avLst/>
          </a:prstGeom>
          <a:noFill/>
          <a:ln>
            <a:noFill/>
          </a:ln>
        </p:spPr>
      </p:pic>
      <p:sp>
        <p:nvSpPr>
          <p:cNvPr id="25" name="Google Shape;25;p6"/>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6"/>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6"/>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6"/>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6"/>
          <p:cNvSpPr txBox="1"/>
          <p:nvPr/>
        </p:nvSpPr>
        <p:spPr>
          <a:xfrm>
            <a:off x="6858000" y="7620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30" name="Google Shape;30;p6"/>
          <p:cNvSpPr txBox="1"/>
          <p:nvPr/>
        </p:nvSpPr>
        <p:spPr>
          <a:xfrm>
            <a:off x="7086600" y="11708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7"/>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100" b="0" i="0" u="none" strike="noStrike" cap="none">
              <a:solidFill>
                <a:srgbClr val="101141"/>
              </a:solidFill>
              <a:latin typeface="Arial"/>
              <a:ea typeface="Arial"/>
              <a:cs typeface="Arial"/>
              <a:sym typeface="Arial"/>
            </a:endParaRPr>
          </a:p>
        </p:txBody>
      </p:sp>
      <p:grpSp>
        <p:nvGrpSpPr>
          <p:cNvPr id="34" name="Google Shape;34;p7"/>
          <p:cNvGrpSpPr/>
          <p:nvPr/>
        </p:nvGrpSpPr>
        <p:grpSpPr>
          <a:xfrm>
            <a:off x="2083888" y="6550671"/>
            <a:ext cx="7060112" cy="48665"/>
            <a:chOff x="2083888" y="6550671"/>
            <a:chExt cx="7060112" cy="48665"/>
          </a:xfrm>
        </p:grpSpPr>
        <p:sp>
          <p:nvSpPr>
            <p:cNvPr id="35" name="Google Shape;35;p7"/>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7"/>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7"/>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8" name="Google Shape;38;p7"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39" name="Google Shape;39;p7"/>
          <p:cNvGrpSpPr/>
          <p:nvPr/>
        </p:nvGrpSpPr>
        <p:grpSpPr>
          <a:xfrm>
            <a:off x="2133600" y="6553200"/>
            <a:ext cx="7010400" cy="45719"/>
            <a:chOff x="1905000" y="6553200"/>
            <a:chExt cx="7010400" cy="45719"/>
          </a:xfrm>
        </p:grpSpPr>
        <p:sp>
          <p:nvSpPr>
            <p:cNvPr id="40" name="Google Shape;40;p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3" name="Google Shape;43;p7"/>
          <p:cNvGrpSpPr/>
          <p:nvPr/>
        </p:nvGrpSpPr>
        <p:grpSpPr>
          <a:xfrm>
            <a:off x="0" y="716281"/>
            <a:ext cx="7010400" cy="45719"/>
            <a:chOff x="1905000" y="6553200"/>
            <a:chExt cx="7010400" cy="45719"/>
          </a:xfrm>
        </p:grpSpPr>
        <p:sp>
          <p:nvSpPr>
            <p:cNvPr id="44" name="Google Shape;44;p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7" name="Google Shape;4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7"/>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b="0" i="0" u="none" strike="noStrike" cap="none">
                <a:solidFill>
                  <a:srgbClr val="0000CC"/>
                </a:solidFill>
                <a:latin typeface="Arial"/>
                <a:ea typeface="Arial"/>
                <a:cs typeface="Arial"/>
                <a:sym typeface="Arial"/>
              </a:rPr>
              <a:t>‹#›</a:t>
            </a:fld>
            <a:endParaRPr sz="1100" b="0" i="0" u="none" strike="noStrike" cap="none">
              <a:solidFill>
                <a:srgbClr val="0000CC"/>
              </a:solidFill>
              <a:latin typeface="Arial"/>
              <a:ea typeface="Arial"/>
              <a:cs typeface="Arial"/>
              <a:sym typeface="Arial"/>
            </a:endParaRPr>
          </a:p>
        </p:txBody>
      </p:sp>
      <p:sp>
        <p:nvSpPr>
          <p:cNvPr id="49" name="Google Shape;49;p7"/>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8"/>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8"/>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8"/>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8"/>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5" name="Google Shape;55;p8"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56" name="Google Shape;56;p8"/>
          <p:cNvSpPr txBox="1"/>
          <p:nvPr/>
        </p:nvSpPr>
        <p:spPr>
          <a:xfrm>
            <a:off x="-76200" y="5257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sz="2900">
              <a:solidFill>
                <a:schemeClr val="lt1"/>
              </a:solidFill>
              <a:latin typeface="Arial"/>
              <a:ea typeface="Arial"/>
              <a:cs typeface="Arial"/>
              <a:sym typeface="Arial"/>
            </a:endParaRPr>
          </a:p>
        </p:txBody>
      </p:sp>
      <p:sp>
        <p:nvSpPr>
          <p:cNvPr id="57" name="Google Shape;57;p8"/>
          <p:cNvSpPr txBox="1"/>
          <p:nvPr/>
        </p:nvSpPr>
        <p:spPr>
          <a:xfrm>
            <a:off x="152400" y="56666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58" name="Google Shape;58;p8"/>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9"/>
        <p:cNvGrpSpPr/>
        <p:nvPr/>
      </p:nvGrpSpPr>
      <p:grpSpPr>
        <a:xfrm>
          <a:off x="0" y="0"/>
          <a:ext cx="0" cy="0"/>
          <a:chOff x="0" y="0"/>
          <a:chExt cx="0" cy="0"/>
        </a:xfrm>
      </p:grpSpPr>
      <p:pic>
        <p:nvPicPr>
          <p:cNvPr id="60" name="Google Shape;60;p9"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1" name="Google Shape;6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2" name="Google Shape;62;p9"/>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3" name="Google Shape;63;p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 name="Google Shape;64;p9"/>
          <p:cNvGrpSpPr/>
          <p:nvPr/>
        </p:nvGrpSpPr>
        <p:grpSpPr>
          <a:xfrm>
            <a:off x="2133600" y="6553200"/>
            <a:ext cx="7010400" cy="45719"/>
            <a:chOff x="1905000" y="6553200"/>
            <a:chExt cx="7010400" cy="45719"/>
          </a:xfrm>
        </p:grpSpPr>
        <p:sp>
          <p:nvSpPr>
            <p:cNvPr id="65" name="Google Shape;65;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8" name="Google Shape;68;p9"/>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69" name="Google Shape;69;p9"/>
          <p:cNvGrpSpPr/>
          <p:nvPr/>
        </p:nvGrpSpPr>
        <p:grpSpPr>
          <a:xfrm>
            <a:off x="0" y="716281"/>
            <a:ext cx="7010400" cy="45719"/>
            <a:chOff x="1905000" y="6553200"/>
            <a:chExt cx="7010400" cy="45719"/>
          </a:xfrm>
        </p:grpSpPr>
        <p:sp>
          <p:nvSpPr>
            <p:cNvPr id="70" name="Google Shape;70;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3" name="Google Shape;73;p9"/>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74" name="Google Shape;74;p9"/>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5"/>
        <p:cNvGrpSpPr/>
        <p:nvPr/>
      </p:nvGrpSpPr>
      <p:grpSpPr>
        <a:xfrm>
          <a:off x="0" y="0"/>
          <a:ext cx="0" cy="0"/>
          <a:chOff x="0" y="0"/>
          <a:chExt cx="0" cy="0"/>
        </a:xfrm>
      </p:grpSpPr>
      <p:sp>
        <p:nvSpPr>
          <p:cNvPr id="76" name="Google Shape;76;p10"/>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7" name="Google Shape;77;p10"/>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8" name="Google Shape;78;p10"/>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9" name="Google Shape;79;p10"/>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0" name="Google Shape;80;p10"/>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1" name="Google Shape;81;p10"/>
          <p:cNvGrpSpPr/>
          <p:nvPr/>
        </p:nvGrpSpPr>
        <p:grpSpPr>
          <a:xfrm>
            <a:off x="2133600" y="6553200"/>
            <a:ext cx="7010400" cy="45719"/>
            <a:chOff x="1905000" y="6553200"/>
            <a:chExt cx="7010400" cy="45719"/>
          </a:xfrm>
        </p:grpSpPr>
        <p:sp>
          <p:nvSpPr>
            <p:cNvPr id="82" name="Google Shape;82;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 name="Google Shape;85;p10"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86" name="Google Shape;86;p10"/>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87" name="Google Shape;87;p10"/>
          <p:cNvGrpSpPr/>
          <p:nvPr/>
        </p:nvGrpSpPr>
        <p:grpSpPr>
          <a:xfrm>
            <a:off x="0" y="716281"/>
            <a:ext cx="7010400" cy="45719"/>
            <a:chOff x="1905000" y="6553200"/>
            <a:chExt cx="7010400" cy="45719"/>
          </a:xfrm>
        </p:grpSpPr>
        <p:sp>
          <p:nvSpPr>
            <p:cNvPr id="88" name="Google Shape;88;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1" name="Google Shape;91;p10"/>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92" name="Google Shape;92;p10"/>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3"/>
        <p:cNvGrpSpPr/>
        <p:nvPr/>
      </p:nvGrpSpPr>
      <p:grpSpPr>
        <a:xfrm>
          <a:off x="0" y="0"/>
          <a:ext cx="0" cy="0"/>
          <a:chOff x="0" y="0"/>
          <a:chExt cx="0" cy="0"/>
        </a:xfrm>
      </p:grpSpPr>
      <p:sp>
        <p:nvSpPr>
          <p:cNvPr id="94" name="Google Shape;94;p11"/>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95" name="Google Shape;95;p11"/>
          <p:cNvGrpSpPr/>
          <p:nvPr/>
        </p:nvGrpSpPr>
        <p:grpSpPr>
          <a:xfrm>
            <a:off x="2133600" y="6553200"/>
            <a:ext cx="7010400" cy="45719"/>
            <a:chOff x="1905000" y="6553200"/>
            <a:chExt cx="7010400" cy="45719"/>
          </a:xfrm>
        </p:grpSpPr>
        <p:sp>
          <p:nvSpPr>
            <p:cNvPr id="96" name="Google Shape;96;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99" name="Google Shape;99;p11"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00" name="Google Shape;100;p11"/>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01" name="Google Shape;101;p11"/>
          <p:cNvGrpSpPr/>
          <p:nvPr/>
        </p:nvGrpSpPr>
        <p:grpSpPr>
          <a:xfrm>
            <a:off x="0" y="716281"/>
            <a:ext cx="7010400" cy="45719"/>
            <a:chOff x="1905000" y="6553200"/>
            <a:chExt cx="7010400" cy="45719"/>
          </a:xfrm>
        </p:grpSpPr>
        <p:sp>
          <p:nvSpPr>
            <p:cNvPr id="102" name="Google Shape;102;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5" name="Google Shape;105;p11"/>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06" name="Google Shape;106;p11"/>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7"/>
        <p:cNvGrpSpPr/>
        <p:nvPr/>
      </p:nvGrpSpPr>
      <p:grpSpPr>
        <a:xfrm>
          <a:off x="0" y="0"/>
          <a:ext cx="0" cy="0"/>
          <a:chOff x="0" y="0"/>
          <a:chExt cx="0" cy="0"/>
        </a:xfrm>
      </p:grpSpPr>
      <p:sp>
        <p:nvSpPr>
          <p:cNvPr id="108" name="Google Shape;108;p12"/>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9" name="Google Shape;109;p12"/>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12"/>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11" name="Google Shape;111;p12"/>
          <p:cNvGrpSpPr/>
          <p:nvPr/>
        </p:nvGrpSpPr>
        <p:grpSpPr>
          <a:xfrm>
            <a:off x="2133600" y="6553200"/>
            <a:ext cx="7010400" cy="45719"/>
            <a:chOff x="1905000" y="6553200"/>
            <a:chExt cx="7010400" cy="45719"/>
          </a:xfrm>
        </p:grpSpPr>
        <p:sp>
          <p:nvSpPr>
            <p:cNvPr id="112" name="Google Shape;112;p1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1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15" name="Google Shape;115;p12"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16" name="Google Shape;116;p12"/>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17" name="Google Shape;117;p12"/>
          <p:cNvGrpSpPr/>
          <p:nvPr/>
        </p:nvGrpSpPr>
        <p:grpSpPr>
          <a:xfrm>
            <a:off x="0" y="716281"/>
            <a:ext cx="7010400" cy="45719"/>
            <a:chOff x="1905000" y="6553200"/>
            <a:chExt cx="7010400" cy="45719"/>
          </a:xfrm>
        </p:grpSpPr>
        <p:sp>
          <p:nvSpPr>
            <p:cNvPr id="118" name="Google Shape;118;p1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1" name="Google Shape;121;p12"/>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22" name="Google Shape;122;p12"/>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23"/>
        <p:cNvGrpSpPr/>
        <p:nvPr/>
      </p:nvGrpSpPr>
      <p:grpSpPr>
        <a:xfrm>
          <a:off x="0" y="0"/>
          <a:ext cx="0" cy="0"/>
          <a:chOff x="0" y="0"/>
          <a:chExt cx="0" cy="0"/>
        </a:xfrm>
      </p:grpSpPr>
      <p:sp>
        <p:nvSpPr>
          <p:cNvPr id="124" name="Google Shape;124;p13"/>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Font typeface="Arial"/>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3"/>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6" name="Google Shape;126;p13"/>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7" name="Google Shape;127;p13"/>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28" name="Google Shape;128;p13"/>
          <p:cNvGrpSpPr/>
          <p:nvPr/>
        </p:nvGrpSpPr>
        <p:grpSpPr>
          <a:xfrm>
            <a:off x="2133600" y="6553200"/>
            <a:ext cx="7010400" cy="45719"/>
            <a:chOff x="1905000" y="6553200"/>
            <a:chExt cx="7010400" cy="45719"/>
          </a:xfrm>
        </p:grpSpPr>
        <p:sp>
          <p:nvSpPr>
            <p:cNvPr id="129" name="Google Shape;129;p1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32" name="Google Shape;132;p13"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33" name="Google Shape;133;p13"/>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34" name="Google Shape;134;p13"/>
          <p:cNvGrpSpPr/>
          <p:nvPr/>
        </p:nvGrpSpPr>
        <p:grpSpPr>
          <a:xfrm>
            <a:off x="0" y="716281"/>
            <a:ext cx="7010400" cy="45719"/>
            <a:chOff x="1905000" y="6553200"/>
            <a:chExt cx="7010400" cy="45719"/>
          </a:xfrm>
        </p:grpSpPr>
        <p:sp>
          <p:nvSpPr>
            <p:cNvPr id="135" name="Google Shape;135;p1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8" name="Google Shape;138;p13"/>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39" name="Google Shape;139;p13"/>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title"/>
          </p:nvPr>
        </p:nvSpPr>
        <p:spPr>
          <a:xfrm>
            <a:off x="2514600" y="3667760"/>
            <a:ext cx="60198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Clr>
                <a:schemeClr val="lt1"/>
              </a:buClr>
              <a:buSzPts val="4400"/>
              <a:buFont typeface="Arial"/>
              <a:buNone/>
            </a:pPr>
            <a:r>
              <a:rPr lang="en-US" sz="3200" dirty="0"/>
              <a:t>Experiment 9: Write a program to control the operation of stepper motor.</a:t>
            </a:r>
            <a:endParaRPr sz="3200" dirty="0"/>
          </a:p>
        </p:txBody>
      </p:sp>
      <p:sp>
        <p:nvSpPr>
          <p:cNvPr id="169" name="Google Shape;169;p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endParaRPr dirty="0"/>
          </a:p>
          <a:p>
            <a:pPr marL="0" lvl="0" indent="0" algn="r" rtl="0">
              <a:lnSpc>
                <a:spcPct val="100000"/>
              </a:lnSpc>
              <a:spcBef>
                <a:spcPts val="0"/>
              </a:spcBef>
              <a:spcAft>
                <a:spcPts val="0"/>
              </a:spcAft>
              <a:buClr>
                <a:schemeClr val="lt1"/>
              </a:buClr>
              <a:buSzPts val="1800"/>
              <a:buNone/>
            </a:pPr>
            <a:r>
              <a:rPr lang="en-US" dirty="0"/>
              <a:t>Dr. Subhradeep Pal</a:t>
            </a:r>
          </a:p>
          <a:p>
            <a:pPr marL="0" lvl="0" indent="0" algn="r" rtl="0">
              <a:lnSpc>
                <a:spcPct val="100000"/>
              </a:lnSpc>
              <a:spcBef>
                <a:spcPts val="0"/>
              </a:spcBef>
              <a:spcAft>
                <a:spcPts val="0"/>
              </a:spcAft>
              <a:buClr>
                <a:schemeClr val="lt1"/>
              </a:buClr>
              <a:buSzPts val="1800"/>
              <a:buNone/>
            </a:pPr>
            <a:r>
              <a:rPr lang="en-US" dirty="0"/>
              <a:t>Department of EEE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
          <p:cNvSpPr txBox="1">
            <a:spLocks noGrp="1"/>
          </p:cNvSpPr>
          <p:nvPr>
            <p:ph type="body" idx="1"/>
          </p:nvPr>
        </p:nvSpPr>
        <p:spPr>
          <a:xfrm>
            <a:off x="304800" y="1493837"/>
            <a:ext cx="8229600" cy="3751931"/>
          </a:xfrm>
          <a:prstGeom prst="rect">
            <a:avLst/>
          </a:prstGeom>
          <a:noFill/>
          <a:ln>
            <a:noFill/>
          </a:ln>
        </p:spPr>
        <p:txBody>
          <a:bodyPr spcFirstLastPara="1" wrap="square" lIns="91425" tIns="45700" rIns="91425" bIns="45700" anchor="t" anchorCtr="0">
            <a:normAutofit/>
          </a:bodyPr>
          <a:lstStyle/>
          <a:p>
            <a:pPr marL="514350" lvl="0" indent="-514350" algn="just">
              <a:spcBef>
                <a:spcPts val="0"/>
              </a:spcBef>
              <a:buClr>
                <a:schemeClr val="dk1"/>
              </a:buClr>
              <a:buSzPct val="100000"/>
              <a:buFont typeface="+mj-lt"/>
              <a:buAutoNum type="arabicPeriod"/>
            </a:pPr>
            <a:r>
              <a:rPr lang="en-IN" sz="2600" dirty="0">
                <a:solidFill>
                  <a:srgbClr val="222222"/>
                </a:solidFill>
                <a:highlight>
                  <a:srgbClr val="FFFFFF"/>
                </a:highlight>
              </a:rPr>
              <a:t>Write a program to control the operation of stepper motor in clockwise direction.</a:t>
            </a:r>
          </a:p>
          <a:p>
            <a:pPr marL="514350" lvl="0" indent="-514350" algn="just">
              <a:spcBef>
                <a:spcPts val="0"/>
              </a:spcBef>
              <a:buClr>
                <a:schemeClr val="dk1"/>
              </a:buClr>
              <a:buSzPct val="100000"/>
              <a:buFont typeface="+mj-lt"/>
              <a:buAutoNum type="arabicPeriod"/>
            </a:pPr>
            <a:endParaRPr sz="2600" dirty="0">
              <a:solidFill>
                <a:srgbClr val="222222"/>
              </a:solidFill>
              <a:highlight>
                <a:srgbClr val="FFFFFF"/>
              </a:highlight>
            </a:endParaRPr>
          </a:p>
          <a:p>
            <a:pPr marL="514350" indent="-514350">
              <a:spcBef>
                <a:spcPts val="0"/>
              </a:spcBef>
              <a:buClr>
                <a:schemeClr val="dk1"/>
              </a:buClr>
              <a:buSzPct val="100000"/>
              <a:buFont typeface="+mj-lt"/>
              <a:buAutoNum type="arabicPeriod"/>
            </a:pPr>
            <a:r>
              <a:rPr lang="en-IN" sz="2600" dirty="0">
                <a:solidFill>
                  <a:srgbClr val="222222"/>
                </a:solidFill>
                <a:highlight>
                  <a:srgbClr val="FFFFFF"/>
                </a:highlight>
              </a:rPr>
              <a:t>Write a program to control the operation of stepper motor in anti-clockwise direction.</a:t>
            </a:r>
          </a:p>
          <a:p>
            <a:pPr marL="342900" marR="0" lvl="0" indent="-342900" algn="l" rtl="0">
              <a:lnSpc>
                <a:spcPct val="100000"/>
              </a:lnSpc>
              <a:spcBef>
                <a:spcPts val="0"/>
              </a:spcBef>
              <a:spcAft>
                <a:spcPts val="0"/>
              </a:spcAft>
              <a:buClr>
                <a:schemeClr val="dk1"/>
              </a:buClr>
              <a:buSzPts val="1100"/>
              <a:buFont typeface="Arial"/>
              <a:buNone/>
            </a:pPr>
            <a:endParaRPr sz="2600" dirty="0">
              <a:solidFill>
                <a:srgbClr val="222222"/>
              </a:solidFill>
              <a:highlight>
                <a:srgbClr val="FFFFFF"/>
              </a:highlight>
            </a:endParaRPr>
          </a:p>
          <a:p>
            <a:pPr marL="342900" marR="0" lvl="0" indent="-342900" algn="l" rtl="0">
              <a:lnSpc>
                <a:spcPct val="100000"/>
              </a:lnSpc>
              <a:spcBef>
                <a:spcPts val="0"/>
              </a:spcBef>
              <a:spcAft>
                <a:spcPts val="0"/>
              </a:spcAft>
              <a:buClr>
                <a:srgbClr val="101141"/>
              </a:buClr>
              <a:buSzPts val="2400"/>
              <a:buFont typeface="Arial"/>
              <a:buNone/>
            </a:pPr>
            <a:endParaRPr dirty="0"/>
          </a:p>
        </p:txBody>
      </p:sp>
      <p:sp>
        <p:nvSpPr>
          <p:cNvPr id="175" name="Google Shape;175;p3"/>
          <p:cNvSpPr txBox="1">
            <a:spLocks noGrp="1"/>
          </p:cNvSpPr>
          <p:nvPr>
            <p:ph type="body" idx="2"/>
          </p:nvPr>
        </p:nvSpPr>
        <p:spPr>
          <a:xfrm>
            <a:off x="304800" y="152400"/>
            <a:ext cx="6324600" cy="6096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dirty="0"/>
              <a:t>ALPs to be completed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9.1 Stepper Motor in Emulator</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548641" y="1043731"/>
            <a:ext cx="7782560" cy="4770537"/>
          </a:xfrm>
          <a:prstGeom prst="rect">
            <a:avLst/>
          </a:prstGeom>
          <a:noFill/>
        </p:spPr>
        <p:txBody>
          <a:bodyPr wrap="square" rtlCol="0">
            <a:spAutoFit/>
          </a:bodyPr>
          <a:lstStyle/>
          <a:p>
            <a:r>
              <a:rPr lang="en-US" sz="1800" b="1" dirty="0">
                <a:solidFill>
                  <a:srgbClr val="FF0000"/>
                </a:solidFill>
              </a:rPr>
              <a:t>What is a Stepper Motor?</a:t>
            </a:r>
          </a:p>
          <a:p>
            <a:r>
              <a:rPr lang="en-US" sz="1600" dirty="0"/>
              <a:t>  </a:t>
            </a:r>
          </a:p>
          <a:p>
            <a:pPr marL="285750" indent="-285750" algn="just">
              <a:buFont typeface="Arial" panose="020B0604020202020204" pitchFamily="34" charset="0"/>
              <a:buChar char="•"/>
            </a:pPr>
            <a:r>
              <a:rPr lang="en-US" sz="1800" dirty="0"/>
              <a:t>An electric motor that can be precisely controlled by signals from a computer.</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motor turns through a precise angle each time it receives a signal.</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By varying the rate at which signal pulses are produced, the motor can be run at different speeds or turned through an exact angle and then stopped.</a:t>
            </a:r>
          </a:p>
          <a:p>
            <a:pPr algn="just"/>
            <a:endParaRPr lang="en-US" sz="1800" dirty="0"/>
          </a:p>
          <a:p>
            <a:pPr marL="285750" indent="-285750" algn="just">
              <a:buFont typeface="Arial" panose="020B0604020202020204" pitchFamily="34" charset="0"/>
              <a:buChar char="•"/>
            </a:pPr>
            <a:r>
              <a:rPr lang="en-US" sz="1800" dirty="0"/>
              <a:t>This is a basic 3-phase stepper motor, it has 3 magnets controlled by bits 0, 1 and 2. other bits (3..7) are unused.</a:t>
            </a:r>
          </a:p>
          <a:p>
            <a:pPr algn="just"/>
            <a:endParaRPr lang="en-US" sz="1800" dirty="0"/>
          </a:p>
          <a:p>
            <a:pPr marL="285750" indent="-285750" algn="just">
              <a:buFont typeface="Arial" panose="020B0604020202020204" pitchFamily="34" charset="0"/>
              <a:buChar char="•"/>
            </a:pPr>
            <a:r>
              <a:rPr lang="en-US" sz="1800" dirty="0"/>
              <a:t>When magnet is working it becomes red. The arrow in the left upper corner shows the direction of the last motor move. Green line is here just to see that it is really rotating.</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9.1 Stepper Motor in Emulator</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548640" y="1043731"/>
            <a:ext cx="8260079" cy="4093428"/>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bg2"/>
                </a:solidFill>
              </a:rPr>
              <a:t>Port Address: 07H</a:t>
            </a:r>
          </a:p>
          <a:p>
            <a:endParaRPr lang="en-US" sz="2000" dirty="0">
              <a:solidFill>
                <a:schemeClr val="bg2"/>
              </a:solidFill>
            </a:endParaRPr>
          </a:p>
          <a:p>
            <a:pPr marL="285750" indent="-285750">
              <a:buFont typeface="Wingdings" panose="05000000000000000000" pitchFamily="2" charset="2"/>
              <a:buChar char="§"/>
            </a:pPr>
            <a:r>
              <a:rPr lang="en-US" sz="2000" dirty="0">
                <a:solidFill>
                  <a:schemeClr val="bg2"/>
                </a:solidFill>
              </a:rPr>
              <a:t>Instruction to include stepper motor in emulator:</a:t>
            </a:r>
          </a:p>
          <a:p>
            <a:r>
              <a:rPr lang="en-US" sz="2000" dirty="0">
                <a:solidFill>
                  <a:schemeClr val="bg2"/>
                </a:solidFill>
              </a:rPr>
              <a:t>     #start=stepper_motor.exe#</a:t>
            </a:r>
          </a:p>
          <a:p>
            <a:endParaRPr lang="en-US" sz="2000" dirty="0">
              <a:solidFill>
                <a:schemeClr val="bg2"/>
              </a:solidFill>
            </a:endParaRPr>
          </a:p>
          <a:p>
            <a:pPr marL="285750" indent="-285750">
              <a:buFont typeface="Wingdings" panose="05000000000000000000" pitchFamily="2" charset="2"/>
              <a:buChar char="§"/>
            </a:pPr>
            <a:r>
              <a:rPr lang="en-US" sz="2000" dirty="0">
                <a:solidFill>
                  <a:srgbClr val="FF0000"/>
                </a:solidFill>
              </a:rPr>
              <a:t>How to test the virtual stepper motor is ready or not?</a:t>
            </a:r>
          </a:p>
          <a:p>
            <a:r>
              <a:rPr lang="en-US" sz="2000" dirty="0">
                <a:solidFill>
                  <a:schemeClr val="bg2"/>
                </a:solidFill>
              </a:rPr>
              <a:t>    </a:t>
            </a:r>
          </a:p>
          <a:p>
            <a:r>
              <a:rPr lang="en-US" sz="2000" dirty="0">
                <a:solidFill>
                  <a:schemeClr val="bg2"/>
                </a:solidFill>
              </a:rPr>
              <a:t>    Test the bit pattern 1000 0000b with AL. If ready, the MSB will be 1.      </a:t>
            </a:r>
          </a:p>
          <a:p>
            <a:r>
              <a:rPr lang="en-US" sz="2000" dirty="0">
                <a:solidFill>
                  <a:schemeClr val="bg2"/>
                </a:solidFill>
              </a:rPr>
              <a:t>    or else it will not. </a:t>
            </a:r>
          </a:p>
          <a:p>
            <a:endParaRPr lang="en-US" sz="2000" dirty="0">
              <a:solidFill>
                <a:schemeClr val="bg2"/>
              </a:solidFill>
            </a:endParaRPr>
          </a:p>
          <a:p>
            <a:pPr marL="285750" indent="-285750">
              <a:buFont typeface="Wingdings" panose="05000000000000000000" pitchFamily="2" charset="2"/>
              <a:buChar char="§"/>
            </a:pPr>
            <a:r>
              <a:rPr lang="en-US" sz="2000" dirty="0">
                <a:solidFill>
                  <a:srgbClr val="FF0000"/>
                </a:solidFill>
              </a:rPr>
              <a:t>How to load data in Stepper motor?</a:t>
            </a:r>
          </a:p>
          <a:p>
            <a:r>
              <a:rPr lang="en-US" sz="2000" dirty="0">
                <a:solidFill>
                  <a:schemeClr val="bg2"/>
                </a:solidFill>
              </a:rPr>
              <a:t>     </a:t>
            </a:r>
          </a:p>
          <a:p>
            <a:r>
              <a:rPr lang="en-US" sz="2000" dirty="0">
                <a:solidFill>
                  <a:schemeClr val="bg2"/>
                </a:solidFill>
              </a:rPr>
              <a:t>    Use IN and OUT instruction. For out instruction select port 7</a:t>
            </a:r>
          </a:p>
        </p:txBody>
      </p:sp>
    </p:spTree>
    <p:extLst>
      <p:ext uri="{BB962C8B-B14F-4D97-AF65-F5344CB8AC3E}">
        <p14:creationId xmlns:p14="http://schemas.microsoft.com/office/powerpoint/2010/main" val="165010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9.1 Stepper Motor in Emulator</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548640" y="1043731"/>
            <a:ext cx="8260079" cy="3170099"/>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bg2"/>
                </a:solidFill>
              </a:rPr>
              <a:t>How to choose data for clockwise rotation?</a:t>
            </a:r>
          </a:p>
          <a:p>
            <a:endParaRPr lang="en-US" sz="2000" dirty="0">
              <a:solidFill>
                <a:schemeClr val="bg2"/>
              </a:solidFill>
            </a:endParaRPr>
          </a:p>
          <a:p>
            <a:endParaRPr lang="en-US" sz="2000" dirty="0">
              <a:solidFill>
                <a:schemeClr val="bg2"/>
              </a:solidFill>
            </a:endParaRPr>
          </a:p>
          <a:p>
            <a:endParaRPr lang="en-US" sz="2000" dirty="0">
              <a:solidFill>
                <a:schemeClr val="bg2"/>
              </a:solidFill>
            </a:endParaRPr>
          </a:p>
          <a:p>
            <a:endParaRPr lang="en-US" sz="2000" dirty="0">
              <a:solidFill>
                <a:schemeClr val="bg2"/>
              </a:solidFill>
            </a:endParaRPr>
          </a:p>
          <a:p>
            <a:endParaRPr lang="en-US" sz="2000" dirty="0">
              <a:solidFill>
                <a:schemeClr val="bg2"/>
              </a:solidFill>
            </a:endParaRPr>
          </a:p>
          <a:p>
            <a:endParaRPr lang="en-US" sz="2000" dirty="0">
              <a:solidFill>
                <a:schemeClr val="bg2"/>
              </a:solidFill>
            </a:endParaRPr>
          </a:p>
          <a:p>
            <a:endParaRPr lang="en-US" sz="2000" dirty="0">
              <a:solidFill>
                <a:schemeClr val="bg2"/>
              </a:solidFill>
            </a:endParaRPr>
          </a:p>
          <a:p>
            <a:endParaRPr lang="en-US" sz="2000" dirty="0">
              <a:solidFill>
                <a:schemeClr val="bg2"/>
              </a:solidFill>
            </a:endParaRPr>
          </a:p>
          <a:p>
            <a:pPr marL="285750" indent="-285750">
              <a:buFont typeface="Wingdings" panose="05000000000000000000" pitchFamily="2" charset="2"/>
              <a:buChar char="§"/>
            </a:pPr>
            <a:r>
              <a:rPr lang="en-US" sz="2000" dirty="0">
                <a:solidFill>
                  <a:schemeClr val="bg2"/>
                </a:solidFill>
              </a:rPr>
              <a:t>How to choose data for anti-clockwise rotation?</a:t>
            </a:r>
          </a:p>
        </p:txBody>
      </p:sp>
      <p:graphicFrame>
        <p:nvGraphicFramePr>
          <p:cNvPr id="3" name="Table 4">
            <a:extLst>
              <a:ext uri="{FF2B5EF4-FFF2-40B4-BE49-F238E27FC236}">
                <a16:creationId xmlns:a16="http://schemas.microsoft.com/office/drawing/2014/main" id="{324B3884-57A1-4FAD-8F0C-8219B806D2C4}"/>
              </a:ext>
            </a:extLst>
          </p:cNvPr>
          <p:cNvGraphicFramePr>
            <a:graphicFrameLocks noGrp="1"/>
          </p:cNvGraphicFramePr>
          <p:nvPr>
            <p:extLst>
              <p:ext uri="{D42A27DB-BD31-4B8C-83A1-F6EECF244321}">
                <p14:modId xmlns:p14="http://schemas.microsoft.com/office/powerpoint/2010/main" val="3313953346"/>
              </p:ext>
            </p:extLst>
          </p:nvPr>
        </p:nvGraphicFramePr>
        <p:xfrm>
          <a:off x="965200" y="15748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214162515"/>
                    </a:ext>
                  </a:extLst>
                </a:gridCol>
                <a:gridCol w="1219200">
                  <a:extLst>
                    <a:ext uri="{9D8B030D-6E8A-4147-A177-3AD203B41FA5}">
                      <a16:colId xmlns:a16="http://schemas.microsoft.com/office/drawing/2014/main" val="2041207532"/>
                    </a:ext>
                  </a:extLst>
                </a:gridCol>
                <a:gridCol w="1219200">
                  <a:extLst>
                    <a:ext uri="{9D8B030D-6E8A-4147-A177-3AD203B41FA5}">
                      <a16:colId xmlns:a16="http://schemas.microsoft.com/office/drawing/2014/main" val="3620265130"/>
                    </a:ext>
                  </a:extLst>
                </a:gridCol>
                <a:gridCol w="1219200">
                  <a:extLst>
                    <a:ext uri="{9D8B030D-6E8A-4147-A177-3AD203B41FA5}">
                      <a16:colId xmlns:a16="http://schemas.microsoft.com/office/drawing/2014/main" val="3692766085"/>
                    </a:ext>
                  </a:extLst>
                </a:gridCol>
                <a:gridCol w="1219200">
                  <a:extLst>
                    <a:ext uri="{9D8B030D-6E8A-4147-A177-3AD203B41FA5}">
                      <a16:colId xmlns:a16="http://schemas.microsoft.com/office/drawing/2014/main" val="158872308"/>
                    </a:ext>
                  </a:extLst>
                </a:gridCol>
              </a:tblGrid>
              <a:tr h="370840">
                <a:tc>
                  <a:txBody>
                    <a:bodyPr/>
                    <a:lstStyle/>
                    <a:p>
                      <a:pPr algn="ctr"/>
                      <a:r>
                        <a:rPr lang="en-US" dirty="0"/>
                        <a:t>Bit 1</a:t>
                      </a:r>
                      <a:endParaRPr lang="en-IN" dirty="0"/>
                    </a:p>
                  </a:txBody>
                  <a:tcPr/>
                </a:tc>
                <a:tc>
                  <a:txBody>
                    <a:bodyPr/>
                    <a:lstStyle/>
                    <a:p>
                      <a:pPr algn="ctr"/>
                      <a:r>
                        <a:rPr lang="en-US" dirty="0"/>
                        <a:t>Bit 2</a:t>
                      </a:r>
                      <a:endParaRPr lang="en-IN" dirty="0"/>
                    </a:p>
                  </a:txBody>
                  <a:tcPr/>
                </a:tc>
                <a:tc>
                  <a:txBody>
                    <a:bodyPr/>
                    <a:lstStyle/>
                    <a:p>
                      <a:pPr algn="ctr"/>
                      <a:r>
                        <a:rPr lang="en-US" dirty="0"/>
                        <a:t>Bit 3</a:t>
                      </a:r>
                      <a:endParaRPr lang="en-IN" dirty="0"/>
                    </a:p>
                  </a:txBody>
                  <a:tcPr/>
                </a:tc>
                <a:tc>
                  <a:txBody>
                    <a:bodyPr/>
                    <a:lstStyle/>
                    <a:p>
                      <a:pPr algn="ctr"/>
                      <a:r>
                        <a:rPr lang="en-US" dirty="0"/>
                        <a:t>Bit 4</a:t>
                      </a:r>
                      <a:endParaRPr lang="en-IN" dirty="0"/>
                    </a:p>
                  </a:txBody>
                  <a:tcPr/>
                </a:tc>
                <a:tc>
                  <a:txBody>
                    <a:bodyPr/>
                    <a:lstStyle/>
                    <a:p>
                      <a:pPr algn="ctr"/>
                      <a:r>
                        <a:rPr lang="en-US" dirty="0"/>
                        <a:t>Final Data</a:t>
                      </a:r>
                      <a:endParaRPr lang="en-IN" dirty="0"/>
                    </a:p>
                  </a:txBody>
                  <a:tcPr/>
                </a:tc>
                <a:extLst>
                  <a:ext uri="{0D108BD9-81ED-4DB2-BD59-A6C34878D82A}">
                    <a16:rowId xmlns:a16="http://schemas.microsoft.com/office/drawing/2014/main" val="3616038880"/>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0000_0011</a:t>
                      </a:r>
                      <a:endParaRPr lang="en-IN" dirty="0"/>
                    </a:p>
                  </a:txBody>
                  <a:tcPr/>
                </a:tc>
                <a:extLst>
                  <a:ext uri="{0D108BD9-81ED-4DB2-BD59-A6C34878D82A}">
                    <a16:rowId xmlns:a16="http://schemas.microsoft.com/office/drawing/2014/main" val="3171951525"/>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0000_0110</a:t>
                      </a:r>
                      <a:endParaRPr lang="en-IN" dirty="0"/>
                    </a:p>
                  </a:txBody>
                  <a:tcPr/>
                </a:tc>
                <a:extLst>
                  <a:ext uri="{0D108BD9-81ED-4DB2-BD59-A6C34878D82A}">
                    <a16:rowId xmlns:a16="http://schemas.microsoft.com/office/drawing/2014/main" val="728059263"/>
                  </a:ext>
                </a:extLst>
              </a:tr>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0000_1100</a:t>
                      </a:r>
                      <a:endParaRPr lang="en-IN" dirty="0"/>
                    </a:p>
                  </a:txBody>
                  <a:tcPr/>
                </a:tc>
                <a:extLst>
                  <a:ext uri="{0D108BD9-81ED-4DB2-BD59-A6C34878D82A}">
                    <a16:rowId xmlns:a16="http://schemas.microsoft.com/office/drawing/2014/main" val="3588575937"/>
                  </a:ext>
                </a:extLst>
              </a:tr>
              <a:tr h="37084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0000_1001</a:t>
                      </a:r>
                      <a:endParaRPr lang="en-IN" dirty="0"/>
                    </a:p>
                  </a:txBody>
                  <a:tcPr/>
                </a:tc>
                <a:extLst>
                  <a:ext uri="{0D108BD9-81ED-4DB2-BD59-A6C34878D82A}">
                    <a16:rowId xmlns:a16="http://schemas.microsoft.com/office/drawing/2014/main" val="780005311"/>
                  </a:ext>
                </a:extLst>
              </a:tr>
            </a:tbl>
          </a:graphicData>
        </a:graphic>
      </p:graphicFrame>
      <p:graphicFrame>
        <p:nvGraphicFramePr>
          <p:cNvPr id="6" name="Table 4">
            <a:extLst>
              <a:ext uri="{FF2B5EF4-FFF2-40B4-BE49-F238E27FC236}">
                <a16:creationId xmlns:a16="http://schemas.microsoft.com/office/drawing/2014/main" id="{143A8164-3C5A-4B14-AFFA-D6492CE15B9D}"/>
              </a:ext>
            </a:extLst>
          </p:cNvPr>
          <p:cNvGraphicFramePr>
            <a:graphicFrameLocks noGrp="1"/>
          </p:cNvGraphicFramePr>
          <p:nvPr>
            <p:extLst>
              <p:ext uri="{D42A27DB-BD31-4B8C-83A1-F6EECF244321}">
                <p14:modId xmlns:p14="http://schemas.microsoft.com/office/powerpoint/2010/main" val="665822063"/>
              </p:ext>
            </p:extLst>
          </p:nvPr>
        </p:nvGraphicFramePr>
        <p:xfrm>
          <a:off x="965200" y="43561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214162515"/>
                    </a:ext>
                  </a:extLst>
                </a:gridCol>
                <a:gridCol w="1219200">
                  <a:extLst>
                    <a:ext uri="{9D8B030D-6E8A-4147-A177-3AD203B41FA5}">
                      <a16:colId xmlns:a16="http://schemas.microsoft.com/office/drawing/2014/main" val="2041207532"/>
                    </a:ext>
                  </a:extLst>
                </a:gridCol>
                <a:gridCol w="1219200">
                  <a:extLst>
                    <a:ext uri="{9D8B030D-6E8A-4147-A177-3AD203B41FA5}">
                      <a16:colId xmlns:a16="http://schemas.microsoft.com/office/drawing/2014/main" val="3620265130"/>
                    </a:ext>
                  </a:extLst>
                </a:gridCol>
                <a:gridCol w="1219200">
                  <a:extLst>
                    <a:ext uri="{9D8B030D-6E8A-4147-A177-3AD203B41FA5}">
                      <a16:colId xmlns:a16="http://schemas.microsoft.com/office/drawing/2014/main" val="3692766085"/>
                    </a:ext>
                  </a:extLst>
                </a:gridCol>
                <a:gridCol w="1219200">
                  <a:extLst>
                    <a:ext uri="{9D8B030D-6E8A-4147-A177-3AD203B41FA5}">
                      <a16:colId xmlns:a16="http://schemas.microsoft.com/office/drawing/2014/main" val="158872308"/>
                    </a:ext>
                  </a:extLst>
                </a:gridCol>
              </a:tblGrid>
              <a:tr h="370840">
                <a:tc>
                  <a:txBody>
                    <a:bodyPr/>
                    <a:lstStyle/>
                    <a:p>
                      <a:pPr algn="ctr"/>
                      <a:r>
                        <a:rPr lang="en-US" dirty="0"/>
                        <a:t>Bit 1</a:t>
                      </a:r>
                      <a:endParaRPr lang="en-IN" dirty="0"/>
                    </a:p>
                  </a:txBody>
                  <a:tcPr/>
                </a:tc>
                <a:tc>
                  <a:txBody>
                    <a:bodyPr/>
                    <a:lstStyle/>
                    <a:p>
                      <a:pPr algn="ctr"/>
                      <a:r>
                        <a:rPr lang="en-US" dirty="0"/>
                        <a:t>Bit 2</a:t>
                      </a:r>
                      <a:endParaRPr lang="en-IN" dirty="0"/>
                    </a:p>
                  </a:txBody>
                  <a:tcPr/>
                </a:tc>
                <a:tc>
                  <a:txBody>
                    <a:bodyPr/>
                    <a:lstStyle/>
                    <a:p>
                      <a:pPr algn="ctr"/>
                      <a:r>
                        <a:rPr lang="en-US" dirty="0"/>
                        <a:t>Bit 3</a:t>
                      </a:r>
                      <a:endParaRPr lang="en-IN" dirty="0"/>
                    </a:p>
                  </a:txBody>
                  <a:tcPr/>
                </a:tc>
                <a:tc>
                  <a:txBody>
                    <a:bodyPr/>
                    <a:lstStyle/>
                    <a:p>
                      <a:pPr algn="ctr"/>
                      <a:r>
                        <a:rPr lang="en-US" dirty="0"/>
                        <a:t>Bit 4</a:t>
                      </a:r>
                      <a:endParaRPr lang="en-IN" dirty="0"/>
                    </a:p>
                  </a:txBody>
                  <a:tcPr/>
                </a:tc>
                <a:tc>
                  <a:txBody>
                    <a:bodyPr/>
                    <a:lstStyle/>
                    <a:p>
                      <a:pPr algn="ctr"/>
                      <a:r>
                        <a:rPr lang="en-US" dirty="0"/>
                        <a:t>Final Data</a:t>
                      </a:r>
                      <a:endParaRPr lang="en-IN" dirty="0"/>
                    </a:p>
                  </a:txBody>
                  <a:tcPr/>
                </a:tc>
                <a:extLst>
                  <a:ext uri="{0D108BD9-81ED-4DB2-BD59-A6C34878D82A}">
                    <a16:rowId xmlns:a16="http://schemas.microsoft.com/office/drawing/2014/main" val="3616038880"/>
                  </a:ext>
                </a:extLst>
              </a:tr>
              <a:tr h="37084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0000_1001</a:t>
                      </a:r>
                      <a:endParaRPr lang="en-IN" dirty="0"/>
                    </a:p>
                  </a:txBody>
                  <a:tcPr/>
                </a:tc>
                <a:extLst>
                  <a:ext uri="{0D108BD9-81ED-4DB2-BD59-A6C34878D82A}">
                    <a16:rowId xmlns:a16="http://schemas.microsoft.com/office/drawing/2014/main" val="3171951525"/>
                  </a:ext>
                </a:extLst>
              </a:tr>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0000_1100</a:t>
                      </a:r>
                      <a:endParaRPr lang="en-IN" dirty="0"/>
                    </a:p>
                  </a:txBody>
                  <a:tcPr/>
                </a:tc>
                <a:extLst>
                  <a:ext uri="{0D108BD9-81ED-4DB2-BD59-A6C34878D82A}">
                    <a16:rowId xmlns:a16="http://schemas.microsoft.com/office/drawing/2014/main" val="728059263"/>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0000_0110</a:t>
                      </a:r>
                      <a:endParaRPr lang="en-IN" dirty="0"/>
                    </a:p>
                  </a:txBody>
                  <a:tcPr/>
                </a:tc>
                <a:extLst>
                  <a:ext uri="{0D108BD9-81ED-4DB2-BD59-A6C34878D82A}">
                    <a16:rowId xmlns:a16="http://schemas.microsoft.com/office/drawing/2014/main" val="358857593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0000_0011</a:t>
                      </a:r>
                      <a:endParaRPr lang="en-IN" dirty="0"/>
                    </a:p>
                  </a:txBody>
                  <a:tcPr/>
                </a:tc>
                <a:extLst>
                  <a:ext uri="{0D108BD9-81ED-4DB2-BD59-A6C34878D82A}">
                    <a16:rowId xmlns:a16="http://schemas.microsoft.com/office/drawing/2014/main" val="780005311"/>
                  </a:ext>
                </a:extLst>
              </a:tr>
            </a:tbl>
          </a:graphicData>
        </a:graphic>
      </p:graphicFrame>
    </p:spTree>
    <p:extLst>
      <p:ext uri="{BB962C8B-B14F-4D97-AF65-F5344CB8AC3E}">
        <p14:creationId xmlns:p14="http://schemas.microsoft.com/office/powerpoint/2010/main" val="70856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9.1 Stepper Motor Operation</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304798" y="860851"/>
            <a:ext cx="5791201" cy="400110"/>
          </a:xfrm>
          <a:prstGeom prst="rect">
            <a:avLst/>
          </a:prstGeom>
          <a:noFill/>
        </p:spPr>
        <p:txBody>
          <a:bodyPr wrap="square" rtlCol="0">
            <a:spAutoFit/>
          </a:bodyPr>
          <a:lstStyle/>
          <a:p>
            <a:r>
              <a:rPr lang="en-US" sz="2000" u="sng" dirty="0">
                <a:solidFill>
                  <a:schemeClr val="bg2"/>
                </a:solidFill>
              </a:rPr>
              <a:t>ALP for clockwise rotation (2-Phase Operation)</a:t>
            </a:r>
          </a:p>
        </p:txBody>
      </p:sp>
      <p:sp>
        <p:nvSpPr>
          <p:cNvPr id="7" name="TextBox 6">
            <a:extLst>
              <a:ext uri="{FF2B5EF4-FFF2-40B4-BE49-F238E27FC236}">
                <a16:creationId xmlns:a16="http://schemas.microsoft.com/office/drawing/2014/main" id="{4EDA6366-08CA-4A73-A6C4-50EEDDDF621B}"/>
              </a:ext>
            </a:extLst>
          </p:cNvPr>
          <p:cNvSpPr txBox="1"/>
          <p:nvPr/>
        </p:nvSpPr>
        <p:spPr>
          <a:xfrm>
            <a:off x="304799" y="1507798"/>
            <a:ext cx="4617720" cy="4616648"/>
          </a:xfrm>
          <a:prstGeom prst="rect">
            <a:avLst/>
          </a:prstGeom>
          <a:noFill/>
        </p:spPr>
        <p:txBody>
          <a:bodyPr wrap="square">
            <a:spAutoFit/>
          </a:bodyPr>
          <a:lstStyle/>
          <a:p>
            <a:r>
              <a:rPr lang="en-IN" dirty="0">
                <a:highlight>
                  <a:srgbClr val="C0C0C0"/>
                </a:highlight>
              </a:rPr>
              <a:t>#start=stepper_motor.exe#</a:t>
            </a:r>
          </a:p>
          <a:p>
            <a:endParaRPr lang="en-IN" dirty="0"/>
          </a:p>
          <a:p>
            <a:r>
              <a:rPr lang="en-IN" dirty="0" err="1"/>
              <a:t>jmp</a:t>
            </a:r>
            <a:r>
              <a:rPr lang="en-IN" dirty="0"/>
              <a:t> start</a:t>
            </a:r>
          </a:p>
          <a:p>
            <a:r>
              <a:rPr lang="en-IN" dirty="0" err="1">
                <a:highlight>
                  <a:srgbClr val="FFFF00"/>
                </a:highlight>
              </a:rPr>
              <a:t>datain</a:t>
            </a:r>
            <a:r>
              <a:rPr lang="en-IN" dirty="0">
                <a:highlight>
                  <a:srgbClr val="FFFF00"/>
                </a:highlight>
              </a:rPr>
              <a:t> </a:t>
            </a:r>
            <a:r>
              <a:rPr lang="en-IN" dirty="0" err="1">
                <a:highlight>
                  <a:srgbClr val="FFFF00"/>
                </a:highlight>
              </a:rPr>
              <a:t>db</a:t>
            </a:r>
            <a:r>
              <a:rPr lang="en-IN" dirty="0">
                <a:highlight>
                  <a:srgbClr val="FFFF00"/>
                </a:highlight>
              </a:rPr>
              <a:t> 0000_0011b</a:t>
            </a:r>
          </a:p>
          <a:p>
            <a:r>
              <a:rPr lang="en-IN" dirty="0">
                <a:highlight>
                  <a:srgbClr val="FFFF00"/>
                </a:highlight>
              </a:rPr>
              <a:t>           </a:t>
            </a:r>
            <a:r>
              <a:rPr lang="en-IN" dirty="0" err="1">
                <a:highlight>
                  <a:srgbClr val="FFFF00"/>
                </a:highlight>
              </a:rPr>
              <a:t>db</a:t>
            </a:r>
            <a:r>
              <a:rPr lang="en-IN" dirty="0">
                <a:highlight>
                  <a:srgbClr val="FFFF00"/>
                </a:highlight>
              </a:rPr>
              <a:t> 0000_0110b</a:t>
            </a:r>
          </a:p>
          <a:p>
            <a:r>
              <a:rPr lang="en-IN" dirty="0">
                <a:highlight>
                  <a:srgbClr val="FFFF00"/>
                </a:highlight>
              </a:rPr>
              <a:t>           </a:t>
            </a:r>
            <a:r>
              <a:rPr lang="en-IN" dirty="0" err="1">
                <a:highlight>
                  <a:srgbClr val="FFFF00"/>
                </a:highlight>
              </a:rPr>
              <a:t>db</a:t>
            </a:r>
            <a:r>
              <a:rPr lang="en-IN" dirty="0">
                <a:highlight>
                  <a:srgbClr val="FFFF00"/>
                </a:highlight>
              </a:rPr>
              <a:t> 0000_1100b</a:t>
            </a:r>
          </a:p>
          <a:p>
            <a:r>
              <a:rPr lang="en-IN" dirty="0">
                <a:highlight>
                  <a:srgbClr val="FFFF00"/>
                </a:highlight>
              </a:rPr>
              <a:t>           </a:t>
            </a:r>
            <a:r>
              <a:rPr lang="en-IN" dirty="0" err="1">
                <a:highlight>
                  <a:srgbClr val="FFFF00"/>
                </a:highlight>
              </a:rPr>
              <a:t>db</a:t>
            </a:r>
            <a:r>
              <a:rPr lang="en-IN" dirty="0">
                <a:highlight>
                  <a:srgbClr val="FFFF00"/>
                </a:highlight>
              </a:rPr>
              <a:t> 0000_1001b</a:t>
            </a:r>
          </a:p>
          <a:p>
            <a:r>
              <a:rPr lang="en-IN" dirty="0"/>
              <a:t>       </a:t>
            </a:r>
          </a:p>
          <a:p>
            <a:r>
              <a:rPr lang="en-IN" dirty="0"/>
              <a:t>       START: </a:t>
            </a:r>
            <a:r>
              <a:rPr lang="en-IN" dirty="0">
                <a:highlight>
                  <a:srgbClr val="C0C0C0"/>
                </a:highlight>
              </a:rPr>
              <a:t>MOV BX, offset </a:t>
            </a:r>
            <a:r>
              <a:rPr lang="en-IN" dirty="0" err="1">
                <a:highlight>
                  <a:srgbClr val="C0C0C0"/>
                </a:highlight>
              </a:rPr>
              <a:t>datain</a:t>
            </a:r>
            <a:endParaRPr lang="en-IN" dirty="0">
              <a:highlight>
                <a:srgbClr val="C0C0C0"/>
              </a:highlight>
            </a:endParaRPr>
          </a:p>
          <a:p>
            <a:r>
              <a:rPr lang="en-IN" dirty="0"/>
              <a:t>                     MOV SI,0h</a:t>
            </a:r>
          </a:p>
          <a:p>
            <a:r>
              <a:rPr lang="en-IN" dirty="0"/>
              <a:t>                     NEXT_STEP:</a:t>
            </a:r>
          </a:p>
          <a:p>
            <a:r>
              <a:rPr lang="en-IN" dirty="0"/>
              <a:t>                                           WAIT: IN AL,07H</a:t>
            </a:r>
          </a:p>
          <a:p>
            <a:r>
              <a:rPr lang="en-IN" dirty="0"/>
              <a:t>                                                      </a:t>
            </a:r>
            <a:r>
              <a:rPr lang="en-IN" dirty="0">
                <a:highlight>
                  <a:srgbClr val="FFFF00"/>
                </a:highlight>
              </a:rPr>
              <a:t>TEST AL,10000000b</a:t>
            </a:r>
          </a:p>
          <a:p>
            <a:r>
              <a:rPr lang="en-IN" dirty="0"/>
              <a:t>                                                      JZ WAIT</a:t>
            </a:r>
          </a:p>
          <a:p>
            <a:r>
              <a:rPr lang="en-IN" dirty="0"/>
              <a:t>                                                      MOV AL,[BX][SI]</a:t>
            </a:r>
          </a:p>
          <a:p>
            <a:r>
              <a:rPr lang="en-IN" dirty="0"/>
              <a:t>                                                      OUT 7,AL</a:t>
            </a:r>
          </a:p>
          <a:p>
            <a:r>
              <a:rPr lang="en-IN" dirty="0"/>
              <a:t>                                                      INC SI </a:t>
            </a:r>
          </a:p>
          <a:p>
            <a:r>
              <a:rPr lang="en-IN" dirty="0"/>
              <a:t>                                                      CMP SI,4</a:t>
            </a:r>
          </a:p>
          <a:p>
            <a:r>
              <a:rPr lang="en-IN" dirty="0"/>
              <a:t>                                                      JC NEXT_STEP</a:t>
            </a:r>
          </a:p>
          <a:p>
            <a:r>
              <a:rPr lang="en-IN" dirty="0"/>
              <a:t>                                                      MOV SI,0</a:t>
            </a:r>
          </a:p>
          <a:p>
            <a:r>
              <a:rPr lang="en-IN" dirty="0"/>
              <a:t>                                                      JMP NEXT_STEP</a:t>
            </a:r>
          </a:p>
        </p:txBody>
      </p:sp>
      <p:sp>
        <p:nvSpPr>
          <p:cNvPr id="8" name="Rectangle: Rounded Corners 7">
            <a:extLst>
              <a:ext uri="{FF2B5EF4-FFF2-40B4-BE49-F238E27FC236}">
                <a16:creationId xmlns:a16="http://schemas.microsoft.com/office/drawing/2014/main" id="{BA95EFD2-26F0-4D09-9E64-71A09F6EF589}"/>
              </a:ext>
            </a:extLst>
          </p:cNvPr>
          <p:cNvSpPr/>
          <p:nvPr/>
        </p:nvSpPr>
        <p:spPr>
          <a:xfrm>
            <a:off x="2895600" y="1401375"/>
            <a:ext cx="2936240" cy="4978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Initializes the virtual stepper motor</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F2688A9E-66F0-4DD9-9B95-CE1FFBDF3E22}"/>
              </a:ext>
            </a:extLst>
          </p:cNvPr>
          <p:cNvSpPr/>
          <p:nvPr/>
        </p:nvSpPr>
        <p:spPr>
          <a:xfrm>
            <a:off x="2895600" y="2331233"/>
            <a:ext cx="3534412" cy="4978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for clockwise rotation (8-bit format)</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4E9A0D86-7C9D-4C0F-B9B6-3435F5041181}"/>
              </a:ext>
            </a:extLst>
          </p:cNvPr>
          <p:cNvSpPr/>
          <p:nvPr/>
        </p:nvSpPr>
        <p:spPr>
          <a:xfrm>
            <a:off x="3467098" y="3180080"/>
            <a:ext cx="3695701" cy="32993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Calculates the offset of the initialized data</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Rounded Corners 11">
            <a:extLst>
              <a:ext uri="{FF2B5EF4-FFF2-40B4-BE49-F238E27FC236}">
                <a16:creationId xmlns:a16="http://schemas.microsoft.com/office/drawing/2014/main" id="{131A368F-6220-4890-827F-B610FEB43D13}"/>
              </a:ext>
            </a:extLst>
          </p:cNvPr>
          <p:cNvSpPr/>
          <p:nvPr/>
        </p:nvSpPr>
        <p:spPr>
          <a:xfrm>
            <a:off x="4922519" y="4065145"/>
            <a:ext cx="3695701" cy="2984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Tests if the stepper motor ready or not</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989F8682-7363-4BBA-A89D-6CEB58D21E3F}"/>
              </a:ext>
            </a:extLst>
          </p:cNvPr>
          <p:cNvSpPr/>
          <p:nvPr/>
        </p:nvSpPr>
        <p:spPr>
          <a:xfrm>
            <a:off x="4922519" y="4518988"/>
            <a:ext cx="3735072" cy="2984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Loads the first data in AL </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93867A1D-F4A1-4823-9EB7-F08EA1664C63}"/>
              </a:ext>
            </a:extLst>
          </p:cNvPr>
          <p:cNvSpPr/>
          <p:nvPr/>
        </p:nvSpPr>
        <p:spPr>
          <a:xfrm>
            <a:off x="4922519" y="3711797"/>
            <a:ext cx="3695701" cy="2984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Loads the default content of stepper motor </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7" name="Straight Arrow Connector 16">
            <a:extLst>
              <a:ext uri="{FF2B5EF4-FFF2-40B4-BE49-F238E27FC236}">
                <a16:creationId xmlns:a16="http://schemas.microsoft.com/office/drawing/2014/main" id="{0D78E976-E653-4027-9489-7F4C6707F228}"/>
              </a:ext>
            </a:extLst>
          </p:cNvPr>
          <p:cNvCxnSpPr>
            <a:stCxn id="14" idx="1"/>
          </p:cNvCxnSpPr>
          <p:nvPr/>
        </p:nvCxnSpPr>
        <p:spPr>
          <a:xfrm flipH="1">
            <a:off x="3952240" y="3861018"/>
            <a:ext cx="970279" cy="14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977FC65-1138-4D69-9581-0D9AA2C306F8}"/>
              </a:ext>
            </a:extLst>
          </p:cNvPr>
          <p:cNvCxnSpPr>
            <a:stCxn id="13" idx="1"/>
          </p:cNvCxnSpPr>
          <p:nvPr/>
        </p:nvCxnSpPr>
        <p:spPr>
          <a:xfrm flipH="1" flipV="1">
            <a:off x="4437379" y="4668208"/>
            <a:ext cx="485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F4D6872-0090-4B44-B62F-4AEA7AEB7F62}"/>
              </a:ext>
            </a:extLst>
          </p:cNvPr>
          <p:cNvSpPr/>
          <p:nvPr/>
        </p:nvSpPr>
        <p:spPr>
          <a:xfrm>
            <a:off x="31750" y="4708671"/>
            <a:ext cx="2936241" cy="2704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Loads the data into stepper motor</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BD4632C8-CB0E-433E-A393-822579454525}"/>
              </a:ext>
            </a:extLst>
          </p:cNvPr>
          <p:cNvSpPr/>
          <p:nvPr/>
        </p:nvSpPr>
        <p:spPr>
          <a:xfrm>
            <a:off x="4922519" y="4923852"/>
            <a:ext cx="2936241" cy="2704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Increase SI for next data</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F5D239EF-F0C5-4B92-BFC4-3E110804F4C7}"/>
              </a:ext>
            </a:extLst>
          </p:cNvPr>
          <p:cNvCxnSpPr/>
          <p:nvPr/>
        </p:nvCxnSpPr>
        <p:spPr>
          <a:xfrm flipH="1">
            <a:off x="3708400" y="5059069"/>
            <a:ext cx="1214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27599678-FDC9-41D3-9DF5-DAF7A54AC5D9}"/>
              </a:ext>
            </a:extLst>
          </p:cNvPr>
          <p:cNvSpPr/>
          <p:nvPr/>
        </p:nvSpPr>
        <p:spPr>
          <a:xfrm>
            <a:off x="4922518" y="5464398"/>
            <a:ext cx="3735072" cy="97862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ln w="0"/>
                <a:solidFill>
                  <a:schemeClr val="tx1"/>
                </a:solidFill>
                <a:effectLst>
                  <a:outerShdw blurRad="38100" dist="19050" dir="2700000" algn="tl" rotWithShape="0">
                    <a:schemeClr val="dk1">
                      <a:alpha val="40000"/>
                    </a:schemeClr>
                  </a:outerShdw>
                </a:effectLst>
              </a:rPr>
              <a:t>Compare the value of SI with 4 data in ‘</a:t>
            </a:r>
            <a:r>
              <a:rPr lang="en-US" dirty="0" err="1">
                <a:ln w="0"/>
                <a:solidFill>
                  <a:schemeClr val="tx1"/>
                </a:solidFill>
                <a:effectLst>
                  <a:outerShdw blurRad="38100" dist="19050" dir="2700000" algn="tl" rotWithShape="0">
                    <a:schemeClr val="dk1">
                      <a:alpha val="40000"/>
                    </a:schemeClr>
                  </a:outerShdw>
                </a:effectLst>
              </a:rPr>
              <a:t>datain</a:t>
            </a:r>
            <a:r>
              <a:rPr lang="en-US" dirty="0">
                <a:ln w="0"/>
                <a:solidFill>
                  <a:schemeClr val="tx1"/>
                </a:solidFill>
                <a:effectLst>
                  <a:outerShdw blurRad="38100" dist="19050" dir="2700000" algn="tl" rotWithShape="0">
                    <a:schemeClr val="dk1">
                      <a:alpha val="40000"/>
                    </a:schemeClr>
                  </a:outerShdw>
                </a:effectLst>
              </a:rPr>
              <a:t>’. If equal load 0 to SI and keep the loop running. If not equal complete the operation for first 4 data.</a:t>
            </a:r>
            <a:endParaRPr lang="en-IN" dirty="0">
              <a:ln w="0"/>
              <a:solidFill>
                <a:schemeClr val="tx1"/>
              </a:solidFill>
              <a:effectLst>
                <a:outerShdw blurRad="38100" dist="19050" dir="2700000" algn="tl" rotWithShape="0">
                  <a:schemeClr val="dk1">
                    <a:alpha val="40000"/>
                  </a:schemeClr>
                </a:outerShdw>
              </a:effectLst>
            </a:endParaRPr>
          </a:p>
        </p:txBody>
      </p:sp>
      <p:sp>
        <p:nvSpPr>
          <p:cNvPr id="24" name="Right Brace 23">
            <a:extLst>
              <a:ext uri="{FF2B5EF4-FFF2-40B4-BE49-F238E27FC236}">
                <a16:creationId xmlns:a16="http://schemas.microsoft.com/office/drawing/2014/main" id="{406CC6C9-82D3-4D0A-88B5-EFA77C303004}"/>
              </a:ext>
            </a:extLst>
          </p:cNvPr>
          <p:cNvSpPr/>
          <p:nvPr/>
        </p:nvSpPr>
        <p:spPr>
          <a:xfrm>
            <a:off x="4571999" y="5170058"/>
            <a:ext cx="350519" cy="7995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Right Brace 25">
            <a:extLst>
              <a:ext uri="{FF2B5EF4-FFF2-40B4-BE49-F238E27FC236}">
                <a16:creationId xmlns:a16="http://schemas.microsoft.com/office/drawing/2014/main" id="{51DC4081-16A2-45C2-AF28-59D7ADCFAFE3}"/>
              </a:ext>
            </a:extLst>
          </p:cNvPr>
          <p:cNvSpPr/>
          <p:nvPr/>
        </p:nvSpPr>
        <p:spPr>
          <a:xfrm>
            <a:off x="2458720" y="2164080"/>
            <a:ext cx="25527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2637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9.2 Stepper Motor Operation</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304798" y="860851"/>
            <a:ext cx="6858001" cy="400110"/>
          </a:xfrm>
          <a:prstGeom prst="rect">
            <a:avLst/>
          </a:prstGeom>
          <a:noFill/>
        </p:spPr>
        <p:txBody>
          <a:bodyPr wrap="square" rtlCol="0">
            <a:spAutoFit/>
          </a:bodyPr>
          <a:lstStyle/>
          <a:p>
            <a:r>
              <a:rPr lang="en-US" sz="2000" u="sng" dirty="0">
                <a:solidFill>
                  <a:srgbClr val="FF0000"/>
                </a:solidFill>
              </a:rPr>
              <a:t>ALP for anti-clockwise rotation (2-Phase Operation)</a:t>
            </a:r>
          </a:p>
        </p:txBody>
      </p:sp>
      <p:sp>
        <p:nvSpPr>
          <p:cNvPr id="7" name="TextBox 6">
            <a:extLst>
              <a:ext uri="{FF2B5EF4-FFF2-40B4-BE49-F238E27FC236}">
                <a16:creationId xmlns:a16="http://schemas.microsoft.com/office/drawing/2014/main" id="{4EDA6366-08CA-4A73-A6C4-50EEDDDF621B}"/>
              </a:ext>
            </a:extLst>
          </p:cNvPr>
          <p:cNvSpPr txBox="1"/>
          <p:nvPr/>
        </p:nvSpPr>
        <p:spPr>
          <a:xfrm>
            <a:off x="304799" y="1507798"/>
            <a:ext cx="4617720" cy="4616648"/>
          </a:xfrm>
          <a:prstGeom prst="rect">
            <a:avLst/>
          </a:prstGeom>
          <a:noFill/>
        </p:spPr>
        <p:txBody>
          <a:bodyPr wrap="square">
            <a:spAutoFit/>
          </a:bodyPr>
          <a:lstStyle/>
          <a:p>
            <a:r>
              <a:rPr lang="en-IN" dirty="0">
                <a:highlight>
                  <a:srgbClr val="C0C0C0"/>
                </a:highlight>
              </a:rPr>
              <a:t>#start=stepper_motor.exe#</a:t>
            </a:r>
          </a:p>
          <a:p>
            <a:endParaRPr lang="en-IN" dirty="0"/>
          </a:p>
          <a:p>
            <a:r>
              <a:rPr lang="en-IN" dirty="0" err="1"/>
              <a:t>jmp</a:t>
            </a:r>
            <a:r>
              <a:rPr lang="en-IN" dirty="0"/>
              <a:t> start</a:t>
            </a:r>
          </a:p>
          <a:p>
            <a:r>
              <a:rPr lang="en-IN" dirty="0" err="1">
                <a:highlight>
                  <a:srgbClr val="FFFF00"/>
                </a:highlight>
              </a:rPr>
              <a:t>datain</a:t>
            </a:r>
            <a:r>
              <a:rPr lang="en-IN" dirty="0">
                <a:highlight>
                  <a:srgbClr val="FFFF00"/>
                </a:highlight>
              </a:rPr>
              <a:t> </a:t>
            </a:r>
            <a:r>
              <a:rPr lang="en-IN" dirty="0" err="1">
                <a:highlight>
                  <a:srgbClr val="FFFF00"/>
                </a:highlight>
              </a:rPr>
              <a:t>db</a:t>
            </a:r>
            <a:r>
              <a:rPr lang="en-IN" dirty="0">
                <a:highlight>
                  <a:srgbClr val="FFFF00"/>
                </a:highlight>
              </a:rPr>
              <a:t> 0000_xxxxb</a:t>
            </a:r>
          </a:p>
          <a:p>
            <a:r>
              <a:rPr lang="en-IN" dirty="0">
                <a:highlight>
                  <a:srgbClr val="FFFF00"/>
                </a:highlight>
              </a:rPr>
              <a:t>           </a:t>
            </a:r>
            <a:r>
              <a:rPr lang="en-IN" dirty="0" err="1">
                <a:highlight>
                  <a:srgbClr val="FFFF00"/>
                </a:highlight>
              </a:rPr>
              <a:t>db</a:t>
            </a:r>
            <a:r>
              <a:rPr lang="en-IN" dirty="0">
                <a:highlight>
                  <a:srgbClr val="FFFF00"/>
                </a:highlight>
              </a:rPr>
              <a:t> 0000_xxxxb</a:t>
            </a:r>
          </a:p>
          <a:p>
            <a:r>
              <a:rPr lang="en-IN" dirty="0">
                <a:highlight>
                  <a:srgbClr val="FFFF00"/>
                </a:highlight>
              </a:rPr>
              <a:t>           </a:t>
            </a:r>
            <a:r>
              <a:rPr lang="en-IN" dirty="0" err="1">
                <a:highlight>
                  <a:srgbClr val="FFFF00"/>
                </a:highlight>
              </a:rPr>
              <a:t>db</a:t>
            </a:r>
            <a:r>
              <a:rPr lang="en-IN" dirty="0">
                <a:highlight>
                  <a:srgbClr val="FFFF00"/>
                </a:highlight>
              </a:rPr>
              <a:t> 0000_xxxxb</a:t>
            </a:r>
          </a:p>
          <a:p>
            <a:r>
              <a:rPr lang="en-IN" dirty="0">
                <a:highlight>
                  <a:srgbClr val="FFFF00"/>
                </a:highlight>
              </a:rPr>
              <a:t>           </a:t>
            </a:r>
            <a:r>
              <a:rPr lang="en-IN" dirty="0" err="1">
                <a:highlight>
                  <a:srgbClr val="FFFF00"/>
                </a:highlight>
              </a:rPr>
              <a:t>db</a:t>
            </a:r>
            <a:r>
              <a:rPr lang="en-IN" dirty="0">
                <a:highlight>
                  <a:srgbClr val="FFFF00"/>
                </a:highlight>
              </a:rPr>
              <a:t> 0000_xxxxb</a:t>
            </a:r>
          </a:p>
          <a:p>
            <a:r>
              <a:rPr lang="en-IN" dirty="0"/>
              <a:t>       </a:t>
            </a:r>
          </a:p>
          <a:p>
            <a:r>
              <a:rPr lang="en-IN" dirty="0"/>
              <a:t>       START: </a:t>
            </a:r>
            <a:r>
              <a:rPr lang="en-IN" dirty="0">
                <a:highlight>
                  <a:srgbClr val="C0C0C0"/>
                </a:highlight>
              </a:rPr>
              <a:t>MOV BX, offset </a:t>
            </a:r>
            <a:r>
              <a:rPr lang="en-IN" dirty="0" err="1">
                <a:highlight>
                  <a:srgbClr val="C0C0C0"/>
                </a:highlight>
              </a:rPr>
              <a:t>datain</a:t>
            </a:r>
            <a:endParaRPr lang="en-IN" dirty="0">
              <a:highlight>
                <a:srgbClr val="C0C0C0"/>
              </a:highlight>
            </a:endParaRPr>
          </a:p>
          <a:p>
            <a:r>
              <a:rPr lang="en-IN" dirty="0"/>
              <a:t>                     MOV SI,0h</a:t>
            </a:r>
          </a:p>
          <a:p>
            <a:r>
              <a:rPr lang="en-IN" dirty="0"/>
              <a:t>                     NEXT_STEP:</a:t>
            </a:r>
          </a:p>
          <a:p>
            <a:r>
              <a:rPr lang="en-IN" dirty="0"/>
              <a:t>                                           WAIT: IN AL,07H</a:t>
            </a:r>
          </a:p>
          <a:p>
            <a:r>
              <a:rPr lang="en-IN" dirty="0"/>
              <a:t>                                                      </a:t>
            </a:r>
            <a:r>
              <a:rPr lang="en-IN" dirty="0">
                <a:highlight>
                  <a:srgbClr val="FFFF00"/>
                </a:highlight>
              </a:rPr>
              <a:t>TEST AL,10000000b</a:t>
            </a:r>
          </a:p>
          <a:p>
            <a:r>
              <a:rPr lang="en-IN" dirty="0"/>
              <a:t>                                                      JZ WAIT</a:t>
            </a:r>
          </a:p>
          <a:p>
            <a:r>
              <a:rPr lang="en-IN" dirty="0"/>
              <a:t>                                                      MOV AL,[BX][SI]</a:t>
            </a:r>
          </a:p>
          <a:p>
            <a:r>
              <a:rPr lang="en-IN" dirty="0"/>
              <a:t>                                                      OUT 7,AL</a:t>
            </a:r>
          </a:p>
          <a:p>
            <a:r>
              <a:rPr lang="en-IN" dirty="0"/>
              <a:t>                                                      INC SI </a:t>
            </a:r>
          </a:p>
          <a:p>
            <a:r>
              <a:rPr lang="en-IN" dirty="0"/>
              <a:t>                                                      CMP SI,4</a:t>
            </a:r>
          </a:p>
          <a:p>
            <a:r>
              <a:rPr lang="en-IN" dirty="0"/>
              <a:t>                                                      JC NEXT_STEP</a:t>
            </a:r>
          </a:p>
          <a:p>
            <a:r>
              <a:rPr lang="en-IN" dirty="0"/>
              <a:t>                                                      MOV SI,0</a:t>
            </a:r>
          </a:p>
          <a:p>
            <a:r>
              <a:rPr lang="en-IN" dirty="0"/>
              <a:t>                                                      JMP NEXT_STEP</a:t>
            </a:r>
          </a:p>
        </p:txBody>
      </p:sp>
      <p:sp>
        <p:nvSpPr>
          <p:cNvPr id="8" name="Rectangle: Rounded Corners 7">
            <a:extLst>
              <a:ext uri="{FF2B5EF4-FFF2-40B4-BE49-F238E27FC236}">
                <a16:creationId xmlns:a16="http://schemas.microsoft.com/office/drawing/2014/main" id="{BA95EFD2-26F0-4D09-9E64-71A09F6EF589}"/>
              </a:ext>
            </a:extLst>
          </p:cNvPr>
          <p:cNvSpPr/>
          <p:nvPr/>
        </p:nvSpPr>
        <p:spPr>
          <a:xfrm>
            <a:off x="2895600" y="1401375"/>
            <a:ext cx="2936240" cy="4978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Initializes the virtual stepper motor</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F2688A9E-66F0-4DD9-9B95-CE1FFBDF3E22}"/>
              </a:ext>
            </a:extLst>
          </p:cNvPr>
          <p:cNvSpPr/>
          <p:nvPr/>
        </p:nvSpPr>
        <p:spPr>
          <a:xfrm>
            <a:off x="2895600" y="2331233"/>
            <a:ext cx="5344160" cy="4978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for anti-clockwise rotation (8-bit format). Change here.</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4E9A0D86-7C9D-4C0F-B9B6-3435F5041181}"/>
              </a:ext>
            </a:extLst>
          </p:cNvPr>
          <p:cNvSpPr/>
          <p:nvPr/>
        </p:nvSpPr>
        <p:spPr>
          <a:xfrm>
            <a:off x="3467098" y="3180080"/>
            <a:ext cx="3695701" cy="3299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Calculates the offset of the initialized data</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Rounded Corners 11">
            <a:extLst>
              <a:ext uri="{FF2B5EF4-FFF2-40B4-BE49-F238E27FC236}">
                <a16:creationId xmlns:a16="http://schemas.microsoft.com/office/drawing/2014/main" id="{131A368F-6220-4890-827F-B610FEB43D13}"/>
              </a:ext>
            </a:extLst>
          </p:cNvPr>
          <p:cNvSpPr/>
          <p:nvPr/>
        </p:nvSpPr>
        <p:spPr>
          <a:xfrm>
            <a:off x="4922519" y="4065145"/>
            <a:ext cx="3695701" cy="29844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Tests if the stepper motor ready or not</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989F8682-7363-4BBA-A89D-6CEB58D21E3F}"/>
              </a:ext>
            </a:extLst>
          </p:cNvPr>
          <p:cNvSpPr/>
          <p:nvPr/>
        </p:nvSpPr>
        <p:spPr>
          <a:xfrm>
            <a:off x="4922519" y="4518988"/>
            <a:ext cx="3735072" cy="29844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Loads the first data in AL </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93867A1D-F4A1-4823-9EB7-F08EA1664C63}"/>
              </a:ext>
            </a:extLst>
          </p:cNvPr>
          <p:cNvSpPr/>
          <p:nvPr/>
        </p:nvSpPr>
        <p:spPr>
          <a:xfrm>
            <a:off x="4922519" y="3711797"/>
            <a:ext cx="3695701" cy="29844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Loads the default content of stepper motor </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7" name="Straight Arrow Connector 16">
            <a:extLst>
              <a:ext uri="{FF2B5EF4-FFF2-40B4-BE49-F238E27FC236}">
                <a16:creationId xmlns:a16="http://schemas.microsoft.com/office/drawing/2014/main" id="{0D78E976-E653-4027-9489-7F4C6707F228}"/>
              </a:ext>
            </a:extLst>
          </p:cNvPr>
          <p:cNvCxnSpPr>
            <a:stCxn id="14" idx="1"/>
          </p:cNvCxnSpPr>
          <p:nvPr/>
        </p:nvCxnSpPr>
        <p:spPr>
          <a:xfrm flipH="1">
            <a:off x="3952240" y="3861018"/>
            <a:ext cx="970279" cy="14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977FC65-1138-4D69-9581-0D9AA2C306F8}"/>
              </a:ext>
            </a:extLst>
          </p:cNvPr>
          <p:cNvCxnSpPr>
            <a:stCxn id="13" idx="1"/>
          </p:cNvCxnSpPr>
          <p:nvPr/>
        </p:nvCxnSpPr>
        <p:spPr>
          <a:xfrm flipH="1" flipV="1">
            <a:off x="4437379" y="4668208"/>
            <a:ext cx="485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F4D6872-0090-4B44-B62F-4AEA7AEB7F62}"/>
              </a:ext>
            </a:extLst>
          </p:cNvPr>
          <p:cNvSpPr/>
          <p:nvPr/>
        </p:nvSpPr>
        <p:spPr>
          <a:xfrm>
            <a:off x="31750" y="4708671"/>
            <a:ext cx="2936241" cy="27043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Loads the data in stepper motor</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BD4632C8-CB0E-433E-A393-822579454525}"/>
              </a:ext>
            </a:extLst>
          </p:cNvPr>
          <p:cNvSpPr/>
          <p:nvPr/>
        </p:nvSpPr>
        <p:spPr>
          <a:xfrm>
            <a:off x="4922519" y="4923852"/>
            <a:ext cx="2936241" cy="27043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Increase SI for next data</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F5D239EF-F0C5-4B92-BFC4-3E110804F4C7}"/>
              </a:ext>
            </a:extLst>
          </p:cNvPr>
          <p:cNvCxnSpPr/>
          <p:nvPr/>
        </p:nvCxnSpPr>
        <p:spPr>
          <a:xfrm flipH="1">
            <a:off x="3708400" y="5059069"/>
            <a:ext cx="1214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27599678-FDC9-41D3-9DF5-DAF7A54AC5D9}"/>
              </a:ext>
            </a:extLst>
          </p:cNvPr>
          <p:cNvSpPr/>
          <p:nvPr/>
        </p:nvSpPr>
        <p:spPr>
          <a:xfrm>
            <a:off x="4922518" y="5464398"/>
            <a:ext cx="3735072" cy="9786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ln w="0"/>
                <a:solidFill>
                  <a:schemeClr val="tx1"/>
                </a:solidFill>
                <a:effectLst>
                  <a:outerShdw blurRad="38100" dist="19050" dir="2700000" algn="tl" rotWithShape="0">
                    <a:schemeClr val="dk1">
                      <a:alpha val="40000"/>
                    </a:schemeClr>
                  </a:outerShdw>
                </a:effectLst>
              </a:rPr>
              <a:t>Compare the value of SI with 4 data in ‘</a:t>
            </a:r>
            <a:r>
              <a:rPr lang="en-US" dirty="0" err="1">
                <a:ln w="0"/>
                <a:solidFill>
                  <a:schemeClr val="tx1"/>
                </a:solidFill>
                <a:effectLst>
                  <a:outerShdw blurRad="38100" dist="19050" dir="2700000" algn="tl" rotWithShape="0">
                    <a:schemeClr val="dk1">
                      <a:alpha val="40000"/>
                    </a:schemeClr>
                  </a:outerShdw>
                </a:effectLst>
              </a:rPr>
              <a:t>datain</a:t>
            </a:r>
            <a:r>
              <a:rPr lang="en-US" dirty="0">
                <a:ln w="0"/>
                <a:solidFill>
                  <a:schemeClr val="tx1"/>
                </a:solidFill>
                <a:effectLst>
                  <a:outerShdw blurRad="38100" dist="19050" dir="2700000" algn="tl" rotWithShape="0">
                    <a:schemeClr val="dk1">
                      <a:alpha val="40000"/>
                    </a:schemeClr>
                  </a:outerShdw>
                </a:effectLst>
              </a:rPr>
              <a:t>’. If equal load 0 to SI and keep the loop running. If not equal complete the operation for first 4 data.</a:t>
            </a:r>
            <a:endParaRPr lang="en-IN" dirty="0">
              <a:ln w="0"/>
              <a:solidFill>
                <a:schemeClr val="tx1"/>
              </a:solidFill>
              <a:effectLst>
                <a:outerShdw blurRad="38100" dist="19050" dir="2700000" algn="tl" rotWithShape="0">
                  <a:schemeClr val="dk1">
                    <a:alpha val="40000"/>
                  </a:schemeClr>
                </a:outerShdw>
              </a:effectLst>
            </a:endParaRPr>
          </a:p>
        </p:txBody>
      </p:sp>
      <p:sp>
        <p:nvSpPr>
          <p:cNvPr id="24" name="Right Brace 23">
            <a:extLst>
              <a:ext uri="{FF2B5EF4-FFF2-40B4-BE49-F238E27FC236}">
                <a16:creationId xmlns:a16="http://schemas.microsoft.com/office/drawing/2014/main" id="{406CC6C9-82D3-4D0A-88B5-EFA77C303004}"/>
              </a:ext>
            </a:extLst>
          </p:cNvPr>
          <p:cNvSpPr/>
          <p:nvPr/>
        </p:nvSpPr>
        <p:spPr>
          <a:xfrm>
            <a:off x="4571999" y="5170058"/>
            <a:ext cx="350519" cy="7995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Right Brace 25">
            <a:extLst>
              <a:ext uri="{FF2B5EF4-FFF2-40B4-BE49-F238E27FC236}">
                <a16:creationId xmlns:a16="http://schemas.microsoft.com/office/drawing/2014/main" id="{51DC4081-16A2-45C2-AF28-59D7ADCFAFE3}"/>
              </a:ext>
            </a:extLst>
          </p:cNvPr>
          <p:cNvSpPr/>
          <p:nvPr/>
        </p:nvSpPr>
        <p:spPr>
          <a:xfrm>
            <a:off x="2458720" y="2164080"/>
            <a:ext cx="25527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8508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Review Questions</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304798" y="860851"/>
            <a:ext cx="8493762"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rPr>
              <a:t>What will be the change in ‘</a:t>
            </a:r>
            <a:r>
              <a:rPr lang="en-US" sz="2000" dirty="0" err="1">
                <a:solidFill>
                  <a:srgbClr val="FF0000"/>
                </a:solidFill>
              </a:rPr>
              <a:t>datain</a:t>
            </a:r>
            <a:r>
              <a:rPr lang="en-US" sz="2000" dirty="0">
                <a:solidFill>
                  <a:srgbClr val="FF0000"/>
                </a:solidFill>
              </a:rPr>
              <a:t>’ for the clockwise rotation for half step-rotation in the stepper motor? Show your answer by changing the ALP.</a:t>
            </a:r>
          </a:p>
          <a:p>
            <a:pPr marL="342900" indent="-342900" algn="just">
              <a:buFont typeface="Arial" panose="020B0604020202020204" pitchFamily="34" charset="0"/>
              <a:buChar char="•"/>
            </a:pPr>
            <a:endParaRPr lang="en-US" sz="2000" dirty="0">
              <a:solidFill>
                <a:srgbClr val="FF0000"/>
              </a:solidFill>
            </a:endParaRPr>
          </a:p>
          <a:p>
            <a:pPr marL="342900" indent="-342900" algn="just">
              <a:buFont typeface="Arial" panose="020B0604020202020204" pitchFamily="34" charset="0"/>
              <a:buChar char="•"/>
            </a:pPr>
            <a:r>
              <a:rPr lang="en-US" sz="2000" dirty="0">
                <a:solidFill>
                  <a:srgbClr val="FF0000"/>
                </a:solidFill>
              </a:rPr>
              <a:t>Repeat the previous problem for anticlockwise direction.</a:t>
            </a:r>
          </a:p>
          <a:p>
            <a:pPr marL="342900" indent="-342900" algn="just">
              <a:buFont typeface="Arial" panose="020B0604020202020204" pitchFamily="34" charset="0"/>
              <a:buChar char="•"/>
            </a:pPr>
            <a:endParaRPr lang="en-US" sz="2000" dirty="0">
              <a:solidFill>
                <a:srgbClr val="FF0000"/>
              </a:solidFill>
            </a:endParaRPr>
          </a:p>
          <a:p>
            <a:pPr marL="342900" indent="-342900" algn="just">
              <a:buFont typeface="Arial" panose="020B0604020202020204" pitchFamily="34" charset="0"/>
              <a:buChar char="•"/>
            </a:pPr>
            <a:r>
              <a:rPr lang="en-US" sz="2000" dirty="0">
                <a:solidFill>
                  <a:srgbClr val="FF0000"/>
                </a:solidFill>
              </a:rPr>
              <a:t>What is the difference between half-step and full-step rotation in stepper motor?</a:t>
            </a:r>
          </a:p>
          <a:p>
            <a:pPr marL="342900" indent="-342900" algn="just">
              <a:buFont typeface="Arial" panose="020B0604020202020204" pitchFamily="34" charset="0"/>
              <a:buChar char="•"/>
            </a:pPr>
            <a:endParaRPr lang="en-US" sz="2000" dirty="0">
              <a:solidFill>
                <a:srgbClr val="FF0000"/>
              </a:solidFill>
            </a:endParaRPr>
          </a:p>
          <a:p>
            <a:pPr marL="342900" indent="-342900" algn="just">
              <a:buFont typeface="Arial" panose="020B0604020202020204" pitchFamily="34" charset="0"/>
              <a:buChar char="•"/>
            </a:pPr>
            <a:r>
              <a:rPr lang="en-US" sz="2000" dirty="0">
                <a:solidFill>
                  <a:srgbClr val="FF0000"/>
                </a:solidFill>
              </a:rPr>
              <a:t>Which IC is used to interface a stepper motor and 8086 in real-life scenarios?</a:t>
            </a:r>
          </a:p>
        </p:txBody>
      </p:sp>
    </p:spTree>
    <p:extLst>
      <p:ext uri="{BB962C8B-B14F-4D97-AF65-F5344CB8AC3E}">
        <p14:creationId xmlns:p14="http://schemas.microsoft.com/office/powerpoint/2010/main" val="37642959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821</Words>
  <Application>Microsoft Office PowerPoint</Application>
  <PresentationFormat>On-screen Show (4:3)</PresentationFormat>
  <Paragraphs>167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Experiment 9: Write a program to control the operation of stepper motor.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Admin</dc:creator>
  <cp:lastModifiedBy>Subhradeep Pal</cp:lastModifiedBy>
  <cp:revision>53</cp:revision>
  <dcterms:created xsi:type="dcterms:W3CDTF">2011-09-14T09:42:05Z</dcterms:created>
  <dcterms:modified xsi:type="dcterms:W3CDTF">2021-03-18T18:11:09Z</dcterms:modified>
</cp:coreProperties>
</file>