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77" r:id="rId5"/>
    <p:sldId id="279" r:id="rId6"/>
    <p:sldId id="281"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i7lh3ss6m6f/AVD/3OaerpwD4d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364" autoAdjust="0"/>
  </p:normalViewPr>
  <p:slideViewPr>
    <p:cSldViewPr snapToGrid="0">
      <p:cViewPr varScale="1">
        <p:scale>
          <a:sx n="67" d="100"/>
          <a:sy n="67" d="100"/>
        </p:scale>
        <p:origin x="120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 Target="slides/slide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c977d7877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c977d78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c977d7877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c977d78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586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c977d7877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c977d78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6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c977d7877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c977d78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5651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5"/>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5"/>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5"/>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5"/>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5"/>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 name="Google Shape;17;p5"/>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8" name="Google Shape;18;p5" descr="BITS_university_logo_whitevert.png"/>
          <p:cNvPicPr preferRelativeResize="0"/>
          <p:nvPr/>
        </p:nvPicPr>
        <p:blipFill rotWithShape="1">
          <a:blip r:embed="rId3">
            <a:alphaModFix/>
          </a:blip>
          <a:srcRect t="2" b="28592"/>
          <a:stretch/>
        </p:blipFill>
        <p:spPr>
          <a:xfrm>
            <a:off x="76200" y="3352800"/>
            <a:ext cx="2057400" cy="1980000"/>
          </a:xfrm>
          <a:prstGeom prst="rect">
            <a:avLst/>
          </a:prstGeom>
          <a:noFill/>
          <a:ln>
            <a:noFill/>
          </a:ln>
        </p:spPr>
      </p:pic>
      <p:sp>
        <p:nvSpPr>
          <p:cNvPr id="19" name="Google Shape;19;p5"/>
          <p:cNvSpPr txBox="1"/>
          <p:nvPr/>
        </p:nvSpPr>
        <p:spPr>
          <a:xfrm>
            <a:off x="-76200" y="5257800"/>
            <a:ext cx="2209800"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sz="2900" b="0" i="0" u="none" strike="noStrike" cap="none">
              <a:solidFill>
                <a:schemeClr val="lt1"/>
              </a:solidFill>
              <a:latin typeface="Arial"/>
              <a:ea typeface="Arial"/>
              <a:cs typeface="Arial"/>
              <a:sym typeface="Arial"/>
            </a:endParaRPr>
          </a:p>
        </p:txBody>
      </p:sp>
      <p:sp>
        <p:nvSpPr>
          <p:cNvPr id="20" name="Google Shape;20;p5"/>
          <p:cNvSpPr txBox="1"/>
          <p:nvPr/>
        </p:nvSpPr>
        <p:spPr>
          <a:xfrm>
            <a:off x="152400" y="5666601"/>
            <a:ext cx="19050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rgbClr val="FFFFFF"/>
                </a:solidFill>
                <a:latin typeface="Arial"/>
                <a:ea typeface="Arial"/>
                <a:cs typeface="Arial"/>
                <a:sym typeface="Arial"/>
              </a:rPr>
              <a:t>Hyderabad Campus</a:t>
            </a:r>
            <a:endParaRPr sz="12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40"/>
        <p:cNvGrpSpPr/>
        <p:nvPr/>
      </p:nvGrpSpPr>
      <p:grpSpPr>
        <a:xfrm>
          <a:off x="0" y="0"/>
          <a:ext cx="0" cy="0"/>
          <a:chOff x="0" y="0"/>
          <a:chExt cx="0" cy="0"/>
        </a:xfrm>
      </p:grpSpPr>
      <p:sp>
        <p:nvSpPr>
          <p:cNvPr id="141" name="Google Shape;141;p14"/>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2" name="Google Shape;142;p1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43" name="Google Shape;143;p14"/>
          <p:cNvGrpSpPr/>
          <p:nvPr/>
        </p:nvGrpSpPr>
        <p:grpSpPr>
          <a:xfrm>
            <a:off x="2133600" y="6553200"/>
            <a:ext cx="7010400" cy="45719"/>
            <a:chOff x="1905000" y="6553200"/>
            <a:chExt cx="7010400" cy="45719"/>
          </a:xfrm>
        </p:grpSpPr>
        <p:sp>
          <p:nvSpPr>
            <p:cNvPr id="144" name="Google Shape;144;p14"/>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1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14"/>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47" name="Google Shape;147;p14"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148" name="Google Shape;148;p14"/>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149" name="Google Shape;149;p14"/>
          <p:cNvGrpSpPr/>
          <p:nvPr/>
        </p:nvGrpSpPr>
        <p:grpSpPr>
          <a:xfrm>
            <a:off x="0" y="716281"/>
            <a:ext cx="7010400" cy="45719"/>
            <a:chOff x="1905000" y="6553200"/>
            <a:chExt cx="7010400" cy="45719"/>
          </a:xfrm>
        </p:grpSpPr>
        <p:sp>
          <p:nvSpPr>
            <p:cNvPr id="150" name="Google Shape;150;p14"/>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1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14"/>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53" name="Google Shape;153;p14"/>
          <p:cNvSpPr txBox="1"/>
          <p:nvPr/>
        </p:nvSpPr>
        <p:spPr>
          <a:xfrm>
            <a:off x="6096000" y="6629157"/>
            <a:ext cx="685800" cy="257175"/>
          </a:xfrm>
          <a:prstGeom prst="rect">
            <a:avLst/>
          </a:prstGeom>
          <a:noFill/>
          <a:ln>
            <a:noFill/>
          </a:ln>
        </p:spPr>
        <p:txBody>
          <a:bodyPr spcFirstLastPara="1" wrap="square" lIns="90475" tIns="44450" rIns="90475" bIns="44450" anchor="t" anchorCtr="0">
            <a:sp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154" name="Google Shape;154;p14"/>
          <p:cNvSpPr txBox="1"/>
          <p:nvPr/>
        </p:nvSpPr>
        <p:spPr>
          <a:xfrm>
            <a:off x="0" y="6673107"/>
            <a:ext cx="6400800"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55"/>
        <p:cNvGrpSpPr/>
        <p:nvPr/>
      </p:nvGrpSpPr>
      <p:grpSpPr>
        <a:xfrm>
          <a:off x="0" y="0"/>
          <a:ext cx="0" cy="0"/>
          <a:chOff x="0" y="0"/>
          <a:chExt cx="0" cy="0"/>
        </a:xfrm>
      </p:grpSpPr>
      <p:sp>
        <p:nvSpPr>
          <p:cNvPr id="156" name="Google Shape;156;p15"/>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7" name="Google Shape;157;p15"/>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58" name="Google Shape;158;p15"/>
          <p:cNvGrpSpPr/>
          <p:nvPr/>
        </p:nvGrpSpPr>
        <p:grpSpPr>
          <a:xfrm rot="5400000">
            <a:off x="5539740" y="2567940"/>
            <a:ext cx="5181600" cy="45719"/>
            <a:chOff x="1905000" y="6553200"/>
            <a:chExt cx="7010400" cy="45719"/>
          </a:xfrm>
        </p:grpSpPr>
        <p:sp>
          <p:nvSpPr>
            <p:cNvPr id="159" name="Google Shape;159;p15"/>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15"/>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15"/>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62" name="Google Shape;162;p15" descr="Picture 7.png"/>
          <p:cNvPicPr preferRelativeResize="0"/>
          <p:nvPr/>
        </p:nvPicPr>
        <p:blipFill rotWithShape="1">
          <a:blip r:embed="rId2">
            <a:alphaModFix/>
          </a:blip>
          <a:srcRect l="1923" b="5335"/>
          <a:stretch/>
        </p:blipFill>
        <p:spPr>
          <a:xfrm rot="5400000">
            <a:off x="-758715" y="1131248"/>
            <a:ext cx="2193193" cy="692697"/>
          </a:xfrm>
          <a:prstGeom prst="rect">
            <a:avLst/>
          </a:prstGeom>
          <a:noFill/>
          <a:ln>
            <a:noFill/>
          </a:ln>
        </p:spPr>
      </p:pic>
      <p:sp>
        <p:nvSpPr>
          <p:cNvPr id="163" name="Google Shape;163;p15"/>
          <p:cNvSpPr txBox="1"/>
          <p:nvPr/>
        </p:nvSpPr>
        <p:spPr>
          <a:xfrm rot="5400000">
            <a:off x="-2794428" y="3808884"/>
            <a:ext cx="5867400" cy="2308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00" b="1">
                <a:solidFill>
                  <a:srgbClr val="101141"/>
                </a:solidFill>
                <a:latin typeface="Arial"/>
                <a:ea typeface="Arial"/>
                <a:cs typeface="Arial"/>
                <a:sym typeface="Arial"/>
              </a:rPr>
              <a:t>BITS </a:t>
            </a:r>
            <a:r>
              <a:rPr lang="en-US" sz="900">
                <a:solidFill>
                  <a:srgbClr val="101141"/>
                </a:solidFill>
                <a:latin typeface="Arial"/>
                <a:ea typeface="Arial"/>
                <a:cs typeface="Arial"/>
                <a:sym typeface="Arial"/>
              </a:rPr>
              <a:t>Pilani, Hyderabad Campus</a:t>
            </a:r>
            <a:endParaRPr sz="900">
              <a:solidFill>
                <a:srgbClr val="10114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1"/>
        <p:cNvGrpSpPr/>
        <p:nvPr/>
      </p:nvGrpSpPr>
      <p:grpSpPr>
        <a:xfrm>
          <a:off x="0" y="0"/>
          <a:ext cx="0" cy="0"/>
          <a:chOff x="0" y="0"/>
          <a:chExt cx="0" cy="0"/>
        </a:xfrm>
      </p:grpSpPr>
      <p:pic>
        <p:nvPicPr>
          <p:cNvPr id="22" name="Google Shape;22;p6" descr="\\Server\D\jyoti\FI023_BITS_v1\styleguide img\IMG_5627_b.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3" name="Google Shape;23;p6"/>
          <p:cNvSpPr/>
          <p:nvPr/>
        </p:nvSpPr>
        <p:spPr>
          <a:xfrm>
            <a:off x="0" y="4282182"/>
            <a:ext cx="9144000" cy="2575818"/>
          </a:xfrm>
          <a:prstGeom prst="rect">
            <a:avLst/>
          </a:prstGeom>
          <a:solidFill>
            <a:schemeClr val="lt1"/>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4" name="Google Shape;24;p6" descr="Picture 7.png"/>
          <p:cNvPicPr preferRelativeResize="0"/>
          <p:nvPr/>
        </p:nvPicPr>
        <p:blipFill rotWithShape="1">
          <a:blip r:embed="rId3">
            <a:alphaModFix/>
          </a:blip>
          <a:srcRect l="1923" b="5335"/>
          <a:stretch/>
        </p:blipFill>
        <p:spPr>
          <a:xfrm>
            <a:off x="6629400" y="-1"/>
            <a:ext cx="2193193" cy="692697"/>
          </a:xfrm>
          <a:prstGeom prst="rect">
            <a:avLst/>
          </a:prstGeom>
          <a:noFill/>
          <a:ln>
            <a:noFill/>
          </a:ln>
        </p:spPr>
      </p:pic>
      <p:sp>
        <p:nvSpPr>
          <p:cNvPr id="25" name="Google Shape;25;p6"/>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6"/>
          <p:cNvSpPr/>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27;p6"/>
          <p:cNvSpPr/>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 name="Google Shape;28;p6"/>
          <p:cNvSpPr/>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 name="Google Shape;29;p6"/>
          <p:cNvSpPr txBox="1"/>
          <p:nvPr/>
        </p:nvSpPr>
        <p:spPr>
          <a:xfrm>
            <a:off x="6858000" y="762000"/>
            <a:ext cx="2209800"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sz="2900" b="0" i="0" u="none" strike="noStrike" cap="none">
              <a:solidFill>
                <a:schemeClr val="lt1"/>
              </a:solidFill>
              <a:latin typeface="Arial"/>
              <a:ea typeface="Arial"/>
              <a:cs typeface="Arial"/>
              <a:sym typeface="Arial"/>
            </a:endParaRPr>
          </a:p>
        </p:txBody>
      </p:sp>
      <p:sp>
        <p:nvSpPr>
          <p:cNvPr id="30" name="Google Shape;30;p6"/>
          <p:cNvSpPr txBox="1"/>
          <p:nvPr/>
        </p:nvSpPr>
        <p:spPr>
          <a:xfrm>
            <a:off x="7086600" y="1170801"/>
            <a:ext cx="19050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rgbClr val="FFFFFF"/>
                </a:solidFill>
                <a:latin typeface="Arial"/>
                <a:ea typeface="Arial"/>
                <a:cs typeface="Arial"/>
                <a:sym typeface="Arial"/>
              </a:rPr>
              <a:t>Hyderabad Campus</a:t>
            </a:r>
            <a:endParaRPr sz="12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1"/>
        <p:cNvGrpSpPr/>
        <p:nvPr/>
      </p:nvGrpSpPr>
      <p:grpSpPr>
        <a:xfrm>
          <a:off x="0" y="0"/>
          <a:ext cx="0" cy="0"/>
          <a:chOff x="0" y="0"/>
          <a:chExt cx="0" cy="0"/>
        </a:xfrm>
      </p:grpSpPr>
      <p:sp>
        <p:nvSpPr>
          <p:cNvPr id="32" name="Google Shape;32;p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7"/>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Hyderabad Campus</a:t>
            </a:r>
            <a:endParaRPr sz="1100" b="0" i="0" u="none" strike="noStrike" cap="none">
              <a:solidFill>
                <a:srgbClr val="101141"/>
              </a:solidFill>
              <a:latin typeface="Arial"/>
              <a:ea typeface="Arial"/>
              <a:cs typeface="Arial"/>
              <a:sym typeface="Arial"/>
            </a:endParaRPr>
          </a:p>
        </p:txBody>
      </p:sp>
      <p:grpSp>
        <p:nvGrpSpPr>
          <p:cNvPr id="34" name="Google Shape;34;p7"/>
          <p:cNvGrpSpPr/>
          <p:nvPr/>
        </p:nvGrpSpPr>
        <p:grpSpPr>
          <a:xfrm>
            <a:off x="2083888" y="6550671"/>
            <a:ext cx="7060112" cy="48665"/>
            <a:chOff x="2083888" y="6550671"/>
            <a:chExt cx="7060112" cy="48665"/>
          </a:xfrm>
        </p:grpSpPr>
        <p:sp>
          <p:nvSpPr>
            <p:cNvPr id="35" name="Google Shape;35;p7"/>
            <p:cNvSpPr/>
            <p:nvPr/>
          </p:nvSpPr>
          <p:spPr>
            <a:xfrm>
              <a:off x="4630476" y="6550672"/>
              <a:ext cx="2328591" cy="48664"/>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 name="Google Shape;36;p7"/>
            <p:cNvSpPr/>
            <p:nvPr/>
          </p:nvSpPr>
          <p:spPr>
            <a:xfrm>
              <a:off x="6907874" y="6550671"/>
              <a:ext cx="2236126" cy="45719"/>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37;p7"/>
            <p:cNvSpPr/>
            <p:nvPr/>
          </p:nvSpPr>
          <p:spPr>
            <a:xfrm>
              <a:off x="2083888" y="6550672"/>
              <a:ext cx="2580680" cy="48664"/>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38" name="Google Shape;38;p7"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grpSp>
        <p:nvGrpSpPr>
          <p:cNvPr id="39" name="Google Shape;39;p7"/>
          <p:cNvGrpSpPr/>
          <p:nvPr/>
        </p:nvGrpSpPr>
        <p:grpSpPr>
          <a:xfrm>
            <a:off x="2133600" y="6553200"/>
            <a:ext cx="7010400" cy="45719"/>
            <a:chOff x="1905000" y="6553200"/>
            <a:chExt cx="7010400" cy="45719"/>
          </a:xfrm>
        </p:grpSpPr>
        <p:sp>
          <p:nvSpPr>
            <p:cNvPr id="40" name="Google Shape;40;p7"/>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 name="Google Shape;41;p7"/>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 name="Google Shape;42;p7"/>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43" name="Google Shape;43;p7"/>
          <p:cNvGrpSpPr/>
          <p:nvPr/>
        </p:nvGrpSpPr>
        <p:grpSpPr>
          <a:xfrm>
            <a:off x="0" y="716281"/>
            <a:ext cx="7010400" cy="45719"/>
            <a:chOff x="1905000" y="6553200"/>
            <a:chExt cx="7010400" cy="45719"/>
          </a:xfrm>
        </p:grpSpPr>
        <p:sp>
          <p:nvSpPr>
            <p:cNvPr id="44" name="Google Shape;44;p7"/>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 name="Google Shape;45;p7"/>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 name="Google Shape;46;p7"/>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47" name="Google Shape;47;p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7"/>
          <p:cNvSpPr txBox="1"/>
          <p:nvPr/>
        </p:nvSpPr>
        <p:spPr>
          <a:xfrm>
            <a:off x="6096000" y="6629157"/>
            <a:ext cx="685800" cy="257175"/>
          </a:xfrm>
          <a:prstGeom prst="rect">
            <a:avLst/>
          </a:prstGeom>
          <a:noFill/>
          <a:ln>
            <a:noFill/>
          </a:ln>
        </p:spPr>
        <p:txBody>
          <a:bodyPr spcFirstLastPara="1" wrap="square" lIns="90475" tIns="44450" rIns="90475" bIns="44450" anchor="t" anchorCtr="0">
            <a:spAutoFit/>
          </a:bodyPr>
          <a:lstStyle/>
          <a:p>
            <a:pPr marL="0" marR="0" lvl="0" indent="0" algn="r" rtl="0">
              <a:spcBef>
                <a:spcPts val="0"/>
              </a:spcBef>
              <a:spcAft>
                <a:spcPts val="0"/>
              </a:spcAft>
              <a:buNone/>
            </a:pPr>
            <a:fld id="{00000000-1234-1234-1234-123412341234}" type="slidenum">
              <a:rPr lang="en-US" sz="1100" b="0" i="0" u="none" strike="noStrike" cap="none">
                <a:solidFill>
                  <a:srgbClr val="0000CC"/>
                </a:solidFill>
                <a:latin typeface="Arial"/>
                <a:ea typeface="Arial"/>
                <a:cs typeface="Arial"/>
                <a:sym typeface="Arial"/>
              </a:rPr>
              <a:t>‹#›</a:t>
            </a:fld>
            <a:endParaRPr sz="1100" b="0" i="0" u="none" strike="noStrike" cap="none">
              <a:solidFill>
                <a:srgbClr val="0000CC"/>
              </a:solidFill>
              <a:latin typeface="Arial"/>
              <a:ea typeface="Arial"/>
              <a:cs typeface="Arial"/>
              <a:sym typeface="Arial"/>
            </a:endParaRPr>
          </a:p>
        </p:txBody>
      </p:sp>
      <p:sp>
        <p:nvSpPr>
          <p:cNvPr id="49" name="Google Shape;49;p7"/>
          <p:cNvSpPr txBox="1"/>
          <p:nvPr/>
        </p:nvSpPr>
        <p:spPr>
          <a:xfrm>
            <a:off x="0" y="6673107"/>
            <a:ext cx="6400800"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i="0" u="none" strike="noStrike"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8"/>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2" name="Google Shape;52;p8"/>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53;p8"/>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 name="Google Shape;54;p8"/>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5" name="Google Shape;55;p8" descr="BITS_university_logo_whitevert.png"/>
          <p:cNvPicPr preferRelativeResize="0"/>
          <p:nvPr/>
        </p:nvPicPr>
        <p:blipFill rotWithShape="1">
          <a:blip r:embed="rId3">
            <a:alphaModFix/>
          </a:blip>
          <a:srcRect t="2" b="28592"/>
          <a:stretch/>
        </p:blipFill>
        <p:spPr>
          <a:xfrm>
            <a:off x="76200" y="3352800"/>
            <a:ext cx="2057400" cy="1980000"/>
          </a:xfrm>
          <a:prstGeom prst="rect">
            <a:avLst/>
          </a:prstGeom>
          <a:noFill/>
          <a:ln>
            <a:noFill/>
          </a:ln>
        </p:spPr>
      </p:pic>
      <p:sp>
        <p:nvSpPr>
          <p:cNvPr id="56" name="Google Shape;56;p8"/>
          <p:cNvSpPr txBox="1"/>
          <p:nvPr/>
        </p:nvSpPr>
        <p:spPr>
          <a:xfrm>
            <a:off x="-76200" y="5257800"/>
            <a:ext cx="2209800"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b="1">
                <a:solidFill>
                  <a:schemeClr val="lt1"/>
                </a:solidFill>
                <a:latin typeface="Arial"/>
                <a:ea typeface="Arial"/>
                <a:cs typeface="Arial"/>
                <a:sym typeface="Arial"/>
              </a:rPr>
              <a:t>BITS</a:t>
            </a:r>
            <a:r>
              <a:rPr lang="en-US" sz="2900">
                <a:solidFill>
                  <a:schemeClr val="lt1"/>
                </a:solidFill>
                <a:latin typeface="Arial"/>
                <a:ea typeface="Arial"/>
                <a:cs typeface="Arial"/>
                <a:sym typeface="Arial"/>
              </a:rPr>
              <a:t> Pilani</a:t>
            </a:r>
            <a:endParaRPr sz="2900">
              <a:solidFill>
                <a:schemeClr val="lt1"/>
              </a:solidFill>
              <a:latin typeface="Arial"/>
              <a:ea typeface="Arial"/>
              <a:cs typeface="Arial"/>
              <a:sym typeface="Arial"/>
            </a:endParaRPr>
          </a:p>
        </p:txBody>
      </p:sp>
      <p:sp>
        <p:nvSpPr>
          <p:cNvPr id="57" name="Google Shape;57;p8"/>
          <p:cNvSpPr txBox="1"/>
          <p:nvPr/>
        </p:nvSpPr>
        <p:spPr>
          <a:xfrm>
            <a:off x="152400" y="5666601"/>
            <a:ext cx="19050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FFFFFF"/>
                </a:solidFill>
                <a:latin typeface="Arial"/>
                <a:ea typeface="Arial"/>
                <a:cs typeface="Arial"/>
                <a:sym typeface="Arial"/>
              </a:rPr>
              <a:t>Hyderabad Campus</a:t>
            </a:r>
            <a:endParaRPr sz="1200">
              <a:solidFill>
                <a:srgbClr val="FFFFFF"/>
              </a:solidFill>
              <a:latin typeface="Arial"/>
              <a:ea typeface="Arial"/>
              <a:cs typeface="Arial"/>
              <a:sym typeface="Arial"/>
            </a:endParaRPr>
          </a:p>
        </p:txBody>
      </p:sp>
      <p:sp>
        <p:nvSpPr>
          <p:cNvPr id="58" name="Google Shape;58;p8"/>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9"/>
        <p:cNvGrpSpPr/>
        <p:nvPr/>
      </p:nvGrpSpPr>
      <p:grpSpPr>
        <a:xfrm>
          <a:off x="0" y="0"/>
          <a:ext cx="0" cy="0"/>
          <a:chOff x="0" y="0"/>
          <a:chExt cx="0" cy="0"/>
        </a:xfrm>
      </p:grpSpPr>
      <p:pic>
        <p:nvPicPr>
          <p:cNvPr id="60" name="Google Shape;60;p9"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61" name="Google Shape;61;p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2" name="Google Shape;62;p9"/>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3" name="Google Shape;63;p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4" name="Google Shape;64;p9"/>
          <p:cNvGrpSpPr/>
          <p:nvPr/>
        </p:nvGrpSpPr>
        <p:grpSpPr>
          <a:xfrm>
            <a:off x="2133600" y="6553200"/>
            <a:ext cx="7010400" cy="45719"/>
            <a:chOff x="1905000" y="6553200"/>
            <a:chExt cx="7010400" cy="45719"/>
          </a:xfrm>
        </p:grpSpPr>
        <p:sp>
          <p:nvSpPr>
            <p:cNvPr id="65" name="Google Shape;65;p9"/>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 name="Google Shape;66;p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 name="Google Shape;67;p9"/>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8" name="Google Shape;68;p9"/>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69" name="Google Shape;69;p9"/>
          <p:cNvGrpSpPr/>
          <p:nvPr/>
        </p:nvGrpSpPr>
        <p:grpSpPr>
          <a:xfrm>
            <a:off x="0" y="716281"/>
            <a:ext cx="7010400" cy="45719"/>
            <a:chOff x="1905000" y="6553200"/>
            <a:chExt cx="7010400" cy="45719"/>
          </a:xfrm>
        </p:grpSpPr>
        <p:sp>
          <p:nvSpPr>
            <p:cNvPr id="70" name="Google Shape;70;p9"/>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 name="Google Shape;71;p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 name="Google Shape;72;p9"/>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73" name="Google Shape;73;p9"/>
          <p:cNvSpPr txBox="1"/>
          <p:nvPr/>
        </p:nvSpPr>
        <p:spPr>
          <a:xfrm>
            <a:off x="6096000" y="6629157"/>
            <a:ext cx="685800" cy="257175"/>
          </a:xfrm>
          <a:prstGeom prst="rect">
            <a:avLst/>
          </a:prstGeom>
          <a:noFill/>
          <a:ln>
            <a:noFill/>
          </a:ln>
        </p:spPr>
        <p:txBody>
          <a:bodyPr spcFirstLastPara="1" wrap="square" lIns="90475" tIns="44450" rIns="90475" bIns="44450" anchor="t" anchorCtr="0">
            <a:sp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74" name="Google Shape;74;p9"/>
          <p:cNvSpPr txBox="1"/>
          <p:nvPr/>
        </p:nvSpPr>
        <p:spPr>
          <a:xfrm>
            <a:off x="0" y="6673107"/>
            <a:ext cx="6400800"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75"/>
        <p:cNvGrpSpPr/>
        <p:nvPr/>
      </p:nvGrpSpPr>
      <p:grpSpPr>
        <a:xfrm>
          <a:off x="0" y="0"/>
          <a:ext cx="0" cy="0"/>
          <a:chOff x="0" y="0"/>
          <a:chExt cx="0" cy="0"/>
        </a:xfrm>
      </p:grpSpPr>
      <p:sp>
        <p:nvSpPr>
          <p:cNvPr id="76" name="Google Shape;76;p10"/>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7" name="Google Shape;77;p10"/>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8" name="Google Shape;78;p10"/>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9" name="Google Shape;79;p10"/>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0" name="Google Shape;80;p10"/>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81" name="Google Shape;81;p10"/>
          <p:cNvGrpSpPr/>
          <p:nvPr/>
        </p:nvGrpSpPr>
        <p:grpSpPr>
          <a:xfrm>
            <a:off x="2133600" y="6553200"/>
            <a:ext cx="7010400" cy="45719"/>
            <a:chOff x="1905000" y="6553200"/>
            <a:chExt cx="7010400" cy="45719"/>
          </a:xfrm>
        </p:grpSpPr>
        <p:sp>
          <p:nvSpPr>
            <p:cNvPr id="82" name="Google Shape;82;p10"/>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 name="Google Shape;83;p10"/>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 name="Google Shape;84;p10"/>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85" name="Google Shape;85;p10"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86" name="Google Shape;86;p10"/>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87" name="Google Shape;87;p10"/>
          <p:cNvGrpSpPr/>
          <p:nvPr/>
        </p:nvGrpSpPr>
        <p:grpSpPr>
          <a:xfrm>
            <a:off x="0" y="716281"/>
            <a:ext cx="7010400" cy="45719"/>
            <a:chOff x="1905000" y="6553200"/>
            <a:chExt cx="7010400" cy="45719"/>
          </a:xfrm>
        </p:grpSpPr>
        <p:sp>
          <p:nvSpPr>
            <p:cNvPr id="88" name="Google Shape;88;p10"/>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 name="Google Shape;89;p10"/>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10"/>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1" name="Google Shape;91;p10"/>
          <p:cNvSpPr txBox="1"/>
          <p:nvPr/>
        </p:nvSpPr>
        <p:spPr>
          <a:xfrm>
            <a:off x="6096000" y="6629157"/>
            <a:ext cx="685800" cy="257175"/>
          </a:xfrm>
          <a:prstGeom prst="rect">
            <a:avLst/>
          </a:prstGeom>
          <a:noFill/>
          <a:ln>
            <a:noFill/>
          </a:ln>
        </p:spPr>
        <p:txBody>
          <a:bodyPr spcFirstLastPara="1" wrap="square" lIns="90475" tIns="44450" rIns="90475" bIns="44450" anchor="t" anchorCtr="0">
            <a:sp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92" name="Google Shape;92;p10"/>
          <p:cNvSpPr txBox="1"/>
          <p:nvPr/>
        </p:nvSpPr>
        <p:spPr>
          <a:xfrm>
            <a:off x="0" y="6673107"/>
            <a:ext cx="6400800"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3"/>
        <p:cNvGrpSpPr/>
        <p:nvPr/>
      </p:nvGrpSpPr>
      <p:grpSpPr>
        <a:xfrm>
          <a:off x="0" y="0"/>
          <a:ext cx="0" cy="0"/>
          <a:chOff x="0" y="0"/>
          <a:chExt cx="0" cy="0"/>
        </a:xfrm>
      </p:grpSpPr>
      <p:sp>
        <p:nvSpPr>
          <p:cNvPr id="94" name="Google Shape;94;p11"/>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95" name="Google Shape;95;p11"/>
          <p:cNvGrpSpPr/>
          <p:nvPr/>
        </p:nvGrpSpPr>
        <p:grpSpPr>
          <a:xfrm>
            <a:off x="2133600" y="6553200"/>
            <a:ext cx="7010400" cy="45719"/>
            <a:chOff x="1905000" y="6553200"/>
            <a:chExt cx="7010400" cy="45719"/>
          </a:xfrm>
        </p:grpSpPr>
        <p:sp>
          <p:nvSpPr>
            <p:cNvPr id="96" name="Google Shape;96;p11"/>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11"/>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11"/>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99" name="Google Shape;99;p11"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100" name="Google Shape;100;p11"/>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101" name="Google Shape;101;p11"/>
          <p:cNvGrpSpPr/>
          <p:nvPr/>
        </p:nvGrpSpPr>
        <p:grpSpPr>
          <a:xfrm>
            <a:off x="0" y="716281"/>
            <a:ext cx="7010400" cy="45719"/>
            <a:chOff x="1905000" y="6553200"/>
            <a:chExt cx="7010400" cy="45719"/>
          </a:xfrm>
        </p:grpSpPr>
        <p:sp>
          <p:nvSpPr>
            <p:cNvPr id="102" name="Google Shape;102;p11"/>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11"/>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11"/>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05" name="Google Shape;105;p11"/>
          <p:cNvSpPr txBox="1"/>
          <p:nvPr/>
        </p:nvSpPr>
        <p:spPr>
          <a:xfrm>
            <a:off x="6096000" y="6629157"/>
            <a:ext cx="685800" cy="257175"/>
          </a:xfrm>
          <a:prstGeom prst="rect">
            <a:avLst/>
          </a:prstGeom>
          <a:noFill/>
          <a:ln>
            <a:noFill/>
          </a:ln>
        </p:spPr>
        <p:txBody>
          <a:bodyPr spcFirstLastPara="1" wrap="square" lIns="90475" tIns="44450" rIns="90475" bIns="44450" anchor="t" anchorCtr="0">
            <a:sp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106" name="Google Shape;106;p11"/>
          <p:cNvSpPr txBox="1"/>
          <p:nvPr/>
        </p:nvSpPr>
        <p:spPr>
          <a:xfrm>
            <a:off x="0" y="6673107"/>
            <a:ext cx="6400800"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07"/>
        <p:cNvGrpSpPr/>
        <p:nvPr/>
      </p:nvGrpSpPr>
      <p:grpSpPr>
        <a:xfrm>
          <a:off x="0" y="0"/>
          <a:ext cx="0" cy="0"/>
          <a:chOff x="0" y="0"/>
          <a:chExt cx="0" cy="0"/>
        </a:xfrm>
      </p:grpSpPr>
      <p:sp>
        <p:nvSpPr>
          <p:cNvPr id="108" name="Google Shape;108;p12"/>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9" name="Google Shape;109;p12"/>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0" name="Google Shape;110;p12"/>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11" name="Google Shape;111;p12"/>
          <p:cNvGrpSpPr/>
          <p:nvPr/>
        </p:nvGrpSpPr>
        <p:grpSpPr>
          <a:xfrm>
            <a:off x="2133600" y="6553200"/>
            <a:ext cx="7010400" cy="45719"/>
            <a:chOff x="1905000" y="6553200"/>
            <a:chExt cx="7010400" cy="45719"/>
          </a:xfrm>
        </p:grpSpPr>
        <p:sp>
          <p:nvSpPr>
            <p:cNvPr id="112" name="Google Shape;112;p12"/>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 name="Google Shape;113;p12"/>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12"/>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15" name="Google Shape;115;p12"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116" name="Google Shape;116;p12"/>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117" name="Google Shape;117;p12"/>
          <p:cNvGrpSpPr/>
          <p:nvPr/>
        </p:nvGrpSpPr>
        <p:grpSpPr>
          <a:xfrm>
            <a:off x="0" y="716281"/>
            <a:ext cx="7010400" cy="45719"/>
            <a:chOff x="1905000" y="6553200"/>
            <a:chExt cx="7010400" cy="45719"/>
          </a:xfrm>
        </p:grpSpPr>
        <p:sp>
          <p:nvSpPr>
            <p:cNvPr id="118" name="Google Shape;118;p12"/>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12"/>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12"/>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21" name="Google Shape;121;p12"/>
          <p:cNvSpPr txBox="1"/>
          <p:nvPr/>
        </p:nvSpPr>
        <p:spPr>
          <a:xfrm>
            <a:off x="6096000" y="6629157"/>
            <a:ext cx="685800" cy="257175"/>
          </a:xfrm>
          <a:prstGeom prst="rect">
            <a:avLst/>
          </a:prstGeom>
          <a:noFill/>
          <a:ln>
            <a:noFill/>
          </a:ln>
        </p:spPr>
        <p:txBody>
          <a:bodyPr spcFirstLastPara="1" wrap="square" lIns="90475" tIns="44450" rIns="90475" bIns="44450" anchor="t" anchorCtr="0">
            <a:sp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122" name="Google Shape;122;p12"/>
          <p:cNvSpPr txBox="1"/>
          <p:nvPr/>
        </p:nvSpPr>
        <p:spPr>
          <a:xfrm>
            <a:off x="0" y="6673107"/>
            <a:ext cx="6400800"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23"/>
        <p:cNvGrpSpPr/>
        <p:nvPr/>
      </p:nvGrpSpPr>
      <p:grpSpPr>
        <a:xfrm>
          <a:off x="0" y="0"/>
          <a:ext cx="0" cy="0"/>
          <a:chOff x="0" y="0"/>
          <a:chExt cx="0" cy="0"/>
        </a:xfrm>
      </p:grpSpPr>
      <p:sp>
        <p:nvSpPr>
          <p:cNvPr id="124" name="Google Shape;124;p13"/>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800"/>
              <a:buFont typeface="Arial"/>
              <a:buNone/>
              <a:defRPr sz="1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13"/>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26" name="Google Shape;126;p13"/>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dk1"/>
              </a:buClr>
              <a:buSzPts val="1600"/>
              <a:buNone/>
              <a:defRPr sz="16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27" name="Google Shape;127;p13"/>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28" name="Google Shape;128;p13"/>
          <p:cNvGrpSpPr/>
          <p:nvPr/>
        </p:nvGrpSpPr>
        <p:grpSpPr>
          <a:xfrm>
            <a:off x="2133600" y="6553200"/>
            <a:ext cx="7010400" cy="45719"/>
            <a:chOff x="1905000" y="6553200"/>
            <a:chExt cx="7010400" cy="45719"/>
          </a:xfrm>
        </p:grpSpPr>
        <p:sp>
          <p:nvSpPr>
            <p:cNvPr id="129" name="Google Shape;129;p13"/>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1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13"/>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32" name="Google Shape;132;p13"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sp>
        <p:nvSpPr>
          <p:cNvPr id="133" name="Google Shape;133;p13"/>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sz="1100">
              <a:solidFill>
                <a:srgbClr val="101141"/>
              </a:solidFill>
              <a:latin typeface="Arial"/>
              <a:ea typeface="Arial"/>
              <a:cs typeface="Arial"/>
              <a:sym typeface="Arial"/>
            </a:endParaRPr>
          </a:p>
        </p:txBody>
      </p:sp>
      <p:grpSp>
        <p:nvGrpSpPr>
          <p:cNvPr id="134" name="Google Shape;134;p13"/>
          <p:cNvGrpSpPr/>
          <p:nvPr/>
        </p:nvGrpSpPr>
        <p:grpSpPr>
          <a:xfrm>
            <a:off x="0" y="716281"/>
            <a:ext cx="7010400" cy="45719"/>
            <a:chOff x="1905000" y="6553200"/>
            <a:chExt cx="7010400" cy="45719"/>
          </a:xfrm>
        </p:grpSpPr>
        <p:sp>
          <p:nvSpPr>
            <p:cNvPr id="135" name="Google Shape;135;p13"/>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1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13"/>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8" name="Google Shape;138;p13"/>
          <p:cNvSpPr txBox="1"/>
          <p:nvPr/>
        </p:nvSpPr>
        <p:spPr>
          <a:xfrm>
            <a:off x="6096000" y="6629157"/>
            <a:ext cx="685800" cy="257175"/>
          </a:xfrm>
          <a:prstGeom prst="rect">
            <a:avLst/>
          </a:prstGeom>
          <a:noFill/>
          <a:ln>
            <a:noFill/>
          </a:ln>
        </p:spPr>
        <p:txBody>
          <a:bodyPr spcFirstLastPara="1" wrap="square" lIns="90475" tIns="44450" rIns="90475" bIns="44450" anchor="t" anchorCtr="0">
            <a:spAutoFit/>
          </a:bodyPr>
          <a:lstStyle/>
          <a:p>
            <a:pPr marL="0" marR="0" lvl="0" indent="0" algn="r" rtl="0">
              <a:spcBef>
                <a:spcPts val="0"/>
              </a:spcBef>
              <a:spcAft>
                <a:spcPts val="0"/>
              </a:spcAft>
              <a:buNone/>
            </a:pPr>
            <a:fld id="{00000000-1234-1234-1234-123412341234}" type="slidenum">
              <a:rPr lang="en-US" sz="1100">
                <a:solidFill>
                  <a:srgbClr val="0000CC"/>
                </a:solidFill>
                <a:latin typeface="Arial"/>
                <a:ea typeface="Arial"/>
                <a:cs typeface="Arial"/>
                <a:sym typeface="Arial"/>
              </a:rPr>
              <a:t>‹#›</a:t>
            </a:fld>
            <a:endParaRPr sz="1100">
              <a:solidFill>
                <a:srgbClr val="0000CC"/>
              </a:solidFill>
              <a:latin typeface="Arial"/>
              <a:ea typeface="Arial"/>
              <a:cs typeface="Arial"/>
              <a:sym typeface="Arial"/>
            </a:endParaRPr>
          </a:p>
        </p:txBody>
      </p:sp>
      <p:sp>
        <p:nvSpPr>
          <p:cNvPr id="139" name="Google Shape;139;p13"/>
          <p:cNvSpPr txBox="1"/>
          <p:nvPr/>
        </p:nvSpPr>
        <p:spPr>
          <a:xfrm>
            <a:off x="0" y="6673107"/>
            <a:ext cx="6400800"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cap="none">
                <a:solidFill>
                  <a:srgbClr val="0000CC"/>
                </a:solidFill>
                <a:latin typeface="Arial"/>
                <a:ea typeface="Arial"/>
                <a:cs typeface="Arial"/>
                <a:sym typeface="Arial"/>
              </a:rPr>
              <a:t>Title| Presenter</a:t>
            </a:r>
            <a:endParaRPr sz="1100" i="1" cap="none">
              <a:solidFill>
                <a:srgbClr val="0000CC"/>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title"/>
          </p:nvPr>
        </p:nvSpPr>
        <p:spPr>
          <a:xfrm>
            <a:off x="2514600" y="3667760"/>
            <a:ext cx="6019800" cy="1524000"/>
          </a:xfrm>
          <a:prstGeom prst="rect">
            <a:avLst/>
          </a:prstGeom>
          <a:noFill/>
          <a:ln>
            <a:noFill/>
          </a:ln>
        </p:spPr>
        <p:txBody>
          <a:bodyPr spcFirstLastPara="1" wrap="square" lIns="91425" tIns="45700" rIns="91425" bIns="45700" anchor="ctr" anchorCtr="0">
            <a:noAutofit/>
          </a:bodyPr>
          <a:lstStyle/>
          <a:p>
            <a:pPr marL="0" lvl="0" indent="0" algn="l" rtl="0">
              <a:lnSpc>
                <a:spcPct val="90909"/>
              </a:lnSpc>
              <a:spcBef>
                <a:spcPts val="0"/>
              </a:spcBef>
              <a:spcAft>
                <a:spcPts val="0"/>
              </a:spcAft>
              <a:buClr>
                <a:schemeClr val="lt1"/>
              </a:buClr>
              <a:buSzPts val="4400"/>
              <a:buFont typeface="Arial"/>
              <a:buNone/>
            </a:pPr>
            <a:r>
              <a:rPr lang="en-US" sz="3200" dirty="0"/>
              <a:t>Experiment 11: Write a program to display numbers in LED based display.</a:t>
            </a:r>
            <a:endParaRPr sz="3200" dirty="0"/>
          </a:p>
        </p:txBody>
      </p:sp>
      <p:sp>
        <p:nvSpPr>
          <p:cNvPr id="169" name="Google Shape;169;p1"/>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lt1"/>
              </a:buClr>
              <a:buSzPts val="1800"/>
              <a:buNone/>
            </a:pPr>
            <a:endParaRPr dirty="0"/>
          </a:p>
          <a:p>
            <a:pPr marL="0" lvl="0" indent="0" algn="r" rtl="0">
              <a:lnSpc>
                <a:spcPct val="100000"/>
              </a:lnSpc>
              <a:spcBef>
                <a:spcPts val="0"/>
              </a:spcBef>
              <a:spcAft>
                <a:spcPts val="0"/>
              </a:spcAft>
              <a:buClr>
                <a:schemeClr val="lt1"/>
              </a:buClr>
              <a:buSzPts val="1800"/>
              <a:buNone/>
            </a:pPr>
            <a:r>
              <a:rPr lang="en-US" dirty="0"/>
              <a:t>Dr. Subhradeep Pal</a:t>
            </a:r>
          </a:p>
          <a:p>
            <a:pPr marL="0" lvl="0" indent="0" algn="r" rtl="0">
              <a:lnSpc>
                <a:spcPct val="100000"/>
              </a:lnSpc>
              <a:spcBef>
                <a:spcPts val="0"/>
              </a:spcBef>
              <a:spcAft>
                <a:spcPts val="0"/>
              </a:spcAft>
              <a:buClr>
                <a:schemeClr val="lt1"/>
              </a:buClr>
              <a:buSzPts val="1800"/>
              <a:buNone/>
            </a:pPr>
            <a:r>
              <a:rPr lang="en-US" dirty="0"/>
              <a:t>Department of EEE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
          <p:cNvSpPr txBox="1">
            <a:spLocks noGrp="1"/>
          </p:cNvSpPr>
          <p:nvPr>
            <p:ph type="body" idx="1"/>
          </p:nvPr>
        </p:nvSpPr>
        <p:spPr>
          <a:xfrm>
            <a:off x="304800" y="1493837"/>
            <a:ext cx="8229600" cy="3751931"/>
          </a:xfrm>
          <a:prstGeom prst="rect">
            <a:avLst/>
          </a:prstGeom>
          <a:noFill/>
          <a:ln>
            <a:noFill/>
          </a:ln>
        </p:spPr>
        <p:txBody>
          <a:bodyPr spcFirstLastPara="1" wrap="square" lIns="91425" tIns="45700" rIns="91425" bIns="45700" anchor="t" anchorCtr="0">
            <a:normAutofit/>
          </a:bodyPr>
          <a:lstStyle/>
          <a:p>
            <a:pPr marL="514350" lvl="0" indent="-514350" algn="just">
              <a:spcBef>
                <a:spcPts val="0"/>
              </a:spcBef>
              <a:buClr>
                <a:schemeClr val="dk1"/>
              </a:buClr>
              <a:buSzPct val="100000"/>
              <a:buFont typeface="+mj-lt"/>
              <a:buAutoNum type="arabicPeriod"/>
            </a:pPr>
            <a:r>
              <a:rPr lang="en-IN" sz="2600" dirty="0">
                <a:solidFill>
                  <a:srgbClr val="222222"/>
                </a:solidFill>
                <a:highlight>
                  <a:srgbClr val="FFFFFF"/>
                </a:highlight>
              </a:rPr>
              <a:t>Write a program to display a number using 8086 and a virtual LED based display.</a:t>
            </a:r>
          </a:p>
          <a:p>
            <a:pPr marL="514350" lvl="0" indent="-514350" algn="just">
              <a:spcBef>
                <a:spcPts val="0"/>
              </a:spcBef>
              <a:buClr>
                <a:schemeClr val="dk1"/>
              </a:buClr>
              <a:buSzPct val="100000"/>
              <a:buFont typeface="+mj-lt"/>
              <a:buAutoNum type="arabicPeriod"/>
            </a:pPr>
            <a:endParaRPr sz="2600" dirty="0">
              <a:solidFill>
                <a:srgbClr val="222222"/>
              </a:solidFill>
              <a:highlight>
                <a:srgbClr val="FFFFFF"/>
              </a:highlight>
            </a:endParaRPr>
          </a:p>
          <a:p>
            <a:pPr marL="342900" marR="0" lvl="0" indent="-342900" algn="l" rtl="0">
              <a:lnSpc>
                <a:spcPct val="100000"/>
              </a:lnSpc>
              <a:spcBef>
                <a:spcPts val="0"/>
              </a:spcBef>
              <a:spcAft>
                <a:spcPts val="0"/>
              </a:spcAft>
              <a:buClr>
                <a:schemeClr val="dk1"/>
              </a:buClr>
              <a:buSzPts val="1100"/>
              <a:buFont typeface="Arial"/>
              <a:buNone/>
            </a:pPr>
            <a:endParaRPr sz="2600" dirty="0">
              <a:solidFill>
                <a:srgbClr val="222222"/>
              </a:solidFill>
              <a:highlight>
                <a:srgbClr val="FFFFFF"/>
              </a:highlight>
            </a:endParaRPr>
          </a:p>
          <a:p>
            <a:pPr marL="342900" marR="0" lvl="0" indent="-342900" algn="l" rtl="0">
              <a:lnSpc>
                <a:spcPct val="100000"/>
              </a:lnSpc>
              <a:spcBef>
                <a:spcPts val="0"/>
              </a:spcBef>
              <a:spcAft>
                <a:spcPts val="0"/>
              </a:spcAft>
              <a:buClr>
                <a:srgbClr val="101141"/>
              </a:buClr>
              <a:buSzPts val="2400"/>
              <a:buFont typeface="Arial"/>
              <a:buNone/>
            </a:pPr>
            <a:endParaRPr dirty="0"/>
          </a:p>
        </p:txBody>
      </p:sp>
      <p:sp>
        <p:nvSpPr>
          <p:cNvPr id="175" name="Google Shape;175;p3"/>
          <p:cNvSpPr txBox="1">
            <a:spLocks noGrp="1"/>
          </p:cNvSpPr>
          <p:nvPr>
            <p:ph type="body" idx="2"/>
          </p:nvPr>
        </p:nvSpPr>
        <p:spPr>
          <a:xfrm>
            <a:off x="304800" y="152400"/>
            <a:ext cx="6324600" cy="609600"/>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00000"/>
              </a:lnSpc>
              <a:spcBef>
                <a:spcPts val="0"/>
              </a:spcBef>
              <a:spcAft>
                <a:spcPts val="0"/>
              </a:spcAft>
              <a:buClr>
                <a:schemeClr val="dk1"/>
              </a:buClr>
              <a:buSzPts val="3600"/>
              <a:buNone/>
            </a:pPr>
            <a:r>
              <a:rPr lang="en-US" dirty="0"/>
              <a:t>ALPs to be completed</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gbc977d7877_0_1"/>
          <p:cNvSpPr txBox="1">
            <a:spLocks noGrp="1"/>
          </p:cNvSpPr>
          <p:nvPr>
            <p:ph type="body" idx="2"/>
          </p:nvPr>
        </p:nvSpPr>
        <p:spPr>
          <a:xfrm>
            <a:off x="295275" y="136872"/>
            <a:ext cx="6372224" cy="497840"/>
          </a:xfrm>
          <a:prstGeom prst="rect">
            <a:avLst/>
          </a:prstGeom>
        </p:spPr>
        <p:txBody>
          <a:bodyPr spcFirstLastPara="1" wrap="square" lIns="91425" tIns="45700" rIns="91425" bIns="45700" anchor="ctr" anchorCtr="0">
            <a:normAutofit fontScale="85000" lnSpcReduction="20000"/>
          </a:bodyPr>
          <a:lstStyle/>
          <a:p>
            <a:pPr marL="0" lvl="0" indent="0" algn="l" rtl="0">
              <a:spcBef>
                <a:spcPts val="0"/>
              </a:spcBef>
              <a:spcAft>
                <a:spcPts val="0"/>
              </a:spcAft>
              <a:buNone/>
            </a:pPr>
            <a:r>
              <a:rPr lang="en-US" dirty="0"/>
              <a:t>LED Display in Emulator</a:t>
            </a:r>
            <a:endParaRPr dirty="0"/>
          </a:p>
        </p:txBody>
      </p:sp>
      <p:sp>
        <p:nvSpPr>
          <p:cNvPr id="4" name="TextBox 3">
            <a:extLst>
              <a:ext uri="{FF2B5EF4-FFF2-40B4-BE49-F238E27FC236}">
                <a16:creationId xmlns:a16="http://schemas.microsoft.com/office/drawing/2014/main" id="{3FF0A7F0-2ADB-412B-BCFB-C16FE02F4693}"/>
              </a:ext>
            </a:extLst>
          </p:cNvPr>
          <p:cNvSpPr txBox="1"/>
          <p:nvPr/>
        </p:nvSpPr>
        <p:spPr>
          <a:xfrm>
            <a:off x="457200" y="938956"/>
            <a:ext cx="7782560" cy="2277547"/>
          </a:xfrm>
          <a:prstGeom prst="rect">
            <a:avLst/>
          </a:prstGeom>
          <a:noFill/>
        </p:spPr>
        <p:txBody>
          <a:bodyPr wrap="square" rtlCol="0">
            <a:spAutoFit/>
          </a:bodyPr>
          <a:lstStyle/>
          <a:p>
            <a:endParaRPr lang="en-US" sz="1600" dirty="0"/>
          </a:p>
          <a:p>
            <a:pPr marL="285750" indent="-285750" algn="just">
              <a:buFont typeface="Arial" panose="020B0604020202020204" pitchFamily="34" charset="0"/>
              <a:buChar char="•"/>
            </a:pPr>
            <a:r>
              <a:rPr lang="en-US" sz="1800" dirty="0"/>
              <a:t>A LED display is available in EMU8086 with port address 199.</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It consists of 5 LED based display which can be used to show a number (both positive and negative).</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The display number can be provided using any 8086 ALP or using a simple loop.</a:t>
            </a:r>
          </a:p>
        </p:txBody>
      </p:sp>
      <p:sp>
        <p:nvSpPr>
          <p:cNvPr id="5" name="TextBox 4">
            <a:extLst>
              <a:ext uri="{FF2B5EF4-FFF2-40B4-BE49-F238E27FC236}">
                <a16:creationId xmlns:a16="http://schemas.microsoft.com/office/drawing/2014/main" id="{A886295D-500E-4647-8564-B60B8869DBFD}"/>
              </a:ext>
            </a:extLst>
          </p:cNvPr>
          <p:cNvSpPr txBox="1"/>
          <p:nvPr/>
        </p:nvSpPr>
        <p:spPr>
          <a:xfrm>
            <a:off x="1208878" y="5401177"/>
            <a:ext cx="2038350" cy="314325"/>
          </a:xfrm>
          <a:prstGeom prst="rect">
            <a:avLst/>
          </a:prstGeom>
          <a:solidFill>
            <a:srgbClr val="FF0000"/>
          </a:solidFill>
        </p:spPr>
        <p:txBody>
          <a:bodyPr wrap="square" rtlCol="0">
            <a:spAutoFit/>
          </a:bodyPr>
          <a:lstStyle/>
          <a:p>
            <a:pPr algn="ctr"/>
            <a:r>
              <a:rPr lang="en-US" dirty="0">
                <a:solidFill>
                  <a:schemeClr val="bg1"/>
                </a:solidFill>
              </a:rPr>
              <a:t>Port Address</a:t>
            </a:r>
            <a:endParaRPr lang="en-IN" dirty="0">
              <a:solidFill>
                <a:schemeClr val="bg1"/>
              </a:solidFill>
            </a:endParaRPr>
          </a:p>
        </p:txBody>
      </p:sp>
      <p:sp>
        <p:nvSpPr>
          <p:cNvPr id="12" name="TextBox 11">
            <a:extLst>
              <a:ext uri="{FF2B5EF4-FFF2-40B4-BE49-F238E27FC236}">
                <a16:creationId xmlns:a16="http://schemas.microsoft.com/office/drawing/2014/main" id="{63CB754B-8980-4847-816D-BB556EF13C27}"/>
              </a:ext>
            </a:extLst>
          </p:cNvPr>
          <p:cNvSpPr txBox="1"/>
          <p:nvPr/>
        </p:nvSpPr>
        <p:spPr>
          <a:xfrm>
            <a:off x="5248275" y="3738865"/>
            <a:ext cx="203835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rPr>
              <a:t>Display number using LED array</a:t>
            </a:r>
            <a:endParaRPr lang="en-IN" dirty="0">
              <a:ln w="0"/>
              <a:solidFill>
                <a:schemeClr val="tx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C98D968C-5C08-4FB2-B828-35863244F647}"/>
              </a:ext>
            </a:extLst>
          </p:cNvPr>
          <p:cNvPicPr>
            <a:picLocks noChangeAspect="1"/>
          </p:cNvPicPr>
          <p:nvPr/>
        </p:nvPicPr>
        <p:blipFill rotWithShape="1">
          <a:blip r:embed="rId3"/>
          <a:srcRect l="56563" t="59917" r="30312" b="26663"/>
          <a:stretch/>
        </p:blipFill>
        <p:spPr>
          <a:xfrm>
            <a:off x="1008936" y="3443251"/>
            <a:ext cx="2438234" cy="1402310"/>
          </a:xfrm>
          <a:prstGeom prst="rect">
            <a:avLst/>
          </a:prstGeom>
        </p:spPr>
      </p:pic>
      <p:sp>
        <p:nvSpPr>
          <p:cNvPr id="17" name="Arrow: Up 16">
            <a:extLst>
              <a:ext uri="{FF2B5EF4-FFF2-40B4-BE49-F238E27FC236}">
                <a16:creationId xmlns:a16="http://schemas.microsoft.com/office/drawing/2014/main" id="{C5F91377-1731-426C-AFD9-65D00C9C67AE}"/>
              </a:ext>
            </a:extLst>
          </p:cNvPr>
          <p:cNvSpPr/>
          <p:nvPr/>
        </p:nvSpPr>
        <p:spPr>
          <a:xfrm>
            <a:off x="2066045" y="4902711"/>
            <a:ext cx="361950" cy="441316"/>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A7AF0AA2-4EC9-4715-A471-45CB80F4C6B8}"/>
              </a:ext>
            </a:extLst>
          </p:cNvPr>
          <p:cNvCxnSpPr/>
          <p:nvPr/>
        </p:nvCxnSpPr>
        <p:spPr>
          <a:xfrm flipH="1">
            <a:off x="3247228" y="4000475"/>
            <a:ext cx="18486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gbc977d7877_0_1"/>
          <p:cNvSpPr txBox="1">
            <a:spLocks noGrp="1"/>
          </p:cNvSpPr>
          <p:nvPr>
            <p:ph type="body" idx="2"/>
          </p:nvPr>
        </p:nvSpPr>
        <p:spPr>
          <a:xfrm>
            <a:off x="304799" y="222597"/>
            <a:ext cx="6324600" cy="497840"/>
          </a:xfrm>
          <a:prstGeom prst="rect">
            <a:avLst/>
          </a:prstGeom>
        </p:spPr>
        <p:txBody>
          <a:bodyPr spcFirstLastPara="1" wrap="square" lIns="91425" tIns="45700" rIns="91425" bIns="45700" anchor="ctr" anchorCtr="0">
            <a:normAutofit fontScale="85000" lnSpcReduction="20000"/>
          </a:bodyPr>
          <a:lstStyle/>
          <a:p>
            <a:pPr marL="0" lvl="0" indent="0" algn="l" rtl="0">
              <a:spcBef>
                <a:spcPts val="0"/>
              </a:spcBef>
              <a:spcAft>
                <a:spcPts val="0"/>
              </a:spcAft>
              <a:buNone/>
            </a:pPr>
            <a:r>
              <a:rPr lang="en-US" dirty="0"/>
              <a:t>LED Display in Emulator</a:t>
            </a:r>
            <a:endParaRPr dirty="0"/>
          </a:p>
        </p:txBody>
      </p:sp>
      <p:sp>
        <p:nvSpPr>
          <p:cNvPr id="4" name="TextBox 3">
            <a:extLst>
              <a:ext uri="{FF2B5EF4-FFF2-40B4-BE49-F238E27FC236}">
                <a16:creationId xmlns:a16="http://schemas.microsoft.com/office/drawing/2014/main" id="{3FF0A7F0-2ADB-412B-BCFB-C16FE02F4693}"/>
              </a:ext>
            </a:extLst>
          </p:cNvPr>
          <p:cNvSpPr txBox="1"/>
          <p:nvPr/>
        </p:nvSpPr>
        <p:spPr>
          <a:xfrm>
            <a:off x="548640" y="1043731"/>
            <a:ext cx="8260079" cy="3477875"/>
          </a:xfrm>
          <a:prstGeom prst="rect">
            <a:avLst/>
          </a:prstGeom>
          <a:noFill/>
        </p:spPr>
        <p:txBody>
          <a:bodyPr wrap="square" rtlCol="0">
            <a:spAutoFit/>
          </a:bodyPr>
          <a:lstStyle/>
          <a:p>
            <a:pPr marL="285750" indent="-285750">
              <a:buFont typeface="Wingdings" panose="05000000000000000000" pitchFamily="2" charset="2"/>
              <a:buChar char="§"/>
            </a:pPr>
            <a:r>
              <a:rPr lang="en-US" sz="2000" dirty="0">
                <a:solidFill>
                  <a:schemeClr val="bg2"/>
                </a:solidFill>
              </a:rPr>
              <a:t>Port Address: 199</a:t>
            </a:r>
          </a:p>
          <a:p>
            <a:endParaRPr lang="en-US" sz="2000" dirty="0">
              <a:solidFill>
                <a:schemeClr val="bg2"/>
              </a:solidFill>
            </a:endParaRPr>
          </a:p>
          <a:p>
            <a:pPr marL="285750" indent="-285750">
              <a:buFont typeface="Wingdings" panose="05000000000000000000" pitchFamily="2" charset="2"/>
              <a:buChar char="§"/>
            </a:pPr>
            <a:r>
              <a:rPr lang="en-US" sz="2000" dirty="0">
                <a:solidFill>
                  <a:schemeClr val="bg2"/>
                </a:solidFill>
              </a:rPr>
              <a:t>Instruction to include stepper motor in emulator:</a:t>
            </a:r>
          </a:p>
          <a:p>
            <a:r>
              <a:rPr lang="en-US" sz="2000" dirty="0">
                <a:solidFill>
                  <a:schemeClr val="bg2"/>
                </a:solidFill>
              </a:rPr>
              <a:t>     #start=led_display.exe#</a:t>
            </a:r>
          </a:p>
          <a:p>
            <a:endParaRPr lang="en-US" sz="2000" dirty="0">
              <a:solidFill>
                <a:schemeClr val="bg2"/>
              </a:solidFill>
            </a:endParaRPr>
          </a:p>
          <a:p>
            <a:pPr marL="285750" indent="-285750">
              <a:buFont typeface="Wingdings" panose="05000000000000000000" pitchFamily="2" charset="2"/>
              <a:buChar char="§"/>
            </a:pPr>
            <a:r>
              <a:rPr lang="en-US" sz="2000" dirty="0">
                <a:solidFill>
                  <a:srgbClr val="FF0000"/>
                </a:solidFill>
              </a:rPr>
              <a:t>How to load the control word in traffic light?</a:t>
            </a:r>
          </a:p>
          <a:p>
            <a:r>
              <a:rPr lang="en-US" sz="2000" dirty="0">
                <a:solidFill>
                  <a:schemeClr val="bg2"/>
                </a:solidFill>
              </a:rPr>
              <a:t>        </a:t>
            </a:r>
          </a:p>
          <a:p>
            <a:r>
              <a:rPr lang="en-US" sz="2000" dirty="0">
                <a:solidFill>
                  <a:schemeClr val="bg2"/>
                </a:solidFill>
              </a:rPr>
              <a:t>    Use OUT instruction. For out instruction select port 199. Use AX                       </a:t>
            </a:r>
          </a:p>
          <a:p>
            <a:r>
              <a:rPr lang="en-US" sz="2000" dirty="0">
                <a:solidFill>
                  <a:schemeClr val="bg2"/>
                </a:solidFill>
              </a:rPr>
              <a:t>    register to store hexadecimal word intermediately. </a:t>
            </a:r>
          </a:p>
          <a:p>
            <a:endParaRPr lang="en-US" sz="2000" dirty="0">
              <a:solidFill>
                <a:schemeClr val="bg2"/>
              </a:solidFill>
            </a:endParaRPr>
          </a:p>
          <a:p>
            <a:endParaRPr lang="en-US" sz="2000" dirty="0">
              <a:solidFill>
                <a:schemeClr val="bg2"/>
              </a:solidFill>
            </a:endParaRPr>
          </a:p>
        </p:txBody>
      </p:sp>
    </p:spTree>
    <p:extLst>
      <p:ext uri="{BB962C8B-B14F-4D97-AF65-F5344CB8AC3E}">
        <p14:creationId xmlns:p14="http://schemas.microsoft.com/office/powerpoint/2010/main" val="1650102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gbc977d7877_0_1"/>
          <p:cNvSpPr txBox="1">
            <a:spLocks noGrp="1"/>
          </p:cNvSpPr>
          <p:nvPr>
            <p:ph type="body" idx="2"/>
          </p:nvPr>
        </p:nvSpPr>
        <p:spPr>
          <a:xfrm>
            <a:off x="304799" y="222597"/>
            <a:ext cx="6324600" cy="497840"/>
          </a:xfrm>
          <a:prstGeom prst="rect">
            <a:avLst/>
          </a:prstGeom>
        </p:spPr>
        <p:txBody>
          <a:bodyPr spcFirstLastPara="1" wrap="square" lIns="91425" tIns="45700" rIns="91425" bIns="45700" anchor="ctr" anchorCtr="0">
            <a:normAutofit fontScale="85000" lnSpcReduction="20000"/>
          </a:bodyPr>
          <a:lstStyle/>
          <a:p>
            <a:pPr marL="0" lvl="0" indent="0" algn="l" rtl="0">
              <a:spcBef>
                <a:spcPts val="0"/>
              </a:spcBef>
              <a:spcAft>
                <a:spcPts val="0"/>
              </a:spcAft>
              <a:buNone/>
            </a:pPr>
            <a:r>
              <a:rPr lang="en-US" dirty="0"/>
              <a:t>ALP for LED based Display</a:t>
            </a:r>
            <a:endParaRPr dirty="0"/>
          </a:p>
        </p:txBody>
      </p:sp>
      <p:sp>
        <p:nvSpPr>
          <p:cNvPr id="7" name="TextBox 6">
            <a:extLst>
              <a:ext uri="{FF2B5EF4-FFF2-40B4-BE49-F238E27FC236}">
                <a16:creationId xmlns:a16="http://schemas.microsoft.com/office/drawing/2014/main" id="{4EDA6366-08CA-4A73-A6C4-50EEDDDF621B}"/>
              </a:ext>
            </a:extLst>
          </p:cNvPr>
          <p:cNvSpPr txBox="1"/>
          <p:nvPr/>
        </p:nvSpPr>
        <p:spPr>
          <a:xfrm>
            <a:off x="442911" y="818426"/>
            <a:ext cx="4617720" cy="4893647"/>
          </a:xfrm>
          <a:prstGeom prst="rect">
            <a:avLst/>
          </a:prstGeom>
          <a:noFill/>
        </p:spPr>
        <p:txBody>
          <a:bodyPr wrap="square">
            <a:spAutoFit/>
          </a:bodyPr>
          <a:lstStyle/>
          <a:p>
            <a:r>
              <a:rPr lang="en-IN" sz="1200" dirty="0">
                <a:highlight>
                  <a:srgbClr val="C0C0C0"/>
                </a:highlight>
              </a:rPr>
              <a:t>#start=led_display.exe#</a:t>
            </a:r>
          </a:p>
          <a:p>
            <a:endParaRPr lang="en-IN" sz="1200" dirty="0"/>
          </a:p>
          <a:p>
            <a:r>
              <a:rPr lang="en-IN" sz="1200" dirty="0"/>
              <a:t>#make_bin#</a:t>
            </a:r>
          </a:p>
          <a:p>
            <a:endParaRPr lang="en-IN" sz="1200" dirty="0"/>
          </a:p>
          <a:p>
            <a:r>
              <a:rPr lang="en-IN" sz="1200" dirty="0"/>
              <a:t>name "led" </a:t>
            </a:r>
          </a:p>
          <a:p>
            <a:endParaRPr lang="en-IN" sz="1200" dirty="0"/>
          </a:p>
          <a:p>
            <a:r>
              <a:rPr lang="en-IN" sz="1200" dirty="0"/>
              <a:t>mov ax,0</a:t>
            </a:r>
          </a:p>
          <a:p>
            <a:r>
              <a:rPr lang="en-IN" sz="1200" dirty="0"/>
              <a:t>out 199,ax</a:t>
            </a:r>
          </a:p>
          <a:p>
            <a:endParaRPr lang="en-IN" sz="1200" dirty="0"/>
          </a:p>
          <a:p>
            <a:r>
              <a:rPr lang="en-IN" sz="1200" dirty="0"/>
              <a:t>mov </a:t>
            </a:r>
            <a:r>
              <a:rPr lang="en-IN" sz="1200" dirty="0" err="1"/>
              <a:t>ax</a:t>
            </a:r>
            <a:r>
              <a:rPr lang="en-IN" sz="1200" dirty="0"/>
              <a:t>, </a:t>
            </a:r>
            <a:r>
              <a:rPr lang="en-IN" sz="1200" dirty="0" err="1">
                <a:highlight>
                  <a:srgbClr val="FFFF00"/>
                </a:highlight>
              </a:rPr>
              <a:t>zzzzz</a:t>
            </a:r>
            <a:endParaRPr lang="en-IN" sz="1200" dirty="0">
              <a:highlight>
                <a:srgbClr val="FFFF00"/>
              </a:highlight>
            </a:endParaRPr>
          </a:p>
          <a:p>
            <a:r>
              <a:rPr lang="en-IN" sz="1200" dirty="0"/>
              <a:t>out 199, </a:t>
            </a:r>
            <a:r>
              <a:rPr lang="en-IN" sz="1200" dirty="0" err="1"/>
              <a:t>ax</a:t>
            </a:r>
            <a:endParaRPr lang="en-IN" sz="1200" dirty="0"/>
          </a:p>
          <a:p>
            <a:endParaRPr lang="en-IN" sz="1200" dirty="0"/>
          </a:p>
          <a:p>
            <a:r>
              <a:rPr lang="en-IN" sz="1200" dirty="0"/>
              <a:t>mov </a:t>
            </a:r>
            <a:r>
              <a:rPr lang="en-IN" sz="1200" dirty="0" err="1"/>
              <a:t>ax</a:t>
            </a:r>
            <a:r>
              <a:rPr lang="en-IN" sz="1200" dirty="0"/>
              <a:t>, </a:t>
            </a:r>
            <a:r>
              <a:rPr lang="en-IN" sz="1200" dirty="0" err="1">
                <a:highlight>
                  <a:srgbClr val="FFFF00"/>
                </a:highlight>
              </a:rPr>
              <a:t>vwxyz</a:t>
            </a:r>
            <a:endParaRPr lang="en-IN" sz="1200" dirty="0">
              <a:highlight>
                <a:srgbClr val="FFFF00"/>
              </a:highlight>
            </a:endParaRPr>
          </a:p>
          <a:p>
            <a:r>
              <a:rPr lang="en-IN" sz="1200" dirty="0"/>
              <a:t>out 199, </a:t>
            </a:r>
            <a:r>
              <a:rPr lang="en-IN" sz="1200" dirty="0" err="1"/>
              <a:t>ax</a:t>
            </a:r>
            <a:endParaRPr lang="en-IN" sz="1200" dirty="0"/>
          </a:p>
          <a:p>
            <a:endParaRPr lang="en-IN" sz="1200" dirty="0"/>
          </a:p>
          <a:p>
            <a:r>
              <a:rPr lang="en-IN" sz="1200" dirty="0"/>
              <a:t>; Eternal loop to write</a:t>
            </a:r>
          </a:p>
          <a:p>
            <a:r>
              <a:rPr lang="en-IN" sz="1200" dirty="0"/>
              <a:t>; values to port:</a:t>
            </a:r>
          </a:p>
          <a:p>
            <a:endParaRPr lang="en-IN" sz="1200" dirty="0"/>
          </a:p>
          <a:p>
            <a:r>
              <a:rPr lang="en-IN" sz="1200" dirty="0"/>
              <a:t>mov </a:t>
            </a:r>
            <a:r>
              <a:rPr lang="en-IN" sz="1200" dirty="0" err="1"/>
              <a:t>ax</a:t>
            </a:r>
            <a:r>
              <a:rPr lang="en-IN" sz="1200" dirty="0"/>
              <a:t>, </a:t>
            </a:r>
            <a:r>
              <a:rPr lang="en-IN" sz="1200" dirty="0" err="1">
                <a:highlight>
                  <a:srgbClr val="FFFF00"/>
                </a:highlight>
              </a:rPr>
              <a:t>yy</a:t>
            </a:r>
            <a:endParaRPr lang="en-IN" sz="1200" dirty="0">
              <a:highlight>
                <a:srgbClr val="FFFF00"/>
              </a:highlight>
            </a:endParaRPr>
          </a:p>
          <a:p>
            <a:r>
              <a:rPr lang="en-IN" sz="1200" dirty="0"/>
              <a:t>x1:</a:t>
            </a:r>
          </a:p>
          <a:p>
            <a:r>
              <a:rPr lang="en-IN" sz="1200" dirty="0"/>
              <a:t>  out 199, </a:t>
            </a:r>
            <a:r>
              <a:rPr lang="en-IN" sz="1200" dirty="0" err="1">
                <a:highlight>
                  <a:srgbClr val="FFFF00"/>
                </a:highlight>
              </a:rPr>
              <a:t>yy</a:t>
            </a:r>
            <a:r>
              <a:rPr lang="en-IN" sz="1200" dirty="0"/>
              <a:t>  </a:t>
            </a:r>
          </a:p>
          <a:p>
            <a:r>
              <a:rPr lang="en-IN" sz="1200" dirty="0"/>
              <a:t>  </a:t>
            </a:r>
            <a:r>
              <a:rPr lang="en-IN" sz="1200" dirty="0" err="1"/>
              <a:t>inc</a:t>
            </a:r>
            <a:r>
              <a:rPr lang="en-IN" sz="1200" dirty="0"/>
              <a:t> </a:t>
            </a:r>
            <a:r>
              <a:rPr lang="en-IN" sz="1200" dirty="0" err="1">
                <a:highlight>
                  <a:srgbClr val="FFFF00"/>
                </a:highlight>
              </a:rPr>
              <a:t>zz</a:t>
            </a:r>
            <a:endParaRPr lang="en-IN" sz="1200" dirty="0">
              <a:highlight>
                <a:srgbClr val="FFFF00"/>
              </a:highlight>
            </a:endParaRPr>
          </a:p>
          <a:p>
            <a:r>
              <a:rPr lang="en-IN" sz="1200" dirty="0" err="1"/>
              <a:t>jmp</a:t>
            </a:r>
            <a:r>
              <a:rPr lang="en-IN" sz="1200" dirty="0"/>
              <a:t> </a:t>
            </a:r>
            <a:r>
              <a:rPr lang="en-IN" sz="1200" dirty="0" err="1">
                <a:highlight>
                  <a:srgbClr val="FFFF00"/>
                </a:highlight>
              </a:rPr>
              <a:t>yy</a:t>
            </a:r>
            <a:endParaRPr lang="en-IN" sz="1200" dirty="0">
              <a:highlight>
                <a:srgbClr val="FFFF00"/>
              </a:highlight>
            </a:endParaRPr>
          </a:p>
          <a:p>
            <a:endParaRPr lang="en-IN" sz="1200" dirty="0"/>
          </a:p>
          <a:p>
            <a:r>
              <a:rPr lang="en-IN" sz="1200" dirty="0" err="1"/>
              <a:t>hlt</a:t>
            </a:r>
            <a:endParaRPr lang="en-IN" sz="1200" dirty="0"/>
          </a:p>
          <a:p>
            <a:endParaRPr lang="en-IN" sz="1200" dirty="0"/>
          </a:p>
        </p:txBody>
      </p:sp>
      <p:sp>
        <p:nvSpPr>
          <p:cNvPr id="8" name="Rectangle: Rounded Corners 7">
            <a:extLst>
              <a:ext uri="{FF2B5EF4-FFF2-40B4-BE49-F238E27FC236}">
                <a16:creationId xmlns:a16="http://schemas.microsoft.com/office/drawing/2014/main" id="{BA95EFD2-26F0-4D09-9E64-71A09F6EF589}"/>
              </a:ext>
            </a:extLst>
          </p:cNvPr>
          <p:cNvSpPr/>
          <p:nvPr/>
        </p:nvSpPr>
        <p:spPr>
          <a:xfrm>
            <a:off x="2395113" y="821517"/>
            <a:ext cx="2936240" cy="262338"/>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Initializes the virtual LED display</a:t>
            </a:r>
            <a:endParaRPr lang="en-IN" sz="1200" dirty="0">
              <a:ln w="0"/>
              <a:solidFill>
                <a:schemeClr val="tx1"/>
              </a:solidFill>
              <a:effectLst>
                <a:outerShdw blurRad="38100" dist="19050" dir="2700000" algn="tl" rotWithShape="0">
                  <a:schemeClr val="dk1">
                    <a:alpha val="40000"/>
                  </a:schemeClr>
                </a:outerShdw>
              </a:effectLst>
            </a:endParaRPr>
          </a:p>
        </p:txBody>
      </p:sp>
      <p:sp>
        <p:nvSpPr>
          <p:cNvPr id="13" name="Rectangle: Rounded Corners 12">
            <a:extLst>
              <a:ext uri="{FF2B5EF4-FFF2-40B4-BE49-F238E27FC236}">
                <a16:creationId xmlns:a16="http://schemas.microsoft.com/office/drawing/2014/main" id="{989F8682-7363-4BBA-A89D-6CEB58D21E3F}"/>
              </a:ext>
            </a:extLst>
          </p:cNvPr>
          <p:cNvSpPr/>
          <p:nvPr/>
        </p:nvSpPr>
        <p:spPr>
          <a:xfrm>
            <a:off x="1780321" y="2605931"/>
            <a:ext cx="4029930" cy="37449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Store an arbitrary positive number in AX and send it IO </a:t>
            </a:r>
            <a:endParaRPr lang="en-IN" sz="1200" dirty="0">
              <a:ln w="0"/>
              <a:solidFill>
                <a:schemeClr val="tx1"/>
              </a:solidFill>
              <a:effectLst>
                <a:outerShdw blurRad="38100" dist="19050" dir="2700000" algn="tl" rotWithShape="0">
                  <a:schemeClr val="dk1">
                    <a:alpha val="40000"/>
                  </a:schemeClr>
                </a:outerShdw>
              </a:effectLst>
            </a:endParaRPr>
          </a:p>
        </p:txBody>
      </p:sp>
      <p:sp>
        <p:nvSpPr>
          <p:cNvPr id="14" name="Rectangle: Rounded Corners 13">
            <a:extLst>
              <a:ext uri="{FF2B5EF4-FFF2-40B4-BE49-F238E27FC236}">
                <a16:creationId xmlns:a16="http://schemas.microsoft.com/office/drawing/2014/main" id="{93867A1D-F4A1-4823-9EB7-F08EA1664C63}"/>
              </a:ext>
            </a:extLst>
          </p:cNvPr>
          <p:cNvSpPr/>
          <p:nvPr/>
        </p:nvSpPr>
        <p:spPr>
          <a:xfrm>
            <a:off x="1780320" y="2004341"/>
            <a:ext cx="1738843" cy="304903"/>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Load 0 in the display</a:t>
            </a:r>
            <a:endParaRPr lang="en-IN" sz="1200" dirty="0">
              <a:ln w="0"/>
              <a:solidFill>
                <a:schemeClr val="tx1"/>
              </a:solidFill>
              <a:effectLst>
                <a:outerShdw blurRad="38100" dist="19050" dir="2700000" algn="tl" rotWithShape="0">
                  <a:schemeClr val="dk1">
                    <a:alpha val="40000"/>
                  </a:schemeClr>
                </a:outerShdw>
              </a:effectLst>
            </a:endParaRPr>
          </a:p>
        </p:txBody>
      </p:sp>
      <p:sp>
        <p:nvSpPr>
          <p:cNvPr id="25" name="Rectangle: Rounded Corners 24">
            <a:extLst>
              <a:ext uri="{FF2B5EF4-FFF2-40B4-BE49-F238E27FC236}">
                <a16:creationId xmlns:a16="http://schemas.microsoft.com/office/drawing/2014/main" id="{27599678-FDC9-41D3-9DF5-DAF7A54AC5D9}"/>
              </a:ext>
            </a:extLst>
          </p:cNvPr>
          <p:cNvSpPr/>
          <p:nvPr/>
        </p:nvSpPr>
        <p:spPr>
          <a:xfrm>
            <a:off x="1918122" y="4537972"/>
            <a:ext cx="3735072" cy="76010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ln w="0"/>
                <a:solidFill>
                  <a:schemeClr val="tx1"/>
                </a:solidFill>
                <a:effectLst>
                  <a:outerShdw blurRad="38100" dist="19050" dir="2700000" algn="tl" rotWithShape="0">
                    <a:schemeClr val="dk1">
                      <a:alpha val="40000"/>
                    </a:schemeClr>
                  </a:outerShdw>
                </a:effectLst>
              </a:rPr>
              <a:t>Start from 0. Each step increases one value and load the updated number in the LED display. Continue to increase the value. </a:t>
            </a:r>
            <a:endParaRPr lang="en-IN" sz="1200" dirty="0">
              <a:ln w="0"/>
              <a:solidFill>
                <a:schemeClr val="tx1"/>
              </a:solidFill>
              <a:effectLst>
                <a:outerShdw blurRad="38100" dist="19050" dir="2700000" algn="tl" rotWithShape="0">
                  <a:schemeClr val="dk1">
                    <a:alpha val="40000"/>
                  </a:schemeClr>
                </a:outerShdw>
              </a:effectLst>
            </a:endParaRPr>
          </a:p>
        </p:txBody>
      </p:sp>
      <p:sp>
        <p:nvSpPr>
          <p:cNvPr id="27" name="Right Brace 26">
            <a:extLst>
              <a:ext uri="{FF2B5EF4-FFF2-40B4-BE49-F238E27FC236}">
                <a16:creationId xmlns:a16="http://schemas.microsoft.com/office/drawing/2014/main" id="{8D75E262-2076-4761-886C-CB20AAF0368A}"/>
              </a:ext>
            </a:extLst>
          </p:cNvPr>
          <p:cNvSpPr/>
          <p:nvPr/>
        </p:nvSpPr>
        <p:spPr>
          <a:xfrm>
            <a:off x="1537105" y="4406845"/>
            <a:ext cx="250623" cy="10760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 name="Right Brace 1">
            <a:extLst>
              <a:ext uri="{FF2B5EF4-FFF2-40B4-BE49-F238E27FC236}">
                <a16:creationId xmlns:a16="http://schemas.microsoft.com/office/drawing/2014/main" id="{F881702A-C9EB-4C29-984C-51AFC2CB8A0A}"/>
              </a:ext>
            </a:extLst>
          </p:cNvPr>
          <p:cNvSpPr/>
          <p:nvPr/>
        </p:nvSpPr>
        <p:spPr>
          <a:xfrm>
            <a:off x="1371600" y="1987150"/>
            <a:ext cx="109850" cy="3747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 name="Right Brace 19">
            <a:extLst>
              <a:ext uri="{FF2B5EF4-FFF2-40B4-BE49-F238E27FC236}">
                <a16:creationId xmlns:a16="http://schemas.microsoft.com/office/drawing/2014/main" id="{EFE7C2A8-3CAF-41DA-85E9-C54DC25117CA}"/>
              </a:ext>
            </a:extLst>
          </p:cNvPr>
          <p:cNvSpPr/>
          <p:nvPr/>
        </p:nvSpPr>
        <p:spPr>
          <a:xfrm>
            <a:off x="1552567" y="2556937"/>
            <a:ext cx="109850" cy="3747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ight Brace 20">
            <a:extLst>
              <a:ext uri="{FF2B5EF4-FFF2-40B4-BE49-F238E27FC236}">
                <a16:creationId xmlns:a16="http://schemas.microsoft.com/office/drawing/2014/main" id="{1ED26F89-E23D-4F52-9AAF-00731FD7D99C}"/>
              </a:ext>
            </a:extLst>
          </p:cNvPr>
          <p:cNvSpPr/>
          <p:nvPr/>
        </p:nvSpPr>
        <p:spPr>
          <a:xfrm>
            <a:off x="1552567" y="3086571"/>
            <a:ext cx="109850" cy="3747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E13533D0-9CC4-4B99-B638-4141B0353886}"/>
              </a:ext>
            </a:extLst>
          </p:cNvPr>
          <p:cNvSpPr/>
          <p:nvPr/>
        </p:nvSpPr>
        <p:spPr>
          <a:xfrm>
            <a:off x="1770693" y="3110725"/>
            <a:ext cx="4029930" cy="37449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Store an arbitrary negative number in AX and send it IO </a:t>
            </a:r>
            <a:endParaRPr lang="en-IN" sz="1200" dirty="0">
              <a:ln w="0"/>
              <a:solidFill>
                <a:schemeClr val="tx1"/>
              </a:solidFill>
              <a:effectLst>
                <a:outerShdw blurRad="38100" dist="19050" dir="2700000" algn="tl" rotWithShape="0">
                  <a:schemeClr val="dk1">
                    <a:alpha val="40000"/>
                  </a:schemeClr>
                </a:outerShdw>
              </a:effectLst>
            </a:endParaRPr>
          </a:p>
        </p:txBody>
      </p:sp>
      <p:sp>
        <p:nvSpPr>
          <p:cNvPr id="30" name="Rectangle: Rounded Corners 29">
            <a:extLst>
              <a:ext uri="{FF2B5EF4-FFF2-40B4-BE49-F238E27FC236}">
                <a16:creationId xmlns:a16="http://schemas.microsoft.com/office/drawing/2014/main" id="{F7E569C5-A395-4A14-9B4A-CB2EB8DDF70E}"/>
              </a:ext>
            </a:extLst>
          </p:cNvPr>
          <p:cNvSpPr/>
          <p:nvPr/>
        </p:nvSpPr>
        <p:spPr>
          <a:xfrm>
            <a:off x="1927750" y="4086267"/>
            <a:ext cx="1591413" cy="30154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Initialize AX by 0.</a:t>
            </a:r>
            <a:endParaRPr lang="en-IN" sz="1200" dirty="0">
              <a:ln w="0"/>
              <a:solidFill>
                <a:schemeClr val="tx1"/>
              </a:solidFill>
              <a:effectLst>
                <a:outerShdw blurRad="38100" dist="19050" dir="2700000" algn="tl" rotWithShape="0">
                  <a:schemeClr val="dk1">
                    <a:alpha val="40000"/>
                  </a:schemeClr>
                </a:outerShdw>
              </a:effectLst>
            </a:endParaRPr>
          </a:p>
        </p:txBody>
      </p:sp>
      <p:cxnSp>
        <p:nvCxnSpPr>
          <p:cNvPr id="4" name="Straight Arrow Connector 3">
            <a:extLst>
              <a:ext uri="{FF2B5EF4-FFF2-40B4-BE49-F238E27FC236}">
                <a16:creationId xmlns:a16="http://schemas.microsoft.com/office/drawing/2014/main" id="{E4F539B0-B23A-4EEF-8B2E-B12874A6DAB0}"/>
              </a:ext>
            </a:extLst>
          </p:cNvPr>
          <p:cNvCxnSpPr/>
          <p:nvPr/>
        </p:nvCxnSpPr>
        <p:spPr>
          <a:xfrm flipH="1">
            <a:off x="1271173" y="4256070"/>
            <a:ext cx="562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79831CDE-8912-43DA-953D-9DF3042D7A62}"/>
              </a:ext>
            </a:extLst>
          </p:cNvPr>
          <p:cNvSpPr/>
          <p:nvPr/>
        </p:nvSpPr>
        <p:spPr>
          <a:xfrm>
            <a:off x="476779" y="1190626"/>
            <a:ext cx="1038539" cy="26987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A5F502C9-550C-4CC7-BC32-1E56E5C84977}"/>
              </a:ext>
            </a:extLst>
          </p:cNvPr>
          <p:cNvSpPr/>
          <p:nvPr/>
        </p:nvSpPr>
        <p:spPr>
          <a:xfrm>
            <a:off x="6133478" y="818426"/>
            <a:ext cx="2696211" cy="470777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ln w="0"/>
                <a:solidFill>
                  <a:schemeClr val="tx1"/>
                </a:solidFill>
                <a:effectLst>
                  <a:outerShdw blurRad="38100" dist="19050" dir="2700000" algn="tl" rotWithShape="0">
                    <a:schemeClr val="dk1">
                      <a:alpha val="40000"/>
                    </a:schemeClr>
                  </a:outerShdw>
                </a:effectLst>
              </a:rPr>
              <a:t>Concept of #make_bin#</a:t>
            </a:r>
          </a:p>
          <a:p>
            <a:pPr algn="just"/>
            <a:r>
              <a:rPr lang="en-US" sz="1000" b="0" i="0" dirty="0">
                <a:solidFill>
                  <a:srgbClr val="000000"/>
                </a:solidFill>
                <a:effectLst/>
              </a:rPr>
              <a:t>A simple executable file. </a:t>
            </a:r>
          </a:p>
          <a:p>
            <a:pPr algn="just"/>
            <a:endParaRPr lang="en-US" sz="1000" b="0" i="0" dirty="0">
              <a:solidFill>
                <a:srgbClr val="000000"/>
              </a:solidFill>
              <a:effectLst/>
            </a:endParaRPr>
          </a:p>
          <a:p>
            <a:pPr algn="just"/>
            <a:r>
              <a:rPr lang="en-US" sz="1000" b="0" i="0" dirty="0">
                <a:solidFill>
                  <a:srgbClr val="000000"/>
                </a:solidFill>
                <a:effectLst/>
              </a:rPr>
              <a:t>You can define the values of all registers, segment and offset for memory area where this file will be loaded. </a:t>
            </a:r>
          </a:p>
          <a:p>
            <a:pPr algn="just"/>
            <a:endParaRPr lang="en-US" sz="1000" b="0" i="0" dirty="0">
              <a:solidFill>
                <a:srgbClr val="000000"/>
              </a:solidFill>
              <a:effectLst/>
            </a:endParaRPr>
          </a:p>
          <a:p>
            <a:pPr algn="just"/>
            <a:r>
              <a:rPr lang="en-US" sz="1000" b="0" i="0" dirty="0">
                <a:solidFill>
                  <a:srgbClr val="000000"/>
                </a:solidFill>
                <a:effectLst/>
              </a:rPr>
              <a:t>When loading "</a:t>
            </a:r>
            <a:r>
              <a:rPr lang="en-US" sz="1000" b="1" i="0" dirty="0">
                <a:solidFill>
                  <a:srgbClr val="000000"/>
                </a:solidFill>
                <a:effectLst/>
              </a:rPr>
              <a:t>MY.BIN</a:t>
            </a:r>
            <a:r>
              <a:rPr lang="en-US" sz="1000" b="0" i="0" dirty="0">
                <a:solidFill>
                  <a:srgbClr val="000000"/>
                </a:solidFill>
                <a:effectLst/>
              </a:rPr>
              <a:t>" file to emulator it will look for a "</a:t>
            </a:r>
            <a:r>
              <a:rPr lang="en-US" sz="1000" b="1" i="0" dirty="0">
                <a:solidFill>
                  <a:srgbClr val="000000"/>
                </a:solidFill>
                <a:effectLst/>
              </a:rPr>
              <a:t>MY.BINF</a:t>
            </a:r>
            <a:r>
              <a:rPr lang="en-US" sz="1000" b="0" i="0" dirty="0">
                <a:solidFill>
                  <a:srgbClr val="000000"/>
                </a:solidFill>
                <a:effectLst/>
              </a:rPr>
              <a:t>" file, and load "</a:t>
            </a:r>
            <a:r>
              <a:rPr lang="en-US" sz="1000" b="1" i="0" dirty="0">
                <a:solidFill>
                  <a:srgbClr val="000000"/>
                </a:solidFill>
                <a:effectLst/>
              </a:rPr>
              <a:t>MY.BIN</a:t>
            </a:r>
            <a:r>
              <a:rPr lang="en-US" sz="1000" b="0" i="0" dirty="0">
                <a:solidFill>
                  <a:srgbClr val="000000"/>
                </a:solidFill>
                <a:effectLst/>
              </a:rPr>
              <a:t>" file to location specified in "</a:t>
            </a:r>
            <a:r>
              <a:rPr lang="en-US" sz="1000" b="1" i="0" dirty="0">
                <a:solidFill>
                  <a:srgbClr val="000000"/>
                </a:solidFill>
                <a:effectLst/>
              </a:rPr>
              <a:t>MY.BINF</a:t>
            </a:r>
            <a:r>
              <a:rPr lang="en-US" sz="1000" b="0" i="0" dirty="0">
                <a:solidFill>
                  <a:srgbClr val="000000"/>
                </a:solidFill>
                <a:effectLst/>
              </a:rPr>
              <a:t>" file, registers are also set using information in that file.</a:t>
            </a:r>
          </a:p>
          <a:p>
            <a:pPr algn="just"/>
            <a:br>
              <a:rPr lang="en-US" sz="1000" dirty="0"/>
            </a:br>
            <a:r>
              <a:rPr lang="en-US" sz="1000" dirty="0"/>
              <a:t>I</a:t>
            </a:r>
            <a:r>
              <a:rPr lang="en-US" sz="1000" b="0" i="0" dirty="0">
                <a:solidFill>
                  <a:srgbClr val="000000"/>
                </a:solidFill>
                <a:effectLst/>
              </a:rPr>
              <a:t>n case the emulator is not able to find "</a:t>
            </a:r>
            <a:r>
              <a:rPr lang="en-US" sz="1000" b="1" i="0" dirty="0">
                <a:solidFill>
                  <a:srgbClr val="000000"/>
                </a:solidFill>
                <a:effectLst/>
              </a:rPr>
              <a:t>MY.BINF</a:t>
            </a:r>
            <a:r>
              <a:rPr lang="en-US" sz="1000" b="0" i="0" dirty="0">
                <a:solidFill>
                  <a:srgbClr val="000000"/>
                </a:solidFill>
                <a:effectLst/>
              </a:rPr>
              <a:t>" file, current register values are used and "</a:t>
            </a:r>
            <a:r>
              <a:rPr lang="en-US" sz="1000" b="1" i="0" dirty="0">
                <a:solidFill>
                  <a:srgbClr val="000000"/>
                </a:solidFill>
                <a:effectLst/>
              </a:rPr>
              <a:t>MY.BIN</a:t>
            </a:r>
            <a:r>
              <a:rPr lang="en-US" sz="1000" b="0" i="0" dirty="0">
                <a:solidFill>
                  <a:srgbClr val="000000"/>
                </a:solidFill>
                <a:effectLst/>
              </a:rPr>
              <a:t>" file is loaded at current </a:t>
            </a:r>
            <a:r>
              <a:rPr lang="en-US" sz="1000" b="1" i="0" dirty="0">
                <a:solidFill>
                  <a:srgbClr val="000000"/>
                </a:solidFill>
                <a:effectLst/>
              </a:rPr>
              <a:t>CS:IP</a:t>
            </a:r>
            <a:r>
              <a:rPr lang="en-US" sz="1000" dirty="0">
                <a:solidFill>
                  <a:srgbClr val="000000"/>
                </a:solidFill>
              </a:rPr>
              <a:t> and the </a:t>
            </a:r>
            <a:r>
              <a:rPr lang="en-US" sz="1000" b="0" i="0" dirty="0">
                <a:solidFill>
                  <a:srgbClr val="000000"/>
                </a:solidFill>
                <a:effectLst/>
              </a:rPr>
              <a:t>execution starts from the current value of </a:t>
            </a:r>
            <a:r>
              <a:rPr lang="en-US" sz="1000" b="1" i="0" dirty="0">
                <a:solidFill>
                  <a:srgbClr val="000000"/>
                </a:solidFill>
                <a:effectLst/>
              </a:rPr>
              <a:t>CS:IP</a:t>
            </a:r>
            <a:r>
              <a:rPr lang="en-US" sz="1000" b="0" i="0" dirty="0">
                <a:solidFill>
                  <a:srgbClr val="000000"/>
                </a:solidFill>
                <a:effectLst/>
              </a:rPr>
              <a:t>.</a:t>
            </a:r>
          </a:p>
          <a:p>
            <a:pPr algn="just"/>
            <a:br>
              <a:rPr lang="en-US" sz="1000" dirty="0"/>
            </a:br>
            <a:r>
              <a:rPr lang="en-US" sz="1000" b="0" i="0" dirty="0">
                <a:solidFill>
                  <a:srgbClr val="000000"/>
                </a:solidFill>
                <a:effectLst/>
              </a:rPr>
              <a:t>Bin file type is not unique to the emulator, however the directives are unique and will not work if .bin file is executed outside of the emulator because their output is stored in a separate file independently from pure binary code.</a:t>
            </a:r>
            <a:endParaRPr lang="en-US" sz="1000" dirty="0">
              <a:ln w="0"/>
              <a:solidFill>
                <a:schemeClr val="tx1"/>
              </a:solidFill>
              <a:effectLst>
                <a:outerShdw blurRad="38100" dist="19050" dir="2700000" algn="tl" rotWithShape="0">
                  <a:schemeClr val="dk1">
                    <a:alpha val="40000"/>
                  </a:schemeClr>
                </a:outerShdw>
              </a:effectLst>
            </a:endParaRPr>
          </a:p>
          <a:p>
            <a:pPr algn="just"/>
            <a:endParaRPr lang="en-IN" sz="1200" dirty="0">
              <a:ln w="0"/>
              <a:solidFill>
                <a:schemeClr val="tx1"/>
              </a:solidFill>
              <a:effectLst>
                <a:outerShdw blurRad="38100" dist="19050" dir="2700000" algn="tl" rotWithShape="0">
                  <a:schemeClr val="dk1">
                    <a:alpha val="40000"/>
                  </a:schemeClr>
                </a:outerShdw>
              </a:effectLst>
            </a:endParaRPr>
          </a:p>
        </p:txBody>
      </p:sp>
      <p:cxnSp>
        <p:nvCxnSpPr>
          <p:cNvPr id="15" name="Straight Arrow Connector 14">
            <a:extLst>
              <a:ext uri="{FF2B5EF4-FFF2-40B4-BE49-F238E27FC236}">
                <a16:creationId xmlns:a16="http://schemas.microsoft.com/office/drawing/2014/main" id="{B7C8B8E2-2147-4B6E-9E37-672C3839CBD8}"/>
              </a:ext>
            </a:extLst>
          </p:cNvPr>
          <p:cNvCxnSpPr/>
          <p:nvPr/>
        </p:nvCxnSpPr>
        <p:spPr>
          <a:xfrm>
            <a:off x="1662416" y="1325563"/>
            <a:ext cx="42782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377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gbc977d7877_0_1"/>
          <p:cNvSpPr txBox="1">
            <a:spLocks noGrp="1"/>
          </p:cNvSpPr>
          <p:nvPr>
            <p:ph type="body" idx="2"/>
          </p:nvPr>
        </p:nvSpPr>
        <p:spPr>
          <a:xfrm>
            <a:off x="304799" y="222597"/>
            <a:ext cx="6324600" cy="497840"/>
          </a:xfrm>
          <a:prstGeom prst="rect">
            <a:avLst/>
          </a:prstGeom>
        </p:spPr>
        <p:txBody>
          <a:bodyPr spcFirstLastPara="1" wrap="square" lIns="91425" tIns="45700" rIns="91425" bIns="45700" anchor="ctr" anchorCtr="0">
            <a:normAutofit fontScale="85000" lnSpcReduction="20000"/>
          </a:bodyPr>
          <a:lstStyle/>
          <a:p>
            <a:pPr marL="0" lvl="0" indent="0" algn="l" rtl="0">
              <a:spcBef>
                <a:spcPts val="0"/>
              </a:spcBef>
              <a:spcAft>
                <a:spcPts val="0"/>
              </a:spcAft>
              <a:buNone/>
            </a:pPr>
            <a:r>
              <a:rPr lang="en-US" dirty="0"/>
              <a:t>Review Questions</a:t>
            </a:r>
            <a:endParaRPr dirty="0"/>
          </a:p>
        </p:txBody>
      </p:sp>
      <p:sp>
        <p:nvSpPr>
          <p:cNvPr id="4" name="TextBox 3">
            <a:extLst>
              <a:ext uri="{FF2B5EF4-FFF2-40B4-BE49-F238E27FC236}">
                <a16:creationId xmlns:a16="http://schemas.microsoft.com/office/drawing/2014/main" id="{3FF0A7F0-2ADB-412B-BCFB-C16FE02F4693}"/>
              </a:ext>
            </a:extLst>
          </p:cNvPr>
          <p:cNvSpPr txBox="1"/>
          <p:nvPr/>
        </p:nvSpPr>
        <p:spPr>
          <a:xfrm>
            <a:off x="325119" y="1394251"/>
            <a:ext cx="8493762"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rgbClr val="FF0000"/>
                </a:solidFill>
              </a:rPr>
              <a:t>Write an ALP which will display integer values from -5 to +5 using the virtual LED segment display. Use JL instruction for jump.</a:t>
            </a:r>
          </a:p>
          <a:p>
            <a:pPr algn="just"/>
            <a:endParaRPr lang="en-US" sz="2000" dirty="0">
              <a:solidFill>
                <a:srgbClr val="FF0000"/>
              </a:solidFill>
            </a:endParaRPr>
          </a:p>
          <a:p>
            <a:pPr algn="just"/>
            <a:endParaRPr lang="en-US" sz="2000" dirty="0">
              <a:solidFill>
                <a:srgbClr val="FF0000"/>
              </a:solidFill>
            </a:endParaRPr>
          </a:p>
        </p:txBody>
      </p:sp>
    </p:spTree>
    <p:extLst>
      <p:ext uri="{BB962C8B-B14F-4D97-AF65-F5344CB8AC3E}">
        <p14:creationId xmlns:p14="http://schemas.microsoft.com/office/powerpoint/2010/main" val="376429595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TotalTime>
  <Words>504</Words>
  <Application>Microsoft Office PowerPoint</Application>
  <PresentationFormat>On-screen Show (4:3)</PresentationFormat>
  <Paragraphs>68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Office Theme</vt:lpstr>
      <vt:lpstr>Experiment 11: Write a program to display numbers in LED based display.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Admin</dc:creator>
  <cp:lastModifiedBy>Subhradeep Pal</cp:lastModifiedBy>
  <cp:revision>71</cp:revision>
  <dcterms:created xsi:type="dcterms:W3CDTF">2011-09-14T09:42:05Z</dcterms:created>
  <dcterms:modified xsi:type="dcterms:W3CDTF">2021-04-02T14:51:15Z</dcterms:modified>
</cp:coreProperties>
</file>