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F49FE0-A80A-4363-8725-E51260FA7A5B}">
  <a:tblStyle styleId="{DDF49FE0-A80A-4363-8725-E51260FA7A5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2"/>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2"/>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 name="Google Shape;18;p2"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19" name="Google Shape;19;p2"/>
          <p:cNvSpPr txBox="1"/>
          <p:nvPr/>
        </p:nvSpPr>
        <p:spPr>
          <a:xfrm>
            <a:off x="-76200" y="52578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a:p>
        </p:txBody>
      </p:sp>
      <p:sp>
        <p:nvSpPr>
          <p:cNvPr id="20" name="Google Shape;20;p2"/>
          <p:cNvSpPr txBox="1"/>
          <p:nvPr/>
        </p:nvSpPr>
        <p:spPr>
          <a:xfrm>
            <a:off x="152400" y="56666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200" b="0" i="0" u="none" strike="noStrike" cap="none">
                <a:solidFill>
                  <a:srgbClr val="FFFFFF"/>
                </a:solidFill>
                <a:latin typeface="Arial"/>
                <a:ea typeface="Arial"/>
                <a:cs typeface="Arial"/>
                <a:sym typeface="Arial"/>
              </a:rPr>
              <a:t>Hyderabad Campus</a:t>
            </a:r>
            <a:endParaRPr sz="12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40"/>
        <p:cNvGrpSpPr/>
        <p:nvPr/>
      </p:nvGrpSpPr>
      <p:grpSpPr>
        <a:xfrm>
          <a:off x="0" y="0"/>
          <a:ext cx="0" cy="0"/>
          <a:chOff x="0" y="0"/>
          <a:chExt cx="0" cy="0"/>
        </a:xfrm>
      </p:grpSpPr>
      <p:sp>
        <p:nvSpPr>
          <p:cNvPr id="141" name="Google Shape;141;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43" name="Google Shape;143;p11"/>
          <p:cNvGrpSpPr/>
          <p:nvPr/>
        </p:nvGrpSpPr>
        <p:grpSpPr>
          <a:xfrm>
            <a:off x="2133600" y="6553200"/>
            <a:ext cx="7010400" cy="45719"/>
            <a:chOff x="1905000" y="6553200"/>
            <a:chExt cx="7010400" cy="45719"/>
          </a:xfrm>
        </p:grpSpPr>
        <p:sp>
          <p:nvSpPr>
            <p:cNvPr id="144" name="Google Shape;144;p1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1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1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47" name="Google Shape;147;p11"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48" name="Google Shape;148;p11"/>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100" b="1">
                <a:solidFill>
                  <a:srgbClr val="101141"/>
                </a:solidFill>
                <a:latin typeface="Arial"/>
                <a:ea typeface="Arial"/>
                <a:cs typeface="Arial"/>
                <a:sym typeface="Arial"/>
              </a:rPr>
              <a:t>BITS </a:t>
            </a:r>
            <a:r>
              <a:rPr lang="en-IN" sz="1100">
                <a:solidFill>
                  <a:srgbClr val="101141"/>
                </a:solidFill>
                <a:latin typeface="Arial"/>
                <a:ea typeface="Arial"/>
                <a:cs typeface="Arial"/>
                <a:sym typeface="Arial"/>
              </a:rPr>
              <a:t>Pilani, Hyderabad Campus</a:t>
            </a:r>
            <a:endParaRPr/>
          </a:p>
        </p:txBody>
      </p:sp>
      <p:grpSp>
        <p:nvGrpSpPr>
          <p:cNvPr id="149" name="Google Shape;149;p11"/>
          <p:cNvGrpSpPr/>
          <p:nvPr/>
        </p:nvGrpSpPr>
        <p:grpSpPr>
          <a:xfrm>
            <a:off x="0" y="716281"/>
            <a:ext cx="7010400" cy="45719"/>
            <a:chOff x="1905000" y="6553200"/>
            <a:chExt cx="7010400" cy="45719"/>
          </a:xfrm>
        </p:grpSpPr>
        <p:sp>
          <p:nvSpPr>
            <p:cNvPr id="150" name="Google Shape;150;p1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1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1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3" name="Google Shape;153;p11"/>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IN"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54" name="Google Shape;154;p11"/>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55"/>
        <p:cNvGrpSpPr/>
        <p:nvPr/>
      </p:nvGrpSpPr>
      <p:grpSpPr>
        <a:xfrm>
          <a:off x="0" y="0"/>
          <a:ext cx="0" cy="0"/>
          <a:chOff x="0" y="0"/>
          <a:chExt cx="0" cy="0"/>
        </a:xfrm>
      </p:grpSpPr>
      <p:sp>
        <p:nvSpPr>
          <p:cNvPr id="156" name="Google Shape;156;p12"/>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7" name="Google Shape;157;p12"/>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58" name="Google Shape;158;p12"/>
          <p:cNvGrpSpPr/>
          <p:nvPr/>
        </p:nvGrpSpPr>
        <p:grpSpPr>
          <a:xfrm rot="5400000">
            <a:off x="5539740" y="2567940"/>
            <a:ext cx="5181600" cy="45719"/>
            <a:chOff x="1905000" y="6553200"/>
            <a:chExt cx="7010400" cy="45719"/>
          </a:xfrm>
        </p:grpSpPr>
        <p:sp>
          <p:nvSpPr>
            <p:cNvPr id="159" name="Google Shape;159;p1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1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62" name="Google Shape;162;p12" descr="Picture 7.png"/>
          <p:cNvPicPr preferRelativeResize="0"/>
          <p:nvPr/>
        </p:nvPicPr>
        <p:blipFill rotWithShape="1">
          <a:blip r:embed="rId2">
            <a:alphaModFix/>
          </a:blip>
          <a:srcRect l="1923" b="5335"/>
          <a:stretch/>
        </p:blipFill>
        <p:spPr>
          <a:xfrm rot="5400000">
            <a:off x="-758715" y="1131248"/>
            <a:ext cx="2193193" cy="692697"/>
          </a:xfrm>
          <a:prstGeom prst="rect">
            <a:avLst/>
          </a:prstGeom>
          <a:noFill/>
          <a:ln>
            <a:noFill/>
          </a:ln>
        </p:spPr>
      </p:pic>
      <p:sp>
        <p:nvSpPr>
          <p:cNvPr id="163" name="Google Shape;163;p12"/>
          <p:cNvSpPr txBox="1"/>
          <p:nvPr/>
        </p:nvSpPr>
        <p:spPr>
          <a:xfrm rot="5400000">
            <a:off x="-2794428" y="3808884"/>
            <a:ext cx="5867400" cy="2308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900" b="1">
                <a:solidFill>
                  <a:srgbClr val="101141"/>
                </a:solidFill>
                <a:latin typeface="Arial"/>
                <a:ea typeface="Arial"/>
                <a:cs typeface="Arial"/>
                <a:sym typeface="Arial"/>
              </a:rPr>
              <a:t>BITS </a:t>
            </a:r>
            <a:r>
              <a:rPr lang="en-IN" sz="9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3"/>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a:p>
        </p:txBody>
      </p:sp>
      <p:grpSp>
        <p:nvGrpSpPr>
          <p:cNvPr id="24" name="Google Shape;24;p3"/>
          <p:cNvGrpSpPr/>
          <p:nvPr/>
        </p:nvGrpSpPr>
        <p:grpSpPr>
          <a:xfrm>
            <a:off x="2083888" y="6550671"/>
            <a:ext cx="7060112" cy="48665"/>
            <a:chOff x="2083888" y="6550671"/>
            <a:chExt cx="7060112" cy="48665"/>
          </a:xfrm>
        </p:grpSpPr>
        <p:sp>
          <p:nvSpPr>
            <p:cNvPr id="25" name="Google Shape;25;p3"/>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8" name="Google Shape;28;p3"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grpSp>
        <p:nvGrpSpPr>
          <p:cNvPr id="29" name="Google Shape;29;p3"/>
          <p:cNvGrpSpPr/>
          <p:nvPr/>
        </p:nvGrpSpPr>
        <p:grpSpPr>
          <a:xfrm>
            <a:off x="2133600" y="6553200"/>
            <a:ext cx="7010400" cy="45719"/>
            <a:chOff x="1905000" y="6553200"/>
            <a:chExt cx="7010400" cy="45719"/>
          </a:xfrm>
        </p:grpSpPr>
        <p:sp>
          <p:nvSpPr>
            <p:cNvPr id="30" name="Google Shape;30;p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33" name="Google Shape;33;p3"/>
          <p:cNvGrpSpPr/>
          <p:nvPr/>
        </p:nvGrpSpPr>
        <p:grpSpPr>
          <a:xfrm>
            <a:off x="0" y="716281"/>
            <a:ext cx="7010400" cy="45719"/>
            <a:chOff x="1905000" y="6553200"/>
            <a:chExt cx="7010400" cy="45719"/>
          </a:xfrm>
        </p:grpSpPr>
        <p:sp>
          <p:nvSpPr>
            <p:cNvPr id="34" name="Google Shape;34;p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7" name="Google Shape;37;p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3"/>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IN" sz="1100" b="0" i="0" u="none" strike="noStrike" cap="none">
                <a:solidFill>
                  <a:srgbClr val="0000CC"/>
                </a:solidFill>
                <a:latin typeface="Arial"/>
                <a:ea typeface="Arial"/>
                <a:cs typeface="Arial"/>
                <a:sym typeface="Arial"/>
              </a:rPr>
              <a:t>‹#›</a:t>
            </a:fld>
            <a:endParaRPr sz="1100" b="0" i="0" u="none" strike="noStrike" cap="none">
              <a:solidFill>
                <a:srgbClr val="0000CC"/>
              </a:solidFill>
              <a:latin typeface="Arial"/>
              <a:ea typeface="Arial"/>
              <a:cs typeface="Arial"/>
              <a:sym typeface="Arial"/>
            </a:endParaRPr>
          </a:p>
        </p:txBody>
      </p:sp>
      <p:sp>
        <p:nvSpPr>
          <p:cNvPr id="39" name="Google Shape;39;p3"/>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1100" b="0" i="0" u="none" strike="noStrike"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4"/>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2" name="Google Shape;42;p4"/>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43;p4"/>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4"/>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5" name="Google Shape;45;p4"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46" name="Google Shape;46;p4"/>
          <p:cNvSpPr txBox="1"/>
          <p:nvPr/>
        </p:nvSpPr>
        <p:spPr>
          <a:xfrm>
            <a:off x="-76200" y="52578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900" b="1">
                <a:solidFill>
                  <a:schemeClr val="lt1"/>
                </a:solidFill>
                <a:latin typeface="Arial"/>
                <a:ea typeface="Arial"/>
                <a:cs typeface="Arial"/>
                <a:sym typeface="Arial"/>
              </a:rPr>
              <a:t>BITS</a:t>
            </a:r>
            <a:r>
              <a:rPr lang="en-IN" sz="2900">
                <a:solidFill>
                  <a:schemeClr val="lt1"/>
                </a:solidFill>
                <a:latin typeface="Arial"/>
                <a:ea typeface="Arial"/>
                <a:cs typeface="Arial"/>
                <a:sym typeface="Arial"/>
              </a:rPr>
              <a:t> Pilani</a:t>
            </a:r>
            <a:endParaRPr/>
          </a:p>
        </p:txBody>
      </p:sp>
      <p:sp>
        <p:nvSpPr>
          <p:cNvPr id="47" name="Google Shape;47;p4"/>
          <p:cNvSpPr txBox="1"/>
          <p:nvPr/>
        </p:nvSpPr>
        <p:spPr>
          <a:xfrm>
            <a:off x="152400" y="56666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
        <p:nvSpPr>
          <p:cNvPr id="48" name="Google Shape;48;p4"/>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9"/>
        <p:cNvGrpSpPr/>
        <p:nvPr/>
      </p:nvGrpSpPr>
      <p:grpSpPr>
        <a:xfrm>
          <a:off x="0" y="0"/>
          <a:ext cx="0" cy="0"/>
          <a:chOff x="0" y="0"/>
          <a:chExt cx="0" cy="0"/>
        </a:xfrm>
      </p:grpSpPr>
      <p:pic>
        <p:nvPicPr>
          <p:cNvPr id="50" name="Google Shape;50;p5" descr="\\Server\D\jyoti\FI023_BITS_v1\styleguide img\IMG_5627_b.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1" name="Google Shape;51;p5"/>
          <p:cNvSpPr/>
          <p:nvPr/>
        </p:nvSpPr>
        <p:spPr>
          <a:xfrm>
            <a:off x="0" y="4282182"/>
            <a:ext cx="9144000" cy="2575818"/>
          </a:xfrm>
          <a:prstGeom prst="rect">
            <a:avLst/>
          </a:prstGeom>
          <a:solidFill>
            <a:schemeClr val="lt1"/>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2" name="Google Shape;52;p5" descr="Picture 7.png"/>
          <p:cNvPicPr preferRelativeResize="0"/>
          <p:nvPr/>
        </p:nvPicPr>
        <p:blipFill rotWithShape="1">
          <a:blip r:embed="rId3">
            <a:alphaModFix/>
          </a:blip>
          <a:srcRect l="1923" b="5335"/>
          <a:stretch/>
        </p:blipFill>
        <p:spPr>
          <a:xfrm>
            <a:off x="6629400" y="-1"/>
            <a:ext cx="2193193" cy="692697"/>
          </a:xfrm>
          <a:prstGeom prst="rect">
            <a:avLst/>
          </a:prstGeom>
          <a:noFill/>
          <a:ln>
            <a:noFill/>
          </a:ln>
        </p:spPr>
      </p:pic>
      <p:sp>
        <p:nvSpPr>
          <p:cNvPr id="53" name="Google Shape;53;p5"/>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5"/>
          <p:cNvSpPr/>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5"/>
          <p:cNvSpPr/>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5"/>
          <p:cNvSpPr/>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5"/>
          <p:cNvSpPr txBox="1"/>
          <p:nvPr/>
        </p:nvSpPr>
        <p:spPr>
          <a:xfrm>
            <a:off x="6858000" y="7620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900" b="1">
                <a:solidFill>
                  <a:schemeClr val="lt1"/>
                </a:solidFill>
                <a:latin typeface="Arial"/>
                <a:ea typeface="Arial"/>
                <a:cs typeface="Arial"/>
                <a:sym typeface="Arial"/>
              </a:rPr>
              <a:t>BITS</a:t>
            </a:r>
            <a:r>
              <a:rPr lang="en-IN" sz="2900">
                <a:solidFill>
                  <a:schemeClr val="lt1"/>
                </a:solidFill>
                <a:latin typeface="Arial"/>
                <a:ea typeface="Arial"/>
                <a:cs typeface="Arial"/>
                <a:sym typeface="Arial"/>
              </a:rPr>
              <a:t> Pilani</a:t>
            </a:r>
            <a:endParaRPr/>
          </a:p>
        </p:txBody>
      </p:sp>
      <p:sp>
        <p:nvSpPr>
          <p:cNvPr id="58" name="Google Shape;58;p5"/>
          <p:cNvSpPr txBox="1"/>
          <p:nvPr/>
        </p:nvSpPr>
        <p:spPr>
          <a:xfrm>
            <a:off x="7086600" y="11708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9"/>
        <p:cNvGrpSpPr/>
        <p:nvPr/>
      </p:nvGrpSpPr>
      <p:grpSpPr>
        <a:xfrm>
          <a:off x="0" y="0"/>
          <a:ext cx="0" cy="0"/>
          <a:chOff x="0" y="0"/>
          <a:chExt cx="0" cy="0"/>
        </a:xfrm>
      </p:grpSpPr>
      <p:pic>
        <p:nvPicPr>
          <p:cNvPr id="60" name="Google Shape;60;p6"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61" name="Google Shape;61;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2" name="Google Shape;62;p6"/>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3" name="Google Shape;63;p6"/>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4" name="Google Shape;64;p6"/>
          <p:cNvGrpSpPr/>
          <p:nvPr/>
        </p:nvGrpSpPr>
        <p:grpSpPr>
          <a:xfrm>
            <a:off x="2133600" y="6553200"/>
            <a:ext cx="7010400" cy="45719"/>
            <a:chOff x="1905000" y="6553200"/>
            <a:chExt cx="7010400" cy="45719"/>
          </a:xfrm>
        </p:grpSpPr>
        <p:sp>
          <p:nvSpPr>
            <p:cNvPr id="65" name="Google Shape;65;p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8" name="Google Shape;68;p6"/>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100" b="1">
                <a:solidFill>
                  <a:srgbClr val="101141"/>
                </a:solidFill>
                <a:latin typeface="Arial"/>
                <a:ea typeface="Arial"/>
                <a:cs typeface="Arial"/>
                <a:sym typeface="Arial"/>
              </a:rPr>
              <a:t>BITS </a:t>
            </a:r>
            <a:r>
              <a:rPr lang="en-IN" sz="1100">
                <a:solidFill>
                  <a:srgbClr val="101141"/>
                </a:solidFill>
                <a:latin typeface="Arial"/>
                <a:ea typeface="Arial"/>
                <a:cs typeface="Arial"/>
                <a:sym typeface="Arial"/>
              </a:rPr>
              <a:t>Pilani, Hyderabad Campus</a:t>
            </a:r>
            <a:endParaRPr/>
          </a:p>
        </p:txBody>
      </p:sp>
      <p:grpSp>
        <p:nvGrpSpPr>
          <p:cNvPr id="69" name="Google Shape;69;p6"/>
          <p:cNvGrpSpPr/>
          <p:nvPr/>
        </p:nvGrpSpPr>
        <p:grpSpPr>
          <a:xfrm>
            <a:off x="0" y="716281"/>
            <a:ext cx="7010400" cy="45719"/>
            <a:chOff x="1905000" y="6553200"/>
            <a:chExt cx="7010400" cy="45719"/>
          </a:xfrm>
        </p:grpSpPr>
        <p:sp>
          <p:nvSpPr>
            <p:cNvPr id="70" name="Google Shape;70;p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 name="Google Shape;72;p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3" name="Google Shape;73;p6"/>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IN"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74" name="Google Shape;74;p6"/>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5"/>
        <p:cNvGrpSpPr/>
        <p:nvPr/>
      </p:nvGrpSpPr>
      <p:grpSpPr>
        <a:xfrm>
          <a:off x="0" y="0"/>
          <a:ext cx="0" cy="0"/>
          <a:chOff x="0" y="0"/>
          <a:chExt cx="0" cy="0"/>
        </a:xfrm>
      </p:grpSpPr>
      <p:sp>
        <p:nvSpPr>
          <p:cNvPr id="76" name="Google Shape;76;p7"/>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7" name="Google Shape;77;p7"/>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8" name="Google Shape;78;p7"/>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9" name="Google Shape;79;p7"/>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0" name="Google Shape;80;p7"/>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81" name="Google Shape;81;p7"/>
          <p:cNvGrpSpPr/>
          <p:nvPr/>
        </p:nvGrpSpPr>
        <p:grpSpPr>
          <a:xfrm>
            <a:off x="2133600" y="6553200"/>
            <a:ext cx="7010400" cy="45719"/>
            <a:chOff x="1905000" y="6553200"/>
            <a:chExt cx="7010400" cy="45719"/>
          </a:xfrm>
        </p:grpSpPr>
        <p:sp>
          <p:nvSpPr>
            <p:cNvPr id="82" name="Google Shape;82;p7"/>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7"/>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7"/>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5" name="Google Shape;85;p7"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86" name="Google Shape;86;p7"/>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100" b="1">
                <a:solidFill>
                  <a:srgbClr val="101141"/>
                </a:solidFill>
                <a:latin typeface="Arial"/>
                <a:ea typeface="Arial"/>
                <a:cs typeface="Arial"/>
                <a:sym typeface="Arial"/>
              </a:rPr>
              <a:t>BITS </a:t>
            </a:r>
            <a:r>
              <a:rPr lang="en-IN" sz="1100">
                <a:solidFill>
                  <a:srgbClr val="101141"/>
                </a:solidFill>
                <a:latin typeface="Arial"/>
                <a:ea typeface="Arial"/>
                <a:cs typeface="Arial"/>
                <a:sym typeface="Arial"/>
              </a:rPr>
              <a:t>Pilani, Hyderabad Campus</a:t>
            </a:r>
            <a:endParaRPr/>
          </a:p>
        </p:txBody>
      </p:sp>
      <p:grpSp>
        <p:nvGrpSpPr>
          <p:cNvPr id="87" name="Google Shape;87;p7"/>
          <p:cNvGrpSpPr/>
          <p:nvPr/>
        </p:nvGrpSpPr>
        <p:grpSpPr>
          <a:xfrm>
            <a:off x="0" y="716281"/>
            <a:ext cx="7010400" cy="45719"/>
            <a:chOff x="1905000" y="6553200"/>
            <a:chExt cx="7010400" cy="45719"/>
          </a:xfrm>
        </p:grpSpPr>
        <p:sp>
          <p:nvSpPr>
            <p:cNvPr id="88" name="Google Shape;88;p7"/>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7"/>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7"/>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1" name="Google Shape;91;p7"/>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IN"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92" name="Google Shape;92;p7"/>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3"/>
        <p:cNvGrpSpPr/>
        <p:nvPr/>
      </p:nvGrpSpPr>
      <p:grpSpPr>
        <a:xfrm>
          <a:off x="0" y="0"/>
          <a:ext cx="0" cy="0"/>
          <a:chOff x="0" y="0"/>
          <a:chExt cx="0" cy="0"/>
        </a:xfrm>
      </p:grpSpPr>
      <p:sp>
        <p:nvSpPr>
          <p:cNvPr id="94" name="Google Shape;94;p8"/>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95" name="Google Shape;95;p8"/>
          <p:cNvGrpSpPr/>
          <p:nvPr/>
        </p:nvGrpSpPr>
        <p:grpSpPr>
          <a:xfrm>
            <a:off x="2133600" y="6553200"/>
            <a:ext cx="7010400" cy="45719"/>
            <a:chOff x="1905000" y="6553200"/>
            <a:chExt cx="7010400" cy="45719"/>
          </a:xfrm>
        </p:grpSpPr>
        <p:sp>
          <p:nvSpPr>
            <p:cNvPr id="96" name="Google Shape;96;p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99" name="Google Shape;99;p8"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00" name="Google Shape;100;p8"/>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100" b="1">
                <a:solidFill>
                  <a:srgbClr val="101141"/>
                </a:solidFill>
                <a:latin typeface="Arial"/>
                <a:ea typeface="Arial"/>
                <a:cs typeface="Arial"/>
                <a:sym typeface="Arial"/>
              </a:rPr>
              <a:t>BITS </a:t>
            </a:r>
            <a:r>
              <a:rPr lang="en-IN" sz="1100">
                <a:solidFill>
                  <a:srgbClr val="101141"/>
                </a:solidFill>
                <a:latin typeface="Arial"/>
                <a:ea typeface="Arial"/>
                <a:cs typeface="Arial"/>
                <a:sym typeface="Arial"/>
              </a:rPr>
              <a:t>Pilani, Hyderabad Campus</a:t>
            </a:r>
            <a:endParaRPr/>
          </a:p>
        </p:txBody>
      </p:sp>
      <p:grpSp>
        <p:nvGrpSpPr>
          <p:cNvPr id="101" name="Google Shape;101;p8"/>
          <p:cNvGrpSpPr/>
          <p:nvPr/>
        </p:nvGrpSpPr>
        <p:grpSpPr>
          <a:xfrm>
            <a:off x="0" y="716281"/>
            <a:ext cx="7010400" cy="45719"/>
            <a:chOff x="1905000" y="6553200"/>
            <a:chExt cx="7010400" cy="45719"/>
          </a:xfrm>
        </p:grpSpPr>
        <p:sp>
          <p:nvSpPr>
            <p:cNvPr id="102" name="Google Shape;102;p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5" name="Google Shape;105;p8"/>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IN"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06" name="Google Shape;106;p8"/>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7"/>
        <p:cNvGrpSpPr/>
        <p:nvPr/>
      </p:nvGrpSpPr>
      <p:grpSpPr>
        <a:xfrm>
          <a:off x="0" y="0"/>
          <a:ext cx="0" cy="0"/>
          <a:chOff x="0" y="0"/>
          <a:chExt cx="0" cy="0"/>
        </a:xfrm>
      </p:grpSpPr>
      <p:sp>
        <p:nvSpPr>
          <p:cNvPr id="108" name="Google Shape;108;p9"/>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9" name="Google Shape;109;p9"/>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11" name="Google Shape;111;p9"/>
          <p:cNvGrpSpPr/>
          <p:nvPr/>
        </p:nvGrpSpPr>
        <p:grpSpPr>
          <a:xfrm>
            <a:off x="2133600" y="6553200"/>
            <a:ext cx="7010400" cy="45719"/>
            <a:chOff x="1905000" y="6553200"/>
            <a:chExt cx="7010400" cy="45719"/>
          </a:xfrm>
        </p:grpSpPr>
        <p:sp>
          <p:nvSpPr>
            <p:cNvPr id="112" name="Google Shape;112;p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15" name="Google Shape;115;p9"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16" name="Google Shape;116;p9"/>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100" b="1">
                <a:solidFill>
                  <a:srgbClr val="101141"/>
                </a:solidFill>
                <a:latin typeface="Arial"/>
                <a:ea typeface="Arial"/>
                <a:cs typeface="Arial"/>
                <a:sym typeface="Arial"/>
              </a:rPr>
              <a:t>BITS </a:t>
            </a:r>
            <a:r>
              <a:rPr lang="en-IN" sz="1100">
                <a:solidFill>
                  <a:srgbClr val="101141"/>
                </a:solidFill>
                <a:latin typeface="Arial"/>
                <a:ea typeface="Arial"/>
                <a:cs typeface="Arial"/>
                <a:sym typeface="Arial"/>
              </a:rPr>
              <a:t>Pilani, Hyderabad Campus</a:t>
            </a:r>
            <a:endParaRPr/>
          </a:p>
        </p:txBody>
      </p:sp>
      <p:grpSp>
        <p:nvGrpSpPr>
          <p:cNvPr id="117" name="Google Shape;117;p9"/>
          <p:cNvGrpSpPr/>
          <p:nvPr/>
        </p:nvGrpSpPr>
        <p:grpSpPr>
          <a:xfrm>
            <a:off x="0" y="716281"/>
            <a:ext cx="7010400" cy="45719"/>
            <a:chOff x="1905000" y="6553200"/>
            <a:chExt cx="7010400" cy="45719"/>
          </a:xfrm>
        </p:grpSpPr>
        <p:sp>
          <p:nvSpPr>
            <p:cNvPr id="118" name="Google Shape;118;p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1" name="Google Shape;121;p9"/>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IN"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22" name="Google Shape;122;p9"/>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23"/>
        <p:cNvGrpSpPr/>
        <p:nvPr/>
      </p:nvGrpSpPr>
      <p:grpSpPr>
        <a:xfrm>
          <a:off x="0" y="0"/>
          <a:ext cx="0" cy="0"/>
          <a:chOff x="0" y="0"/>
          <a:chExt cx="0" cy="0"/>
        </a:xfrm>
      </p:grpSpPr>
      <p:sp>
        <p:nvSpPr>
          <p:cNvPr id="124" name="Google Shape;124;p10"/>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1800"/>
              <a:buFont typeface="Arial"/>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10"/>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6" name="Google Shape;126;p10"/>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7" name="Google Shape;127;p10"/>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28" name="Google Shape;128;p10"/>
          <p:cNvGrpSpPr/>
          <p:nvPr/>
        </p:nvGrpSpPr>
        <p:grpSpPr>
          <a:xfrm>
            <a:off x="2133600" y="6553200"/>
            <a:ext cx="7010400" cy="45719"/>
            <a:chOff x="1905000" y="6553200"/>
            <a:chExt cx="7010400" cy="45719"/>
          </a:xfrm>
        </p:grpSpPr>
        <p:sp>
          <p:nvSpPr>
            <p:cNvPr id="129" name="Google Shape;129;p1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1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32" name="Google Shape;132;p10"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33" name="Google Shape;133;p10"/>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100" b="1">
                <a:solidFill>
                  <a:srgbClr val="101141"/>
                </a:solidFill>
                <a:latin typeface="Arial"/>
                <a:ea typeface="Arial"/>
                <a:cs typeface="Arial"/>
                <a:sym typeface="Arial"/>
              </a:rPr>
              <a:t>BITS </a:t>
            </a:r>
            <a:r>
              <a:rPr lang="en-IN" sz="1100">
                <a:solidFill>
                  <a:srgbClr val="101141"/>
                </a:solidFill>
                <a:latin typeface="Arial"/>
                <a:ea typeface="Arial"/>
                <a:cs typeface="Arial"/>
                <a:sym typeface="Arial"/>
              </a:rPr>
              <a:t>Pilani, Hyderabad Campus</a:t>
            </a:r>
            <a:endParaRPr/>
          </a:p>
        </p:txBody>
      </p:sp>
      <p:grpSp>
        <p:nvGrpSpPr>
          <p:cNvPr id="134" name="Google Shape;134;p10"/>
          <p:cNvGrpSpPr/>
          <p:nvPr/>
        </p:nvGrpSpPr>
        <p:grpSpPr>
          <a:xfrm>
            <a:off x="0" y="716281"/>
            <a:ext cx="7010400" cy="45719"/>
            <a:chOff x="1905000" y="6553200"/>
            <a:chExt cx="7010400" cy="45719"/>
          </a:xfrm>
        </p:grpSpPr>
        <p:sp>
          <p:nvSpPr>
            <p:cNvPr id="135" name="Google Shape;135;p1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1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1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8" name="Google Shape;138;p10"/>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IN"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39" name="Google Shape;139;p10"/>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2362200" y="3505200"/>
            <a:ext cx="6324600" cy="1524000"/>
          </a:xfrm>
          <a:prstGeom prst="rect">
            <a:avLst/>
          </a:prstGeom>
          <a:noFill/>
          <a:ln>
            <a:noFill/>
          </a:ln>
        </p:spPr>
        <p:txBody>
          <a:bodyPr spcFirstLastPara="1" wrap="square" lIns="91425" tIns="45700" rIns="91425" bIns="45700" anchor="ctr" anchorCtr="0">
            <a:noAutofit/>
          </a:bodyPr>
          <a:lstStyle/>
          <a:p>
            <a:pPr marL="0" lvl="0" indent="0" algn="l" rtl="0">
              <a:lnSpc>
                <a:spcPct val="111111"/>
              </a:lnSpc>
              <a:spcBef>
                <a:spcPts val="0"/>
              </a:spcBef>
              <a:spcAft>
                <a:spcPts val="0"/>
              </a:spcAft>
              <a:buClr>
                <a:schemeClr val="lt1"/>
              </a:buClr>
              <a:buSzPts val="3600"/>
              <a:buFont typeface="Arial"/>
              <a:buNone/>
            </a:pPr>
            <a:r>
              <a:rPr lang="en-IN" sz="3600"/>
              <a:t>Experiment 3: Factorial of a number and temperature conversion from </a:t>
            </a:r>
            <a:r>
              <a:rPr lang="en-IN" sz="3600" baseline="30000"/>
              <a:t>o</a:t>
            </a:r>
            <a:r>
              <a:rPr lang="en-IN" sz="3600"/>
              <a:t>C to </a:t>
            </a:r>
            <a:r>
              <a:rPr lang="en-IN" sz="3600" baseline="30000"/>
              <a:t>o</a:t>
            </a:r>
            <a:r>
              <a:rPr lang="en-IN" sz="3600"/>
              <a:t>F</a:t>
            </a:r>
            <a:endParaRPr sz="3600"/>
          </a:p>
        </p:txBody>
      </p:sp>
      <p:sp>
        <p:nvSpPr>
          <p:cNvPr id="169" name="Google Shape;169;p13"/>
          <p:cNvSpPr txBox="1">
            <a:spLocks noGrp="1"/>
          </p:cNvSpPr>
          <p:nvPr>
            <p:ph type="body" idx="1"/>
          </p:nvPr>
        </p:nvSpPr>
        <p:spPr>
          <a:xfrm>
            <a:off x="2514600" y="5334000"/>
            <a:ext cx="6019800" cy="609600"/>
          </a:xfrm>
          <a:prstGeom prst="rect">
            <a:avLst/>
          </a:prstGeom>
          <a:noFill/>
          <a:ln>
            <a:noFill/>
          </a:ln>
        </p:spPr>
        <p:txBody>
          <a:bodyPr spcFirstLastPara="1" wrap="square" lIns="91425" tIns="45700" rIns="91425" bIns="45700" anchor="b" anchorCtr="0">
            <a:noAutofit/>
          </a:bodyPr>
          <a:lstStyle/>
          <a:p>
            <a:pPr marL="0" lvl="0" indent="0" algn="r" rtl="0">
              <a:lnSpc>
                <a:spcPct val="150000"/>
              </a:lnSpc>
              <a:spcBef>
                <a:spcPts val="0"/>
              </a:spcBef>
              <a:spcAft>
                <a:spcPts val="0"/>
              </a:spcAft>
              <a:buClr>
                <a:schemeClr val="lt1"/>
              </a:buClr>
              <a:buSzPts val="1800"/>
              <a:buNone/>
            </a:pPr>
            <a:r>
              <a:rPr lang="en-IN"/>
              <a:t>Dr. Subhradeep Pal</a:t>
            </a:r>
            <a:endParaRPr/>
          </a:p>
          <a:p>
            <a:pPr marL="0" lvl="0" indent="0" algn="r" rtl="0">
              <a:lnSpc>
                <a:spcPct val="100000"/>
              </a:lnSpc>
              <a:spcBef>
                <a:spcPts val="0"/>
              </a:spcBef>
              <a:spcAft>
                <a:spcPts val="0"/>
              </a:spcAft>
              <a:buClr>
                <a:schemeClr val="lt1"/>
              </a:buClr>
              <a:buSzPts val="1800"/>
              <a:buNone/>
            </a:pPr>
            <a:r>
              <a:rPr lang="en-IN"/>
              <a:t>Department of  EEE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2"/>
          <p:cNvSpPr txBox="1">
            <a:spLocks noGrp="1"/>
          </p:cNvSpPr>
          <p:nvPr>
            <p:ph type="body" idx="1"/>
          </p:nvPr>
        </p:nvSpPr>
        <p:spPr>
          <a:xfrm>
            <a:off x="3467100" y="1219200"/>
            <a:ext cx="2362200" cy="5140642"/>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101141"/>
              </a:buClr>
              <a:buSzPts val="2220"/>
              <a:buFont typeface="Arial"/>
              <a:buNone/>
            </a:pPr>
            <a:r>
              <a:rPr lang="en-IN" sz="2220" u="sng">
                <a:solidFill>
                  <a:srgbClr val="FF0000"/>
                </a:solidFill>
              </a:rPr>
              <a:t>Pseudocode</a:t>
            </a:r>
            <a:endParaRPr/>
          </a:p>
          <a:p>
            <a:pPr marL="342900" marR="0" lvl="0" indent="-342900" algn="l" rtl="0">
              <a:lnSpc>
                <a:spcPct val="90000"/>
              </a:lnSpc>
              <a:spcBef>
                <a:spcPts val="444"/>
              </a:spcBef>
              <a:spcAft>
                <a:spcPts val="0"/>
              </a:spcAft>
              <a:buClr>
                <a:srgbClr val="101141"/>
              </a:buClr>
              <a:buSzPts val="2220"/>
              <a:buFont typeface="Arial"/>
              <a:buNone/>
            </a:pPr>
            <a:endParaRPr sz="2220" u="sng">
              <a:solidFill>
                <a:srgbClr val="FF0000"/>
              </a:solidFill>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org 100h</a:t>
            </a:r>
            <a:endParaRPr/>
          </a:p>
          <a:p>
            <a:pPr marL="342900" marR="0" lvl="0" indent="-342900" algn="l" rtl="0">
              <a:lnSpc>
                <a:spcPct val="90000"/>
              </a:lnSpc>
              <a:spcBef>
                <a:spcPts val="370"/>
              </a:spcBef>
              <a:spcAft>
                <a:spcPts val="0"/>
              </a:spcAft>
              <a:buClr>
                <a:srgbClr val="101141"/>
              </a:buClr>
              <a:buSzPts val="1850"/>
              <a:buFont typeface="Arial"/>
              <a:buNone/>
            </a:pPr>
            <a:endParaRPr sz="1850">
              <a:latin typeface="Courier New"/>
              <a:ea typeface="Courier New"/>
              <a:cs typeface="Courier New"/>
              <a:sym typeface="Courier New"/>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MOV SI, </a:t>
            </a:r>
            <a:r>
              <a:rPr lang="en-IN" sz="1850">
                <a:highlight>
                  <a:srgbClr val="FFFF00"/>
                </a:highlight>
                <a:latin typeface="Courier New"/>
                <a:ea typeface="Courier New"/>
                <a:cs typeface="Courier New"/>
                <a:sym typeface="Courier New"/>
              </a:rPr>
              <a:t>XXXX</a:t>
            </a:r>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MOV CX, </a:t>
            </a:r>
            <a:r>
              <a:rPr lang="en-IN" sz="1850">
                <a:highlight>
                  <a:srgbClr val="FFFF00"/>
                </a:highlight>
                <a:latin typeface="Courier New"/>
                <a:ea typeface="Courier New"/>
                <a:cs typeface="Courier New"/>
                <a:sym typeface="Courier New"/>
              </a:rPr>
              <a:t>YYYY</a:t>
            </a:r>
            <a:r>
              <a:rPr lang="en-IN" sz="1850">
                <a:latin typeface="Courier New"/>
                <a:ea typeface="Courier New"/>
                <a:cs typeface="Courier New"/>
                <a:sym typeface="Courier New"/>
              </a:rPr>
              <a:t>	</a:t>
            </a:r>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MOV AX, </a:t>
            </a:r>
            <a:r>
              <a:rPr lang="en-IN" sz="1850">
                <a:highlight>
                  <a:srgbClr val="FFFF00"/>
                </a:highlight>
                <a:latin typeface="Courier New"/>
                <a:ea typeface="Courier New"/>
                <a:cs typeface="Courier New"/>
                <a:sym typeface="Courier New"/>
              </a:rPr>
              <a:t>ZZZZ</a:t>
            </a:r>
            <a:r>
              <a:rPr lang="en-IN" sz="1850">
                <a:latin typeface="Courier New"/>
                <a:ea typeface="Courier New"/>
                <a:cs typeface="Courier New"/>
                <a:sym typeface="Courier New"/>
              </a:rPr>
              <a:t>	</a:t>
            </a:r>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MOV DX, </a:t>
            </a:r>
            <a:r>
              <a:rPr lang="en-IN" sz="1850">
                <a:highlight>
                  <a:srgbClr val="FFFF00"/>
                </a:highlight>
                <a:latin typeface="Courier New"/>
                <a:ea typeface="Courier New"/>
                <a:cs typeface="Courier New"/>
                <a:sym typeface="Courier New"/>
              </a:rPr>
              <a:t>WWWW</a:t>
            </a:r>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	</a:t>
            </a:r>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L1: MUL </a:t>
            </a:r>
            <a:r>
              <a:rPr lang="en-IN" sz="1850">
                <a:highlight>
                  <a:srgbClr val="FFFF00"/>
                </a:highlight>
                <a:latin typeface="Courier New"/>
                <a:ea typeface="Courier New"/>
                <a:cs typeface="Courier New"/>
                <a:sym typeface="Courier New"/>
              </a:rPr>
              <a:t>AA</a:t>
            </a:r>
            <a:r>
              <a:rPr lang="en-IN" sz="1850">
                <a:latin typeface="Courier New"/>
                <a:ea typeface="Courier New"/>
                <a:cs typeface="Courier New"/>
                <a:sym typeface="Courier New"/>
              </a:rPr>
              <a:t>	</a:t>
            </a:r>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	  LOOP </a:t>
            </a:r>
            <a:r>
              <a:rPr lang="en-IN" sz="1850">
                <a:highlight>
                  <a:srgbClr val="FFFF00"/>
                </a:highlight>
                <a:latin typeface="Courier New"/>
                <a:ea typeface="Courier New"/>
                <a:cs typeface="Courier New"/>
                <a:sym typeface="Courier New"/>
              </a:rPr>
              <a:t>PP</a:t>
            </a:r>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MOV [SI],</a:t>
            </a:r>
            <a:r>
              <a:rPr lang="en-IN" sz="1850">
                <a:highlight>
                  <a:srgbClr val="FFFF00"/>
                </a:highlight>
                <a:latin typeface="Courier New"/>
                <a:ea typeface="Courier New"/>
                <a:cs typeface="Courier New"/>
                <a:sym typeface="Courier New"/>
              </a:rPr>
              <a:t>KK</a:t>
            </a:r>
            <a:endParaRPr/>
          </a:p>
          <a:p>
            <a:pPr marL="342900" marR="0" lvl="0" indent="-342900" algn="l" rtl="0">
              <a:lnSpc>
                <a:spcPct val="90000"/>
              </a:lnSpc>
              <a:spcBef>
                <a:spcPts val="370"/>
              </a:spcBef>
              <a:spcAft>
                <a:spcPts val="0"/>
              </a:spcAft>
              <a:buClr>
                <a:srgbClr val="101141"/>
              </a:buClr>
              <a:buSzPts val="1850"/>
              <a:buFont typeface="Arial"/>
              <a:buNone/>
            </a:pPr>
            <a:endParaRPr sz="1850">
              <a:latin typeface="Courier New"/>
              <a:ea typeface="Courier New"/>
              <a:cs typeface="Courier New"/>
              <a:sym typeface="Courier New"/>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HLT</a:t>
            </a:r>
            <a:endParaRPr/>
          </a:p>
          <a:p>
            <a:pPr marL="342900" marR="0" lvl="0" indent="-342900" algn="l" rtl="0">
              <a:lnSpc>
                <a:spcPct val="90000"/>
              </a:lnSpc>
              <a:spcBef>
                <a:spcPts val="370"/>
              </a:spcBef>
              <a:spcAft>
                <a:spcPts val="0"/>
              </a:spcAft>
              <a:buClr>
                <a:srgbClr val="101141"/>
              </a:buClr>
              <a:buSzPts val="1850"/>
              <a:buFont typeface="Arial"/>
              <a:buNone/>
            </a:pPr>
            <a:r>
              <a:rPr lang="en-IN" sz="1850">
                <a:latin typeface="Courier New"/>
                <a:ea typeface="Courier New"/>
                <a:cs typeface="Courier New"/>
                <a:sym typeface="Courier New"/>
              </a:rPr>
              <a:t>ret</a:t>
            </a:r>
            <a:endParaRPr sz="1850" u="sng">
              <a:latin typeface="Courier New"/>
              <a:ea typeface="Courier New"/>
              <a:cs typeface="Courier New"/>
              <a:sym typeface="Courier New"/>
            </a:endParaRPr>
          </a:p>
        </p:txBody>
      </p:sp>
      <p:sp>
        <p:nvSpPr>
          <p:cNvPr id="242" name="Google Shape;242;p22"/>
          <p:cNvSpPr txBox="1">
            <a:spLocks noGrp="1"/>
          </p:cNvSpPr>
          <p:nvPr>
            <p:ph type="body" idx="2"/>
          </p:nvPr>
        </p:nvSpPr>
        <p:spPr>
          <a:xfrm>
            <a:off x="304800" y="152400"/>
            <a:ext cx="6324600" cy="5334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1"/>
              </a:buClr>
              <a:buSzPts val="3000"/>
              <a:buNone/>
            </a:pPr>
            <a:r>
              <a:rPr lang="en-IN" sz="3000"/>
              <a:t>3.2  Factorial of a given number</a:t>
            </a:r>
            <a:endParaRPr/>
          </a:p>
        </p:txBody>
      </p:sp>
      <p:sp>
        <p:nvSpPr>
          <p:cNvPr id="243" name="Google Shape;243;p22"/>
          <p:cNvSpPr/>
          <p:nvPr/>
        </p:nvSpPr>
        <p:spPr>
          <a:xfrm>
            <a:off x="2743200" y="3429000"/>
            <a:ext cx="457200" cy="304800"/>
          </a:xfrm>
          <a:prstGeom prst="rightArrow">
            <a:avLst>
              <a:gd name="adj1" fmla="val 50000"/>
              <a:gd name="adj2" fmla="val 50000"/>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4" name="Google Shape;244;p22"/>
          <p:cNvPicPr preferRelativeResize="0"/>
          <p:nvPr/>
        </p:nvPicPr>
        <p:blipFill rotWithShape="1">
          <a:blip r:embed="rId3">
            <a:alphaModFix/>
          </a:blip>
          <a:srcRect/>
          <a:stretch/>
        </p:blipFill>
        <p:spPr>
          <a:xfrm>
            <a:off x="6324600" y="1676400"/>
            <a:ext cx="2359356" cy="1316850"/>
          </a:xfrm>
          <a:prstGeom prst="rect">
            <a:avLst/>
          </a:prstGeom>
          <a:noFill/>
          <a:ln>
            <a:noFill/>
          </a:ln>
        </p:spPr>
      </p:pic>
      <p:cxnSp>
        <p:nvCxnSpPr>
          <p:cNvPr id="245" name="Google Shape;245;p22"/>
          <p:cNvCxnSpPr/>
          <p:nvPr/>
        </p:nvCxnSpPr>
        <p:spPr>
          <a:xfrm flipH="1">
            <a:off x="5334000" y="1981200"/>
            <a:ext cx="990600" cy="685800"/>
          </a:xfrm>
          <a:prstGeom prst="straightConnector1">
            <a:avLst/>
          </a:prstGeom>
          <a:noFill/>
          <a:ln w="9525" cap="flat" cmpd="sng">
            <a:solidFill>
              <a:srgbClr val="4A7DBA"/>
            </a:solidFill>
            <a:prstDash val="solid"/>
            <a:round/>
            <a:headEnd type="none" w="sm" len="sm"/>
            <a:tailEnd type="triangle" w="med" len="med"/>
          </a:ln>
        </p:spPr>
      </p:cxnSp>
      <p:cxnSp>
        <p:nvCxnSpPr>
          <p:cNvPr id="246" name="Google Shape;246;p22"/>
          <p:cNvCxnSpPr/>
          <p:nvPr/>
        </p:nvCxnSpPr>
        <p:spPr>
          <a:xfrm flipH="1">
            <a:off x="5181600" y="1981200"/>
            <a:ext cx="1143000" cy="2362200"/>
          </a:xfrm>
          <a:prstGeom prst="straightConnector1">
            <a:avLst/>
          </a:prstGeom>
          <a:noFill/>
          <a:ln w="9525" cap="flat" cmpd="sng">
            <a:solidFill>
              <a:srgbClr val="4A7DBA"/>
            </a:solidFill>
            <a:prstDash val="solid"/>
            <a:round/>
            <a:headEnd type="none" w="sm" len="sm"/>
            <a:tailEnd type="triangle" w="med" len="med"/>
          </a:ln>
        </p:spPr>
      </p:cxnSp>
      <p:cxnSp>
        <p:nvCxnSpPr>
          <p:cNvPr id="247" name="Google Shape;247;p22"/>
          <p:cNvCxnSpPr/>
          <p:nvPr/>
        </p:nvCxnSpPr>
        <p:spPr>
          <a:xfrm flipH="1">
            <a:off x="5334000" y="1981200"/>
            <a:ext cx="990600" cy="1012050"/>
          </a:xfrm>
          <a:prstGeom prst="straightConnector1">
            <a:avLst/>
          </a:prstGeom>
          <a:noFill/>
          <a:ln w="9525" cap="flat" cmpd="sng">
            <a:solidFill>
              <a:srgbClr val="4A7DBA"/>
            </a:solidFill>
            <a:prstDash val="solid"/>
            <a:round/>
            <a:headEnd type="none" w="sm" len="sm"/>
            <a:tailEnd type="triangle" w="med" len="med"/>
          </a:ln>
        </p:spPr>
      </p:cxnSp>
      <p:cxnSp>
        <p:nvCxnSpPr>
          <p:cNvPr id="248" name="Google Shape;248;p22"/>
          <p:cNvCxnSpPr/>
          <p:nvPr/>
        </p:nvCxnSpPr>
        <p:spPr>
          <a:xfrm flipH="1">
            <a:off x="5334000" y="1981200"/>
            <a:ext cx="990600" cy="1371600"/>
          </a:xfrm>
          <a:prstGeom prst="straightConnector1">
            <a:avLst/>
          </a:prstGeom>
          <a:noFill/>
          <a:ln w="9525" cap="flat" cmpd="sng">
            <a:solidFill>
              <a:srgbClr val="4A7DBA"/>
            </a:solidFill>
            <a:prstDash val="solid"/>
            <a:round/>
            <a:headEnd type="none" w="sm" len="sm"/>
            <a:tailEnd type="triangle" w="med" len="med"/>
          </a:ln>
        </p:spPr>
      </p:cxnSp>
      <p:sp>
        <p:nvSpPr>
          <p:cNvPr id="249" name="Google Shape;249;p22"/>
          <p:cNvSpPr txBox="1"/>
          <p:nvPr/>
        </p:nvSpPr>
        <p:spPr>
          <a:xfrm>
            <a:off x="6324600" y="5294264"/>
            <a:ext cx="2414336" cy="92333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a:solidFill>
                  <a:srgbClr val="FF0000"/>
                </a:solidFill>
                <a:latin typeface="Arial"/>
                <a:ea typeface="Arial"/>
                <a:cs typeface="Arial"/>
                <a:sym typeface="Arial"/>
              </a:rPr>
              <a:t>Complete the code for determination of factorial of a number.</a:t>
            </a:r>
            <a:endParaRPr sz="1800">
              <a:solidFill>
                <a:srgbClr val="FF0000"/>
              </a:solidFill>
              <a:latin typeface="Calibri"/>
              <a:ea typeface="Calibri"/>
              <a:cs typeface="Calibri"/>
              <a:sym typeface="Calibri"/>
            </a:endParaRPr>
          </a:p>
        </p:txBody>
      </p:sp>
      <p:pic>
        <p:nvPicPr>
          <p:cNvPr id="250" name="Google Shape;250;p22"/>
          <p:cNvPicPr preferRelativeResize="0"/>
          <p:nvPr/>
        </p:nvPicPr>
        <p:blipFill rotWithShape="1">
          <a:blip r:embed="rId4">
            <a:alphaModFix/>
          </a:blip>
          <a:srcRect/>
          <a:stretch/>
        </p:blipFill>
        <p:spPr>
          <a:xfrm>
            <a:off x="439724" y="1219200"/>
            <a:ext cx="2562086" cy="4876800"/>
          </a:xfrm>
          <a:prstGeom prst="rect">
            <a:avLst/>
          </a:prstGeom>
          <a:noFill/>
          <a:ln>
            <a:noFill/>
          </a:ln>
        </p:spPr>
      </p:pic>
      <p:sp>
        <p:nvSpPr>
          <p:cNvPr id="251" name="Google Shape;251;p22"/>
          <p:cNvSpPr/>
          <p:nvPr/>
        </p:nvSpPr>
        <p:spPr>
          <a:xfrm>
            <a:off x="3505200" y="4214621"/>
            <a:ext cx="477519" cy="257557"/>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52" name="Google Shape;252;p22"/>
          <p:cNvCxnSpPr/>
          <p:nvPr/>
        </p:nvCxnSpPr>
        <p:spPr>
          <a:xfrm flipH="1">
            <a:off x="4028440" y="4038600"/>
            <a:ext cx="2372360" cy="159099"/>
          </a:xfrm>
          <a:prstGeom prst="straightConnector1">
            <a:avLst/>
          </a:prstGeom>
          <a:noFill/>
          <a:ln w="12700" cap="flat" cmpd="sng">
            <a:solidFill>
              <a:srgbClr val="F5913F"/>
            </a:solidFill>
            <a:prstDash val="solid"/>
            <a:round/>
            <a:headEnd type="none" w="sm" len="sm"/>
            <a:tailEnd type="triangle" w="med" len="med"/>
          </a:ln>
        </p:spPr>
      </p:cxnSp>
      <p:sp>
        <p:nvSpPr>
          <p:cNvPr id="253" name="Google Shape;253;p22"/>
          <p:cNvSpPr txBox="1"/>
          <p:nvPr/>
        </p:nvSpPr>
        <p:spPr>
          <a:xfrm>
            <a:off x="6400800" y="3683606"/>
            <a:ext cx="1638300" cy="646331"/>
          </a:xfrm>
          <a:prstGeom prst="rect">
            <a:avLst/>
          </a:prstGeom>
          <a:noFill/>
          <a:ln w="9525" cap="flat" cmpd="sng">
            <a:solidFill>
              <a:srgbClr val="FFC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Format for defining label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3"/>
          <p:cNvSpPr txBox="1">
            <a:spLocks noGrp="1"/>
          </p:cNvSpPr>
          <p:nvPr>
            <p:ph type="body" idx="1"/>
          </p:nvPr>
        </p:nvSpPr>
        <p:spPr>
          <a:xfrm>
            <a:off x="304800" y="1493837"/>
            <a:ext cx="8534400" cy="4525963"/>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SzPts val="2400"/>
              <a:buFont typeface="Calibri"/>
              <a:buAutoNum type="arabicPeriod"/>
            </a:pPr>
            <a:r>
              <a:rPr lang="en-IN" sz="2000" dirty="0"/>
              <a:t>What will be the effect if we consider the number to be 0 in the given pseudocode?</a:t>
            </a:r>
            <a:endParaRPr sz="2000" dirty="0"/>
          </a:p>
          <a:p>
            <a:pPr marL="457200" lvl="0" indent="-304800" algn="just" rtl="0">
              <a:lnSpc>
                <a:spcPct val="100000"/>
              </a:lnSpc>
              <a:spcBef>
                <a:spcPts val="480"/>
              </a:spcBef>
              <a:spcAft>
                <a:spcPts val="0"/>
              </a:spcAft>
              <a:buSzPts val="2400"/>
              <a:buFont typeface="Calibri"/>
              <a:buNone/>
            </a:pPr>
            <a:r>
              <a:rPr lang="en-US" sz="1600" dirty="0"/>
              <a:t>Since it decrements before checking 0 zero it becomes -1 and so </a:t>
            </a:r>
            <a:r>
              <a:rPr lang="en-US" sz="1600"/>
              <a:t>it turns into a inf loop</a:t>
            </a:r>
            <a:endParaRPr lang="en-US" sz="1600" dirty="0"/>
          </a:p>
          <a:p>
            <a:pPr marL="457200" lvl="0" indent="-304800" algn="just" rtl="0">
              <a:lnSpc>
                <a:spcPct val="100000"/>
              </a:lnSpc>
              <a:spcBef>
                <a:spcPts val="480"/>
              </a:spcBef>
              <a:spcAft>
                <a:spcPts val="0"/>
              </a:spcAft>
              <a:buSzPts val="2400"/>
              <a:buFont typeface="Calibri"/>
              <a:buNone/>
            </a:pPr>
            <a:endParaRPr sz="1600" dirty="0"/>
          </a:p>
          <a:p>
            <a:pPr marL="457200" lvl="0" indent="-457200" algn="just" rtl="0">
              <a:lnSpc>
                <a:spcPct val="100000"/>
              </a:lnSpc>
              <a:spcBef>
                <a:spcPts val="480"/>
              </a:spcBef>
              <a:spcAft>
                <a:spcPts val="0"/>
              </a:spcAft>
              <a:buSzPts val="2400"/>
              <a:buFont typeface="Calibri"/>
              <a:buAutoNum type="arabicPeriod"/>
            </a:pPr>
            <a:r>
              <a:rPr lang="en-IN" sz="2000" dirty="0"/>
              <a:t>Why the input number range is selected between 1 to 8? Can we extend the range by altering the ALP suitable for 8086?  </a:t>
            </a:r>
          </a:p>
          <a:p>
            <a:pPr marL="0" lvl="0" indent="0" algn="just" rtl="0">
              <a:lnSpc>
                <a:spcPct val="100000"/>
              </a:lnSpc>
              <a:spcBef>
                <a:spcPts val="480"/>
              </a:spcBef>
              <a:spcAft>
                <a:spcPts val="0"/>
              </a:spcAft>
              <a:buSzPts val="2400"/>
            </a:pPr>
            <a:r>
              <a:rPr lang="en-IN" sz="1400" dirty="0"/>
              <a:t>Since till 8! The number of bits </a:t>
            </a:r>
            <a:r>
              <a:rPr lang="en-IN" sz="1400" dirty="0" err="1"/>
              <a:t>req</a:t>
            </a:r>
            <a:r>
              <a:rPr lang="en-IN" sz="1400" dirty="0"/>
              <a:t> is 16 bits but for 9! 20bits are </a:t>
            </a:r>
            <a:r>
              <a:rPr lang="en-IN" sz="1400" dirty="0" err="1"/>
              <a:t>req</a:t>
            </a:r>
            <a:r>
              <a:rPr lang="en-IN" sz="1400" dirty="0"/>
              <a:t> so it is not possible to store in one register</a:t>
            </a:r>
            <a:endParaRPr sz="1400" dirty="0"/>
          </a:p>
          <a:p>
            <a:pPr marL="457200" lvl="0" indent="-304800" algn="just" rtl="0">
              <a:lnSpc>
                <a:spcPct val="100000"/>
              </a:lnSpc>
              <a:spcBef>
                <a:spcPts val="480"/>
              </a:spcBef>
              <a:spcAft>
                <a:spcPts val="0"/>
              </a:spcAft>
              <a:buSzPts val="2400"/>
              <a:buFont typeface="Calibri"/>
              <a:buNone/>
            </a:pPr>
            <a:endParaRPr sz="2000" dirty="0"/>
          </a:p>
          <a:p>
            <a:pPr marL="457200" lvl="0" indent="-457200" algn="just" rtl="0">
              <a:lnSpc>
                <a:spcPct val="100000"/>
              </a:lnSpc>
              <a:spcBef>
                <a:spcPts val="480"/>
              </a:spcBef>
              <a:spcAft>
                <a:spcPts val="0"/>
              </a:spcAft>
              <a:buSzPts val="2400"/>
              <a:buFont typeface="Calibri"/>
              <a:buAutoNum type="arabicPeriod"/>
            </a:pPr>
            <a:r>
              <a:rPr lang="en-IN" sz="2000" dirty="0"/>
              <a:t>Repeat the same problem without using the instructions “LOOP”. You can use the instructions like JZ or JNZ or any other registers as per your requirement. Evaluate the value of 7! using your new code.</a:t>
            </a:r>
            <a:endParaRPr sz="2000" dirty="0"/>
          </a:p>
          <a:p>
            <a:pPr marL="0" lvl="0" indent="0" algn="l" rtl="0">
              <a:lnSpc>
                <a:spcPct val="100000"/>
              </a:lnSpc>
              <a:spcBef>
                <a:spcPts val="480"/>
              </a:spcBef>
              <a:spcAft>
                <a:spcPts val="0"/>
              </a:spcAft>
              <a:buSzPts val="2400"/>
              <a:buNone/>
            </a:pPr>
            <a:endParaRPr dirty="0"/>
          </a:p>
        </p:txBody>
      </p:sp>
      <p:sp>
        <p:nvSpPr>
          <p:cNvPr id="259" name="Google Shape;259;p23"/>
          <p:cNvSpPr txBox="1">
            <a:spLocks noGrp="1"/>
          </p:cNvSpPr>
          <p:nvPr>
            <p:ph type="body" idx="2"/>
          </p:nvPr>
        </p:nvSpPr>
        <p:spPr>
          <a:xfrm>
            <a:off x="304800" y="76200"/>
            <a:ext cx="6324600" cy="609600"/>
          </a:xfrm>
          <a:prstGeom prst="rect">
            <a:avLst/>
          </a:prstGeom>
          <a:noFill/>
          <a:ln>
            <a:noFill/>
          </a:ln>
        </p:spPr>
        <p:txBody>
          <a:bodyPr spcFirstLastPara="1" wrap="square" lIns="91425" tIns="45700" rIns="91425" bIns="45700" anchor="ctr" anchorCtr="0">
            <a:noAutofit/>
          </a:bodyPr>
          <a:lstStyle/>
          <a:p>
            <a:pPr marL="0" lvl="0" indent="0" algn="l" rtl="0">
              <a:lnSpc>
                <a:spcPct val="112500"/>
              </a:lnSpc>
              <a:spcBef>
                <a:spcPts val="0"/>
              </a:spcBef>
              <a:spcAft>
                <a:spcPts val="0"/>
              </a:spcAft>
              <a:buClr>
                <a:schemeClr val="dk1"/>
              </a:buClr>
              <a:buSzPts val="3200"/>
              <a:buNone/>
            </a:pPr>
            <a:r>
              <a:rPr lang="en-IN" sz="3200"/>
              <a:t>3.2  Review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a:spLocks noGrp="1"/>
          </p:cNvSpPr>
          <p:nvPr>
            <p:ph type="body" idx="2"/>
          </p:nvPr>
        </p:nvSpPr>
        <p:spPr>
          <a:xfrm>
            <a:off x="304800" y="152400"/>
            <a:ext cx="6324600" cy="533400"/>
          </a:xfrm>
          <a:prstGeom prst="rect">
            <a:avLst/>
          </a:prstGeom>
          <a:noFill/>
          <a:ln>
            <a:noFill/>
          </a:ln>
        </p:spPr>
        <p:txBody>
          <a:bodyPr spcFirstLastPara="1" wrap="square" lIns="91425" tIns="45700" rIns="91425" bIns="45700" anchor="ctr" anchorCtr="0">
            <a:noAutofit/>
          </a:bodyPr>
          <a:lstStyle/>
          <a:p>
            <a:pPr marL="0" lvl="0" indent="0" algn="ctr" rtl="0">
              <a:lnSpc>
                <a:spcPct val="129032"/>
              </a:lnSpc>
              <a:spcBef>
                <a:spcPts val="0"/>
              </a:spcBef>
              <a:spcAft>
                <a:spcPts val="0"/>
              </a:spcAft>
              <a:buClr>
                <a:schemeClr val="dk1"/>
              </a:buClr>
              <a:buSzPts val="2790"/>
              <a:buNone/>
            </a:pPr>
            <a:r>
              <a:rPr lang="en-IN" sz="2790"/>
              <a:t>ALPs to be completed</a:t>
            </a:r>
            <a:endParaRPr/>
          </a:p>
        </p:txBody>
      </p:sp>
      <p:sp>
        <p:nvSpPr>
          <p:cNvPr id="175" name="Google Shape;175;p14"/>
          <p:cNvSpPr txBox="1">
            <a:spLocks noGrp="1"/>
          </p:cNvSpPr>
          <p:nvPr>
            <p:ph type="body" idx="1"/>
          </p:nvPr>
        </p:nvSpPr>
        <p:spPr>
          <a:xfrm>
            <a:off x="762000" y="2613818"/>
            <a:ext cx="7848600" cy="16303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400"/>
              <a:buFont typeface="Arial"/>
              <a:buNone/>
            </a:pPr>
            <a:r>
              <a:rPr lang="en-IN" b="1"/>
              <a:t>Problem 1: Conversion of temperature from </a:t>
            </a:r>
            <a:r>
              <a:rPr lang="en-IN" b="1" baseline="30000"/>
              <a:t>o</a:t>
            </a:r>
            <a:r>
              <a:rPr lang="en-IN" b="1"/>
              <a:t>C to </a:t>
            </a:r>
            <a:r>
              <a:rPr lang="en-IN" b="1" baseline="30000"/>
              <a:t>o</a:t>
            </a:r>
            <a:r>
              <a:rPr lang="en-IN" b="1"/>
              <a:t>F. </a:t>
            </a:r>
            <a:endParaRPr/>
          </a:p>
          <a:p>
            <a:pPr marL="342900" marR="0" lvl="0" indent="-342900" algn="l" rtl="0">
              <a:lnSpc>
                <a:spcPct val="100000"/>
              </a:lnSpc>
              <a:spcBef>
                <a:spcPts val="480"/>
              </a:spcBef>
              <a:spcAft>
                <a:spcPts val="0"/>
              </a:spcAft>
              <a:buClr>
                <a:srgbClr val="101141"/>
              </a:buClr>
              <a:buSzPts val="2400"/>
              <a:buFont typeface="Arial"/>
              <a:buNone/>
            </a:pPr>
            <a:endParaRPr b="1"/>
          </a:p>
          <a:p>
            <a:pPr marL="342900" marR="0" lvl="0" indent="-342900" algn="l" rtl="0">
              <a:lnSpc>
                <a:spcPct val="100000"/>
              </a:lnSpc>
              <a:spcBef>
                <a:spcPts val="480"/>
              </a:spcBef>
              <a:spcAft>
                <a:spcPts val="0"/>
              </a:spcAft>
              <a:buClr>
                <a:srgbClr val="101141"/>
              </a:buClr>
              <a:buSzPts val="2400"/>
              <a:buFont typeface="Arial"/>
              <a:buNone/>
            </a:pPr>
            <a:r>
              <a:rPr lang="en-IN" b="1"/>
              <a:t>Problem 2: Factorial of a given number.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5"/>
          <p:cNvSpPr txBox="1">
            <a:spLocks noGrp="1"/>
          </p:cNvSpPr>
          <p:nvPr>
            <p:ph type="body" idx="1"/>
          </p:nvPr>
        </p:nvSpPr>
        <p:spPr>
          <a:xfrm>
            <a:off x="304800" y="1493837"/>
            <a:ext cx="8229600" cy="4525963"/>
          </a:xfrm>
          <a:prstGeom prst="rect">
            <a:avLst/>
          </a:prstGeom>
          <a:blipFill rotWithShape="1">
            <a:blip r:embed="rId3">
              <a:alphaModFix/>
            </a:blip>
            <a:stretch>
              <a:fillRect l="-1109" t="-940"/>
            </a:stretch>
          </a:blip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400"/>
              <a:buFont typeface="Arial"/>
              <a:buNone/>
            </a:pPr>
            <a:r>
              <a:rPr lang="en-IN"/>
              <a:t> </a:t>
            </a:r>
            <a:endParaRPr/>
          </a:p>
        </p:txBody>
      </p:sp>
      <p:sp>
        <p:nvSpPr>
          <p:cNvPr id="181" name="Google Shape;181;p15"/>
          <p:cNvSpPr txBox="1">
            <a:spLocks noGrp="1"/>
          </p:cNvSpPr>
          <p:nvPr>
            <p:ph type="body" idx="2"/>
          </p:nvPr>
        </p:nvSpPr>
        <p:spPr>
          <a:xfrm>
            <a:off x="304800" y="152400"/>
            <a:ext cx="6324600" cy="685800"/>
          </a:xfrm>
          <a:prstGeom prst="rect">
            <a:avLst/>
          </a:prstGeom>
          <a:noFill/>
          <a:ln>
            <a:noFill/>
          </a:ln>
        </p:spPr>
        <p:txBody>
          <a:bodyPr spcFirstLastPara="1" wrap="square" lIns="91425" tIns="45700" rIns="91425" bIns="45700" anchor="ctr" anchorCtr="0">
            <a:noAutofit/>
          </a:bodyPr>
          <a:lstStyle/>
          <a:p>
            <a:pPr marL="0" lvl="0" indent="0" algn="l" rtl="0">
              <a:lnSpc>
                <a:spcPct val="112500"/>
              </a:lnSpc>
              <a:spcBef>
                <a:spcPts val="0"/>
              </a:spcBef>
              <a:spcAft>
                <a:spcPts val="0"/>
              </a:spcAft>
              <a:buClr>
                <a:schemeClr val="dk1"/>
              </a:buClr>
              <a:buSzPts val="3200"/>
              <a:buNone/>
            </a:pPr>
            <a:r>
              <a:rPr lang="en-IN" sz="3200"/>
              <a:t>3.1 Conversion of temperature </a:t>
            </a:r>
            <a:endParaRPr/>
          </a:p>
        </p:txBody>
      </p:sp>
      <p:sp>
        <p:nvSpPr>
          <p:cNvPr id="182" name="Google Shape;182;p15"/>
          <p:cNvSpPr/>
          <p:nvPr/>
        </p:nvSpPr>
        <p:spPr>
          <a:xfrm>
            <a:off x="3314700" y="4191000"/>
            <a:ext cx="2209800" cy="83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a:spLocks noGrp="1"/>
          </p:cNvSpPr>
          <p:nvPr>
            <p:ph type="body" idx="2"/>
          </p:nvPr>
        </p:nvSpPr>
        <p:spPr>
          <a:xfrm>
            <a:off x="304800" y="152400"/>
            <a:ext cx="6324600" cy="685800"/>
          </a:xfrm>
          <a:prstGeom prst="rect">
            <a:avLst/>
          </a:prstGeom>
          <a:noFill/>
          <a:ln>
            <a:noFill/>
          </a:ln>
        </p:spPr>
        <p:txBody>
          <a:bodyPr spcFirstLastPara="1" wrap="square" lIns="91425" tIns="45700" rIns="91425" bIns="45700" anchor="ctr" anchorCtr="0">
            <a:noAutofit/>
          </a:bodyPr>
          <a:lstStyle/>
          <a:p>
            <a:pPr marL="0" lvl="0" indent="0" algn="l" rtl="0">
              <a:lnSpc>
                <a:spcPct val="112500"/>
              </a:lnSpc>
              <a:spcBef>
                <a:spcPts val="0"/>
              </a:spcBef>
              <a:spcAft>
                <a:spcPts val="0"/>
              </a:spcAft>
              <a:buClr>
                <a:schemeClr val="dk1"/>
              </a:buClr>
              <a:buSzPts val="3200"/>
              <a:buNone/>
            </a:pPr>
            <a:r>
              <a:rPr lang="en-IN" sz="3200"/>
              <a:t>3.1 Conversion of temperature </a:t>
            </a:r>
            <a:endParaRPr/>
          </a:p>
        </p:txBody>
      </p:sp>
      <p:sp>
        <p:nvSpPr>
          <p:cNvPr id="188" name="Google Shape;188;p16"/>
          <p:cNvSpPr txBox="1"/>
          <p:nvPr/>
        </p:nvSpPr>
        <p:spPr>
          <a:xfrm>
            <a:off x="3430203" y="1371600"/>
            <a:ext cx="5660377" cy="3970318"/>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u="sng">
                <a:solidFill>
                  <a:schemeClr val="dk1"/>
                </a:solidFill>
                <a:latin typeface="Arial"/>
                <a:ea typeface="Arial"/>
                <a:cs typeface="Arial"/>
                <a:sym typeface="Arial"/>
              </a:rPr>
              <a:t>Variable Initialization</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IN" sz="1800" u="sng">
                <a:solidFill>
                  <a:srgbClr val="0070C0"/>
                </a:solidFill>
                <a:latin typeface="Arial"/>
                <a:ea typeface="Arial"/>
                <a:cs typeface="Arial"/>
                <a:sym typeface="Arial"/>
              </a:rPr>
              <a:t>Syntax</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u="sng">
                <a:solidFill>
                  <a:schemeClr val="dk1"/>
                </a:solidFill>
                <a:latin typeface="Arial"/>
                <a:ea typeface="Arial"/>
                <a:cs typeface="Arial"/>
                <a:sym typeface="Arial"/>
              </a:rPr>
              <a:t>name</a:t>
            </a:r>
            <a:r>
              <a:rPr lang="en-IN" sz="1800">
                <a:solidFill>
                  <a:schemeClr val="dk1"/>
                </a:solidFill>
                <a:latin typeface="Arial"/>
                <a:ea typeface="Arial"/>
                <a:cs typeface="Arial"/>
                <a:sym typeface="Arial"/>
              </a:rPr>
              <a:t> DB </a:t>
            </a:r>
            <a:r>
              <a:rPr lang="en-IN" sz="1800" u="sng">
                <a:solidFill>
                  <a:schemeClr val="dk1"/>
                </a:solidFill>
                <a:latin typeface="Arial"/>
                <a:ea typeface="Arial"/>
                <a:cs typeface="Arial"/>
                <a:sym typeface="Arial"/>
              </a:rPr>
              <a:t>value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u="sng">
                <a:solidFill>
                  <a:schemeClr val="dk1"/>
                </a:solidFill>
                <a:latin typeface="Arial"/>
                <a:ea typeface="Arial"/>
                <a:cs typeface="Arial"/>
                <a:sym typeface="Arial"/>
              </a:rPr>
              <a:t>name</a:t>
            </a:r>
            <a:r>
              <a:rPr lang="en-IN" sz="1800">
                <a:solidFill>
                  <a:schemeClr val="dk1"/>
                </a:solidFill>
                <a:latin typeface="Arial"/>
                <a:ea typeface="Arial"/>
                <a:cs typeface="Arial"/>
                <a:sym typeface="Arial"/>
              </a:rPr>
              <a:t> DW </a:t>
            </a:r>
            <a:r>
              <a:rPr lang="en-IN" sz="1800" u="sng">
                <a:solidFill>
                  <a:schemeClr val="dk1"/>
                </a:solidFill>
                <a:latin typeface="Arial"/>
                <a:ea typeface="Arial"/>
                <a:cs typeface="Arial"/>
                <a:sym typeface="Arial"/>
              </a:rPr>
              <a:t>value</a:t>
            </a:r>
            <a:endParaRPr sz="1800" u="sng">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Arial"/>
                <a:ea typeface="Arial"/>
                <a:cs typeface="Arial"/>
                <a:sym typeface="Arial"/>
              </a:rPr>
              <a:t>db or DB: Define Byte</a:t>
            </a:r>
            <a:endParaRPr/>
          </a:p>
          <a:p>
            <a:pPr marL="0" marR="0" lvl="0" indent="0" algn="l" rtl="0">
              <a:spcBef>
                <a:spcPts val="0"/>
              </a:spcBef>
              <a:spcAft>
                <a:spcPts val="0"/>
              </a:spcAft>
              <a:buNone/>
            </a:pPr>
            <a:r>
              <a:rPr lang="en-IN" sz="1800">
                <a:solidFill>
                  <a:schemeClr val="dk1"/>
                </a:solidFill>
                <a:latin typeface="Arial"/>
                <a:ea typeface="Arial"/>
                <a:cs typeface="Arial"/>
                <a:sym typeface="Arial"/>
              </a:rPr>
              <a:t>dw or DW: Define Word</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Arial"/>
                <a:ea typeface="Arial"/>
                <a:cs typeface="Arial"/>
                <a:sym typeface="Arial"/>
              </a:rPr>
              <a:t>Example:</a:t>
            </a:r>
            <a:r>
              <a:rPr lang="en-IN" sz="1800">
                <a:solidFill>
                  <a:schemeClr val="dk1"/>
                </a:solidFill>
                <a:latin typeface="Arial"/>
                <a:ea typeface="Arial"/>
                <a:cs typeface="Arial"/>
                <a:sym typeface="Arial"/>
              </a:rPr>
              <a:t> </a:t>
            </a:r>
            <a:endParaRPr/>
          </a:p>
          <a:p>
            <a:pPr marL="0" marR="0" lvl="0" indent="0" algn="ctr" rtl="0">
              <a:spcBef>
                <a:spcPts val="0"/>
              </a:spcBef>
              <a:spcAft>
                <a:spcPts val="0"/>
              </a:spcAft>
              <a:buNone/>
            </a:pPr>
            <a:r>
              <a:rPr lang="en-IN" sz="1800" u="sng">
                <a:solidFill>
                  <a:srgbClr val="0070C0"/>
                </a:solidFill>
                <a:latin typeface="Arial"/>
                <a:ea typeface="Arial"/>
                <a:cs typeface="Arial"/>
                <a:sym typeface="Arial"/>
              </a:rPr>
              <a:t>var1</a:t>
            </a:r>
            <a:r>
              <a:rPr lang="en-IN" sz="1800">
                <a:solidFill>
                  <a:schemeClr val="dk1"/>
                </a:solidFill>
                <a:latin typeface="Arial"/>
                <a:ea typeface="Arial"/>
                <a:cs typeface="Arial"/>
                <a:sym typeface="Arial"/>
              </a:rPr>
              <a:t> db </a:t>
            </a:r>
            <a:r>
              <a:rPr lang="en-IN" sz="1800" u="sng">
                <a:solidFill>
                  <a:schemeClr val="dk1"/>
                </a:solidFill>
                <a:latin typeface="Arial"/>
                <a:ea typeface="Arial"/>
                <a:cs typeface="Arial"/>
                <a:sym typeface="Arial"/>
              </a:rPr>
              <a:t>10</a:t>
            </a:r>
            <a:r>
              <a:rPr lang="en-IN" sz="1800">
                <a:solidFill>
                  <a:schemeClr val="dk1"/>
                </a:solidFill>
                <a:latin typeface="Arial"/>
                <a:ea typeface="Arial"/>
                <a:cs typeface="Arial"/>
                <a:sym typeface="Arial"/>
              </a:rPr>
              <a:t>    </a:t>
            </a:r>
            <a:endParaRPr/>
          </a:p>
        </p:txBody>
      </p:sp>
      <p:pic>
        <p:nvPicPr>
          <p:cNvPr id="189" name="Google Shape;189;p16"/>
          <p:cNvPicPr preferRelativeResize="0"/>
          <p:nvPr/>
        </p:nvPicPr>
        <p:blipFill rotWithShape="1">
          <a:blip r:embed="rId3">
            <a:alphaModFix/>
          </a:blip>
          <a:srcRect/>
          <a:stretch/>
        </p:blipFill>
        <p:spPr>
          <a:xfrm>
            <a:off x="381000" y="1143000"/>
            <a:ext cx="2714876" cy="4783352"/>
          </a:xfrm>
          <a:prstGeom prst="rect">
            <a:avLst/>
          </a:prstGeom>
          <a:noFill/>
          <a:ln>
            <a:noFill/>
          </a:ln>
        </p:spPr>
      </p:pic>
      <p:sp>
        <p:nvSpPr>
          <p:cNvPr id="190" name="Google Shape;190;p16"/>
          <p:cNvSpPr txBox="1"/>
          <p:nvPr/>
        </p:nvSpPr>
        <p:spPr>
          <a:xfrm>
            <a:off x="3810000" y="5555416"/>
            <a:ext cx="2313454" cy="369332"/>
          </a:xfrm>
          <a:prstGeom prst="rect">
            <a:avLst/>
          </a:prstGeom>
          <a:noFill/>
          <a:ln w="12700"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rgbClr val="0070C0"/>
                </a:solidFill>
                <a:latin typeface="Arial"/>
                <a:ea typeface="Arial"/>
                <a:cs typeface="Arial"/>
                <a:sym typeface="Arial"/>
              </a:rPr>
              <a:t>Name of the variable</a:t>
            </a:r>
            <a:endParaRPr/>
          </a:p>
        </p:txBody>
      </p:sp>
      <p:cxnSp>
        <p:nvCxnSpPr>
          <p:cNvPr id="191" name="Google Shape;191;p16"/>
          <p:cNvCxnSpPr/>
          <p:nvPr/>
        </p:nvCxnSpPr>
        <p:spPr>
          <a:xfrm rot="10800000">
            <a:off x="5867400" y="5257800"/>
            <a:ext cx="0" cy="297616"/>
          </a:xfrm>
          <a:prstGeom prst="straightConnector1">
            <a:avLst/>
          </a:prstGeom>
          <a:noFill/>
          <a:ln w="9525" cap="flat" cmpd="sng">
            <a:solidFill>
              <a:srgbClr val="4A7DBA"/>
            </a:solidFill>
            <a:prstDash val="solid"/>
            <a:round/>
            <a:headEnd type="none" w="sm" len="sm"/>
            <a:tailEnd type="triangle" w="med" len="med"/>
          </a:ln>
        </p:spPr>
      </p:cxnSp>
      <p:sp>
        <p:nvSpPr>
          <p:cNvPr id="192" name="Google Shape;192;p16"/>
          <p:cNvSpPr txBox="1"/>
          <p:nvPr/>
        </p:nvSpPr>
        <p:spPr>
          <a:xfrm>
            <a:off x="6400800" y="5555416"/>
            <a:ext cx="2270686"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Value of the variable</a:t>
            </a:r>
            <a:endParaRPr/>
          </a:p>
        </p:txBody>
      </p:sp>
      <p:cxnSp>
        <p:nvCxnSpPr>
          <p:cNvPr id="193" name="Google Shape;193;p16"/>
          <p:cNvCxnSpPr/>
          <p:nvPr/>
        </p:nvCxnSpPr>
        <p:spPr>
          <a:xfrm rot="10800000">
            <a:off x="6705600" y="5257800"/>
            <a:ext cx="0" cy="297616"/>
          </a:xfrm>
          <a:prstGeom prst="straightConnector1">
            <a:avLst/>
          </a:prstGeom>
          <a:noFill/>
          <a:ln w="9525" cap="flat" cmpd="sng">
            <a:solidFill>
              <a:schemeClr val="dk1"/>
            </a:solidFill>
            <a:prstDash val="solid"/>
            <a:round/>
            <a:headEnd type="none" w="sm" len="sm"/>
            <a:tailEnd type="triangle" w="med" len="med"/>
          </a:ln>
        </p:spPr>
      </p:cxnSp>
      <p:sp>
        <p:nvSpPr>
          <p:cNvPr id="194" name="Google Shape;194;p16"/>
          <p:cNvSpPr/>
          <p:nvPr/>
        </p:nvSpPr>
        <p:spPr>
          <a:xfrm>
            <a:off x="6489705" y="4953000"/>
            <a:ext cx="380990" cy="381000"/>
          </a:xfrm>
          <a:prstGeom prst="ellipse">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16"/>
          <p:cNvSpPr txBox="1"/>
          <p:nvPr/>
        </p:nvSpPr>
        <p:spPr>
          <a:xfrm>
            <a:off x="6690360" y="3846721"/>
            <a:ext cx="2270685" cy="923330"/>
          </a:xfrm>
          <a:prstGeom prst="rect">
            <a:avLst/>
          </a:prstGeom>
          <a:noFill/>
          <a:ln w="95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If it is replaced by ‘?’ then the variable is not initialized.</a:t>
            </a:r>
            <a:endParaRPr/>
          </a:p>
        </p:txBody>
      </p:sp>
      <p:cxnSp>
        <p:nvCxnSpPr>
          <p:cNvPr id="196" name="Google Shape;196;p16"/>
          <p:cNvCxnSpPr/>
          <p:nvPr/>
        </p:nvCxnSpPr>
        <p:spPr>
          <a:xfrm flipH="1">
            <a:off x="6832114" y="4770051"/>
            <a:ext cx="178286" cy="289698"/>
          </a:xfrm>
          <a:prstGeom prst="straightConnector1">
            <a:avLst/>
          </a:prstGeom>
          <a:noFill/>
          <a:ln w="9525" cap="flat" cmpd="sng">
            <a:solidFill>
              <a:srgbClr val="00B050"/>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a:spLocks noGrp="1"/>
          </p:cNvSpPr>
          <p:nvPr>
            <p:ph type="body" idx="1"/>
          </p:nvPr>
        </p:nvSpPr>
        <p:spPr>
          <a:xfrm>
            <a:off x="4351020" y="990600"/>
            <a:ext cx="2118360" cy="5334000"/>
          </a:xfrm>
          <a:prstGeom prst="rect">
            <a:avLst/>
          </a:prstGeom>
          <a:noFill/>
          <a:ln w="95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101141"/>
              </a:buClr>
              <a:buSzPts val="1800"/>
              <a:buFont typeface="Arial"/>
              <a:buNone/>
            </a:pPr>
            <a:r>
              <a:rPr lang="en-IN" sz="1800" b="1" u="sng">
                <a:solidFill>
                  <a:srgbClr val="FF0000"/>
                </a:solidFill>
                <a:latin typeface="Courier New"/>
                <a:ea typeface="Courier New"/>
                <a:cs typeface="Courier New"/>
                <a:sym typeface="Courier New"/>
              </a:rPr>
              <a:t>Pseudocode</a:t>
            </a:r>
            <a:endParaRPr/>
          </a:p>
          <a:p>
            <a:pPr marL="342900" marR="0" lvl="0" indent="-342900" algn="l" rtl="0">
              <a:lnSpc>
                <a:spcPct val="80000"/>
              </a:lnSpc>
              <a:spcBef>
                <a:spcPts val="360"/>
              </a:spcBef>
              <a:spcAft>
                <a:spcPts val="0"/>
              </a:spcAft>
              <a:buClr>
                <a:srgbClr val="101141"/>
              </a:buClr>
              <a:buSzPts val="1800"/>
              <a:buFont typeface="Arial"/>
              <a:buNone/>
            </a:pPr>
            <a:endParaRPr sz="1800" b="1">
              <a:latin typeface="Courier New"/>
              <a:ea typeface="Courier New"/>
              <a:cs typeface="Courier New"/>
              <a:sym typeface="Courier New"/>
            </a:endParaRPr>
          </a:p>
          <a:p>
            <a:pPr marL="342900" marR="0" lvl="0" indent="-342900" algn="l" rtl="0">
              <a:lnSpc>
                <a:spcPct val="80000"/>
              </a:lnSpc>
              <a:spcBef>
                <a:spcPts val="360"/>
              </a:spcBef>
              <a:spcAft>
                <a:spcPts val="0"/>
              </a:spcAft>
              <a:buClr>
                <a:srgbClr val="101141"/>
              </a:buClr>
              <a:buSzPts val="1800"/>
              <a:buFont typeface="Arial"/>
              <a:buNone/>
            </a:pPr>
            <a:endParaRPr sz="1800" b="1">
              <a:latin typeface="Courier New"/>
              <a:ea typeface="Courier New"/>
              <a:cs typeface="Courier New"/>
              <a:sym typeface="Courier New"/>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jmp start</a:t>
            </a:r>
            <a:endParaRPr/>
          </a:p>
          <a:p>
            <a:pPr marL="342900" marR="0" lvl="0" indent="-342900" algn="l" rtl="0">
              <a:lnSpc>
                <a:spcPct val="80000"/>
              </a:lnSpc>
              <a:spcBef>
                <a:spcPts val="360"/>
              </a:spcBef>
              <a:spcAft>
                <a:spcPts val="0"/>
              </a:spcAft>
              <a:buClr>
                <a:srgbClr val="101141"/>
              </a:buClr>
              <a:buSzPts val="1800"/>
              <a:buFont typeface="Arial"/>
              <a:buNone/>
            </a:pPr>
            <a:endParaRPr sz="1800" b="1">
              <a:latin typeface="Courier New"/>
              <a:ea typeface="Courier New"/>
              <a:cs typeface="Courier New"/>
              <a:sym typeface="Courier New"/>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var1 db </a:t>
            </a:r>
            <a:r>
              <a:rPr lang="en-IN" sz="1800" b="1">
                <a:highlight>
                  <a:srgbClr val="FFFF00"/>
                </a:highlight>
                <a:latin typeface="Courier New"/>
                <a:ea typeface="Courier New"/>
                <a:cs typeface="Courier New"/>
                <a:sym typeface="Courier New"/>
              </a:rPr>
              <a:t>xx </a:t>
            </a:r>
            <a:r>
              <a:rPr lang="en-IN" sz="1800" b="1">
                <a:latin typeface="Courier New"/>
                <a:ea typeface="Courier New"/>
                <a:cs typeface="Courier New"/>
                <a:sym typeface="Courier New"/>
              </a:rPr>
              <a:t> </a:t>
            </a:r>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var2 db </a:t>
            </a:r>
            <a:r>
              <a:rPr lang="en-IN" sz="1800" b="1">
                <a:highlight>
                  <a:srgbClr val="FFFF00"/>
                </a:highlight>
                <a:latin typeface="Courier New"/>
                <a:ea typeface="Courier New"/>
                <a:cs typeface="Courier New"/>
                <a:sym typeface="Courier New"/>
              </a:rPr>
              <a:t>yy</a:t>
            </a:r>
            <a:r>
              <a:rPr lang="en-IN" sz="1800" b="1">
                <a:latin typeface="Courier New"/>
                <a:ea typeface="Courier New"/>
                <a:cs typeface="Courier New"/>
                <a:sym typeface="Courier New"/>
              </a:rPr>
              <a:t>  </a:t>
            </a:r>
            <a:endParaRPr/>
          </a:p>
          <a:p>
            <a:pPr marL="342900" marR="0" lvl="0" indent="-342900" algn="l" rtl="0">
              <a:lnSpc>
                <a:spcPct val="80000"/>
              </a:lnSpc>
              <a:spcBef>
                <a:spcPts val="360"/>
              </a:spcBef>
              <a:spcAft>
                <a:spcPts val="0"/>
              </a:spcAft>
              <a:buClr>
                <a:srgbClr val="101141"/>
              </a:buClr>
              <a:buSzPts val="1800"/>
              <a:buFont typeface="Arial"/>
              <a:buNone/>
            </a:pPr>
            <a:endParaRPr sz="1800" b="1">
              <a:latin typeface="Courier New"/>
              <a:ea typeface="Courier New"/>
              <a:cs typeface="Courier New"/>
              <a:sym typeface="Courier New"/>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var3 db ?   </a:t>
            </a:r>
            <a:endParaRPr/>
          </a:p>
          <a:p>
            <a:pPr marL="342900" marR="0" lvl="0" indent="-342900" algn="l" rtl="0">
              <a:lnSpc>
                <a:spcPct val="80000"/>
              </a:lnSpc>
              <a:spcBef>
                <a:spcPts val="360"/>
              </a:spcBef>
              <a:spcAft>
                <a:spcPts val="0"/>
              </a:spcAft>
              <a:buClr>
                <a:srgbClr val="101141"/>
              </a:buClr>
              <a:buSzPts val="1800"/>
              <a:buFont typeface="Arial"/>
              <a:buNone/>
            </a:pPr>
            <a:endParaRPr sz="1800" b="1">
              <a:latin typeface="Courier New"/>
              <a:ea typeface="Courier New"/>
              <a:cs typeface="Courier New"/>
              <a:sym typeface="Courier New"/>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start:</a:t>
            </a:r>
            <a:endParaRPr/>
          </a:p>
          <a:p>
            <a:pPr marL="342900" marR="0" lvl="0" indent="-342900" algn="l" rtl="0">
              <a:lnSpc>
                <a:spcPct val="80000"/>
              </a:lnSpc>
              <a:spcBef>
                <a:spcPts val="360"/>
              </a:spcBef>
              <a:spcAft>
                <a:spcPts val="0"/>
              </a:spcAft>
              <a:buClr>
                <a:srgbClr val="101141"/>
              </a:buClr>
              <a:buSzPts val="1800"/>
              <a:buFont typeface="Arial"/>
              <a:buNone/>
            </a:pPr>
            <a:endParaRPr sz="1800" b="1">
              <a:latin typeface="Courier New"/>
              <a:ea typeface="Courier New"/>
              <a:cs typeface="Courier New"/>
              <a:sym typeface="Courier New"/>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mov cl,</a:t>
            </a:r>
            <a:r>
              <a:rPr lang="en-IN" sz="1800" b="1">
                <a:highlight>
                  <a:srgbClr val="FFFF00"/>
                </a:highlight>
                <a:latin typeface="Courier New"/>
                <a:ea typeface="Courier New"/>
                <a:cs typeface="Courier New"/>
                <a:sym typeface="Courier New"/>
              </a:rPr>
              <a:t>zz</a:t>
            </a:r>
            <a:endParaRPr sz="1800" b="1">
              <a:highlight>
                <a:srgbClr val="FFFF00"/>
              </a:highlight>
              <a:latin typeface="Courier New"/>
              <a:ea typeface="Courier New"/>
              <a:cs typeface="Courier New"/>
              <a:sym typeface="Courier New"/>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mov al,</a:t>
            </a:r>
            <a:r>
              <a:rPr lang="en-IN" sz="1800" b="1">
                <a:highlight>
                  <a:srgbClr val="FFFF00"/>
                </a:highlight>
                <a:latin typeface="Courier New"/>
                <a:ea typeface="Courier New"/>
                <a:cs typeface="Courier New"/>
                <a:sym typeface="Courier New"/>
              </a:rPr>
              <a:t>ww</a:t>
            </a:r>
            <a:r>
              <a:rPr lang="en-IN" sz="1800" b="1">
                <a:latin typeface="Courier New"/>
                <a:ea typeface="Courier New"/>
                <a:cs typeface="Courier New"/>
                <a:sym typeface="Courier New"/>
              </a:rPr>
              <a:t> </a:t>
            </a:r>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imul cl</a:t>
            </a:r>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mov cl,</a:t>
            </a:r>
            <a:r>
              <a:rPr lang="en-IN" sz="1800" b="1">
                <a:highlight>
                  <a:srgbClr val="FFFF00"/>
                </a:highlight>
                <a:latin typeface="Courier New"/>
                <a:ea typeface="Courier New"/>
                <a:cs typeface="Courier New"/>
                <a:sym typeface="Courier New"/>
              </a:rPr>
              <a:t>tt</a:t>
            </a:r>
            <a:endParaRPr sz="1800" b="1">
              <a:highlight>
                <a:srgbClr val="FFFF00"/>
              </a:highlight>
              <a:latin typeface="Courier New"/>
              <a:ea typeface="Courier New"/>
              <a:cs typeface="Courier New"/>
              <a:sym typeface="Courier New"/>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idiv cl</a:t>
            </a:r>
            <a:endParaRPr/>
          </a:p>
          <a:p>
            <a:pPr marL="342900" marR="0" lvl="0" indent="-342900" algn="l" rtl="0">
              <a:lnSpc>
                <a:spcPct val="80000"/>
              </a:lnSpc>
              <a:spcBef>
                <a:spcPts val="360"/>
              </a:spcBef>
              <a:spcAft>
                <a:spcPts val="0"/>
              </a:spcAft>
              <a:buClr>
                <a:srgbClr val="101141"/>
              </a:buClr>
              <a:buSzPts val="1800"/>
              <a:buFont typeface="Arial"/>
              <a:buNone/>
            </a:pPr>
            <a:r>
              <a:rPr lang="en-IN" sz="1800" b="1">
                <a:latin typeface="Courier New"/>
                <a:ea typeface="Courier New"/>
                <a:cs typeface="Courier New"/>
                <a:sym typeface="Courier New"/>
              </a:rPr>
              <a:t>add al,</a:t>
            </a:r>
            <a:r>
              <a:rPr lang="en-IN" sz="1800" b="1">
                <a:highlight>
                  <a:srgbClr val="FFFF00"/>
                </a:highlight>
                <a:latin typeface="Courier New"/>
                <a:ea typeface="Courier New"/>
                <a:cs typeface="Courier New"/>
                <a:sym typeface="Courier New"/>
              </a:rPr>
              <a:t>pp</a:t>
            </a:r>
            <a:endParaRPr sz="1800" b="1">
              <a:highlight>
                <a:srgbClr val="FFFF00"/>
              </a:highlight>
              <a:latin typeface="Courier New"/>
              <a:ea typeface="Courier New"/>
              <a:cs typeface="Courier New"/>
              <a:sym typeface="Courier New"/>
            </a:endParaRPr>
          </a:p>
          <a:p>
            <a:pPr marL="342900" marR="0" lvl="0" indent="-342900" algn="l" rtl="0">
              <a:lnSpc>
                <a:spcPct val="80000"/>
              </a:lnSpc>
              <a:spcBef>
                <a:spcPts val="185"/>
              </a:spcBef>
              <a:spcAft>
                <a:spcPts val="0"/>
              </a:spcAft>
              <a:buClr>
                <a:srgbClr val="101141"/>
              </a:buClr>
              <a:buSzPts val="925"/>
              <a:buFont typeface="Arial"/>
              <a:buNone/>
            </a:pPr>
            <a:r>
              <a:rPr lang="en-IN" sz="925" b="1">
                <a:latin typeface="Courier New"/>
                <a:ea typeface="Courier New"/>
                <a:cs typeface="Courier New"/>
                <a:sym typeface="Courier New"/>
              </a:rPr>
              <a:t>…</a:t>
            </a:r>
            <a:endParaRPr/>
          </a:p>
          <a:p>
            <a:pPr marL="342900" marR="0" lvl="0" indent="-342900" algn="l" rtl="0">
              <a:lnSpc>
                <a:spcPct val="80000"/>
              </a:lnSpc>
              <a:spcBef>
                <a:spcPts val="185"/>
              </a:spcBef>
              <a:spcAft>
                <a:spcPts val="0"/>
              </a:spcAft>
              <a:buClr>
                <a:srgbClr val="101141"/>
              </a:buClr>
              <a:buSzPts val="925"/>
              <a:buFont typeface="Arial"/>
              <a:buNone/>
            </a:pPr>
            <a:endParaRPr sz="925" b="1">
              <a:latin typeface="Courier New"/>
              <a:ea typeface="Courier New"/>
              <a:cs typeface="Courier New"/>
              <a:sym typeface="Courier New"/>
            </a:endParaRPr>
          </a:p>
        </p:txBody>
      </p:sp>
      <p:sp>
        <p:nvSpPr>
          <p:cNvPr id="202" name="Google Shape;202;p17"/>
          <p:cNvSpPr txBox="1">
            <a:spLocks noGrp="1"/>
          </p:cNvSpPr>
          <p:nvPr>
            <p:ph type="body" idx="2"/>
          </p:nvPr>
        </p:nvSpPr>
        <p:spPr>
          <a:xfrm>
            <a:off x="304800" y="152400"/>
            <a:ext cx="6324600" cy="685800"/>
          </a:xfrm>
          <a:prstGeom prst="rect">
            <a:avLst/>
          </a:prstGeom>
          <a:noFill/>
          <a:ln>
            <a:noFill/>
          </a:ln>
        </p:spPr>
        <p:txBody>
          <a:bodyPr spcFirstLastPara="1" wrap="square" lIns="91425" tIns="45700" rIns="91425" bIns="45700" anchor="ctr" anchorCtr="0">
            <a:noAutofit/>
          </a:bodyPr>
          <a:lstStyle/>
          <a:p>
            <a:pPr marL="0" lvl="0" indent="0" algn="l" rtl="0">
              <a:lnSpc>
                <a:spcPct val="112500"/>
              </a:lnSpc>
              <a:spcBef>
                <a:spcPts val="0"/>
              </a:spcBef>
              <a:spcAft>
                <a:spcPts val="0"/>
              </a:spcAft>
              <a:buClr>
                <a:schemeClr val="dk1"/>
              </a:buClr>
              <a:buSzPts val="3200"/>
              <a:buNone/>
            </a:pPr>
            <a:r>
              <a:rPr lang="en-IN" sz="3200"/>
              <a:t>3.1 Conversion of temperature </a:t>
            </a:r>
            <a:endParaRPr/>
          </a:p>
        </p:txBody>
      </p:sp>
      <p:pic>
        <p:nvPicPr>
          <p:cNvPr id="203" name="Google Shape;203;p17"/>
          <p:cNvPicPr preferRelativeResize="0"/>
          <p:nvPr/>
        </p:nvPicPr>
        <p:blipFill rotWithShape="1">
          <a:blip r:embed="rId3">
            <a:alphaModFix/>
          </a:blip>
          <a:srcRect/>
          <a:stretch/>
        </p:blipFill>
        <p:spPr>
          <a:xfrm>
            <a:off x="274320" y="1142999"/>
            <a:ext cx="2994660" cy="5276305"/>
          </a:xfrm>
          <a:prstGeom prst="rect">
            <a:avLst/>
          </a:prstGeom>
          <a:noFill/>
          <a:ln>
            <a:noFill/>
          </a:ln>
        </p:spPr>
      </p:pic>
      <p:sp>
        <p:nvSpPr>
          <p:cNvPr id="204" name="Google Shape;204;p17"/>
          <p:cNvSpPr/>
          <p:nvPr/>
        </p:nvSpPr>
        <p:spPr>
          <a:xfrm>
            <a:off x="3429000" y="2971800"/>
            <a:ext cx="762000" cy="5334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17"/>
          <p:cNvSpPr txBox="1"/>
          <p:nvPr/>
        </p:nvSpPr>
        <p:spPr>
          <a:xfrm>
            <a:off x="6629400" y="2038171"/>
            <a:ext cx="2255520" cy="1200329"/>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a:solidFill>
                  <a:schemeClr val="dk1"/>
                </a:solidFill>
                <a:latin typeface="Arial"/>
                <a:ea typeface="Arial"/>
                <a:cs typeface="Arial"/>
                <a:sym typeface="Arial"/>
              </a:rPr>
              <a:t>Values highlighted in yellow color are needed to altered as per the flowchart.</a:t>
            </a:r>
            <a:endParaRPr/>
          </a:p>
        </p:txBody>
      </p:sp>
      <p:sp>
        <p:nvSpPr>
          <p:cNvPr id="206" name="Google Shape;206;p17"/>
          <p:cNvSpPr txBox="1"/>
          <p:nvPr/>
        </p:nvSpPr>
        <p:spPr>
          <a:xfrm>
            <a:off x="6624036" y="5280021"/>
            <a:ext cx="2414336" cy="646331"/>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a:solidFill>
                  <a:srgbClr val="FF0000"/>
                </a:solidFill>
                <a:latin typeface="Arial"/>
                <a:ea typeface="Arial"/>
                <a:cs typeface="Arial"/>
                <a:sym typeface="Arial"/>
              </a:rPr>
              <a:t>Complete the code for tempr. conversion.</a:t>
            </a:r>
            <a:endParaRPr sz="1800">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body" idx="1"/>
          </p:nvPr>
        </p:nvSpPr>
        <p:spPr>
          <a:xfrm>
            <a:off x="304800" y="1493837"/>
            <a:ext cx="8534400" cy="4525963"/>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SzPts val="2400"/>
              <a:buFont typeface="Calibri"/>
              <a:buAutoNum type="arabicPeriod"/>
            </a:pPr>
            <a:r>
              <a:rPr lang="en-IN" sz="2000" dirty="0"/>
              <a:t>What will be the effect if we consider ‘</a:t>
            </a:r>
            <a:r>
              <a:rPr lang="en-IN" sz="2000" dirty="0" err="1"/>
              <a:t>mul</a:t>
            </a:r>
            <a:r>
              <a:rPr lang="en-IN" sz="2000" dirty="0"/>
              <a:t>’ instruction instead of ‘</a:t>
            </a:r>
            <a:r>
              <a:rPr lang="en-IN" sz="2000" dirty="0" err="1"/>
              <a:t>imul</a:t>
            </a:r>
            <a:r>
              <a:rPr lang="en-IN" sz="2000" dirty="0"/>
              <a:t>’ instruction in the code? Explain with an example.</a:t>
            </a:r>
          </a:p>
          <a:p>
            <a:pPr marL="0" lvl="0" indent="0" algn="just" rtl="0">
              <a:lnSpc>
                <a:spcPct val="100000"/>
              </a:lnSpc>
              <a:spcBef>
                <a:spcPts val="0"/>
              </a:spcBef>
              <a:spcAft>
                <a:spcPts val="0"/>
              </a:spcAft>
              <a:buSzPts val="2400"/>
            </a:pPr>
            <a:r>
              <a:rPr lang="en-US" sz="1800" dirty="0"/>
              <a:t>“</a:t>
            </a:r>
            <a:r>
              <a:rPr lang="en-US" sz="1800" dirty="0" err="1"/>
              <a:t>mul</a:t>
            </a:r>
            <a:r>
              <a:rPr lang="en-US" sz="1800" dirty="0"/>
              <a:t>” is used for the unsigned numbers while “</a:t>
            </a:r>
            <a:r>
              <a:rPr lang="en-US" sz="1800" dirty="0" err="1"/>
              <a:t>imul</a:t>
            </a:r>
            <a:r>
              <a:rPr lang="en-US" sz="1800" dirty="0"/>
              <a:t>” is used for the signed numbers since the temperature has signed numbers “</a:t>
            </a:r>
            <a:r>
              <a:rPr lang="en-US" sz="1800" dirty="0" err="1"/>
              <a:t>imul</a:t>
            </a:r>
            <a:r>
              <a:rPr lang="en-US" sz="1800" dirty="0"/>
              <a:t>” is used.</a:t>
            </a:r>
            <a:endParaRPr sz="1800" dirty="0"/>
          </a:p>
          <a:p>
            <a:pPr marL="457200" lvl="0" indent="-304800" algn="just" rtl="0">
              <a:lnSpc>
                <a:spcPct val="100000"/>
              </a:lnSpc>
              <a:spcBef>
                <a:spcPts val="480"/>
              </a:spcBef>
              <a:spcAft>
                <a:spcPts val="0"/>
              </a:spcAft>
              <a:buSzPts val="2400"/>
              <a:buFont typeface="Calibri"/>
              <a:buNone/>
            </a:pPr>
            <a:endParaRPr sz="2000" dirty="0"/>
          </a:p>
          <a:p>
            <a:pPr marL="457200" lvl="0" indent="-457200" algn="just" rtl="0">
              <a:lnSpc>
                <a:spcPct val="100000"/>
              </a:lnSpc>
              <a:spcBef>
                <a:spcPts val="480"/>
              </a:spcBef>
              <a:spcAft>
                <a:spcPts val="0"/>
              </a:spcAft>
              <a:buSzPts val="2400"/>
              <a:buFont typeface="Calibri"/>
              <a:buAutoNum type="arabicPeriod"/>
            </a:pPr>
            <a:r>
              <a:rPr lang="en-IN" sz="2000" dirty="0"/>
              <a:t>Does your code take signed numbers as input?  </a:t>
            </a:r>
          </a:p>
          <a:p>
            <a:pPr marL="0" lvl="0" indent="0" algn="just" rtl="0">
              <a:lnSpc>
                <a:spcPct val="100000"/>
              </a:lnSpc>
              <a:spcBef>
                <a:spcPts val="480"/>
              </a:spcBef>
              <a:spcAft>
                <a:spcPts val="0"/>
              </a:spcAft>
              <a:buSzPts val="2400"/>
            </a:pPr>
            <a:r>
              <a:rPr lang="en-IN" sz="1800" dirty="0"/>
              <a:t>Yes</a:t>
            </a:r>
          </a:p>
          <a:p>
            <a:pPr marL="457200" lvl="0" indent="-304800" algn="just" rtl="0">
              <a:lnSpc>
                <a:spcPct val="100000"/>
              </a:lnSpc>
              <a:spcBef>
                <a:spcPts val="480"/>
              </a:spcBef>
              <a:spcAft>
                <a:spcPts val="0"/>
              </a:spcAft>
              <a:buSzPts val="2400"/>
              <a:buFont typeface="Calibri"/>
              <a:buNone/>
            </a:pPr>
            <a:endParaRPr sz="2000" dirty="0"/>
          </a:p>
          <a:p>
            <a:pPr marL="457200" lvl="0" indent="-457200" algn="just" rtl="0">
              <a:lnSpc>
                <a:spcPct val="100000"/>
              </a:lnSpc>
              <a:spcBef>
                <a:spcPts val="480"/>
              </a:spcBef>
              <a:spcAft>
                <a:spcPts val="0"/>
              </a:spcAft>
              <a:buSzPts val="2400"/>
              <a:buFont typeface="Calibri"/>
              <a:buAutoNum type="arabicPeriod"/>
            </a:pPr>
            <a:r>
              <a:rPr lang="en-IN" sz="2000" dirty="0"/>
              <a:t>Write a similar kind of code for converting temperature from </a:t>
            </a:r>
            <a:r>
              <a:rPr lang="en-IN" sz="2000" baseline="30000" dirty="0" err="1"/>
              <a:t>o</a:t>
            </a:r>
            <a:r>
              <a:rPr lang="en-IN" sz="2000" dirty="0" err="1"/>
              <a:t>F</a:t>
            </a:r>
            <a:r>
              <a:rPr lang="en-IN" sz="2000" dirty="0"/>
              <a:t> to </a:t>
            </a:r>
            <a:r>
              <a:rPr lang="en-IN" sz="2000" baseline="30000" dirty="0" err="1"/>
              <a:t>o</a:t>
            </a:r>
            <a:r>
              <a:rPr lang="en-IN" sz="2000" dirty="0" err="1"/>
              <a:t>C.</a:t>
            </a:r>
            <a:endParaRPr sz="2000" dirty="0"/>
          </a:p>
          <a:p>
            <a:pPr marL="0" lvl="0" indent="0" algn="l" rtl="0">
              <a:lnSpc>
                <a:spcPct val="100000"/>
              </a:lnSpc>
              <a:spcBef>
                <a:spcPts val="480"/>
              </a:spcBef>
              <a:spcAft>
                <a:spcPts val="0"/>
              </a:spcAft>
              <a:buSzPts val="2400"/>
              <a:buNone/>
            </a:pPr>
            <a:endParaRPr sz="1600" dirty="0"/>
          </a:p>
        </p:txBody>
      </p:sp>
      <p:sp>
        <p:nvSpPr>
          <p:cNvPr id="212" name="Google Shape;212;p18"/>
          <p:cNvSpPr txBox="1">
            <a:spLocks noGrp="1"/>
          </p:cNvSpPr>
          <p:nvPr>
            <p:ph type="body" idx="2"/>
          </p:nvPr>
        </p:nvSpPr>
        <p:spPr>
          <a:xfrm>
            <a:off x="304800" y="76200"/>
            <a:ext cx="6324600" cy="609600"/>
          </a:xfrm>
          <a:prstGeom prst="rect">
            <a:avLst/>
          </a:prstGeom>
          <a:noFill/>
          <a:ln>
            <a:noFill/>
          </a:ln>
        </p:spPr>
        <p:txBody>
          <a:bodyPr spcFirstLastPara="1" wrap="square" lIns="91425" tIns="45700" rIns="91425" bIns="45700" anchor="ctr" anchorCtr="0">
            <a:noAutofit/>
          </a:bodyPr>
          <a:lstStyle/>
          <a:p>
            <a:pPr marL="0" lvl="0" indent="0" algn="l" rtl="0">
              <a:lnSpc>
                <a:spcPct val="112500"/>
              </a:lnSpc>
              <a:spcBef>
                <a:spcPts val="0"/>
              </a:spcBef>
              <a:spcAft>
                <a:spcPts val="0"/>
              </a:spcAft>
              <a:buClr>
                <a:schemeClr val="dk1"/>
              </a:buClr>
              <a:buSzPts val="3200"/>
              <a:buNone/>
            </a:pPr>
            <a:r>
              <a:rPr lang="en-IN" sz="3200"/>
              <a:t>3.1  Review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body" idx="1"/>
          </p:nvPr>
        </p:nvSpPr>
        <p:spPr>
          <a:xfrm>
            <a:off x="304800" y="960437"/>
            <a:ext cx="6934200" cy="1858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400"/>
              <a:buFont typeface="Arial"/>
              <a:buNone/>
            </a:pPr>
            <a:r>
              <a:rPr lang="en-IN">
                <a:solidFill>
                  <a:srgbClr val="FF0000"/>
                </a:solidFill>
              </a:rPr>
              <a:t>Factorial of the number: n!</a:t>
            </a:r>
            <a:endParaRPr/>
          </a:p>
          <a:p>
            <a:pPr marL="342900" marR="0" lvl="0" indent="-342900" algn="l" rtl="0">
              <a:lnSpc>
                <a:spcPct val="100000"/>
              </a:lnSpc>
              <a:spcBef>
                <a:spcPts val="480"/>
              </a:spcBef>
              <a:spcAft>
                <a:spcPts val="0"/>
              </a:spcAft>
              <a:buClr>
                <a:srgbClr val="101141"/>
              </a:buClr>
              <a:buSzPts val="2400"/>
              <a:buFont typeface="Arial"/>
              <a:buNone/>
            </a:pPr>
            <a:endParaRPr/>
          </a:p>
          <a:p>
            <a:pPr marL="342900" marR="0" lvl="0" indent="-342900" algn="l" rtl="0">
              <a:lnSpc>
                <a:spcPct val="100000"/>
              </a:lnSpc>
              <a:spcBef>
                <a:spcPts val="480"/>
              </a:spcBef>
              <a:spcAft>
                <a:spcPts val="0"/>
              </a:spcAft>
              <a:buClr>
                <a:srgbClr val="101141"/>
              </a:buClr>
              <a:buSzPts val="2400"/>
              <a:buFont typeface="Arial"/>
              <a:buNone/>
            </a:pPr>
            <a:r>
              <a:rPr lang="en-IN" b="1"/>
              <a:t>Example</a:t>
            </a:r>
            <a:r>
              <a:rPr lang="en-IN"/>
              <a:t>: 7! = </a:t>
            </a:r>
            <a:fld id="{00000000-1234-1234-1234-123412341234}" type="slidenum">
              <a:rPr lang="en-IN"/>
              <a:t>7</a:t>
            </a:fld>
            <a:r>
              <a:rPr lang="en-IN"/>
              <a:t> × 6 × 5 × 4 × 3 × 2 × 1 = 5040</a:t>
            </a:r>
            <a:endParaRPr/>
          </a:p>
          <a:p>
            <a:pPr marL="342900" marR="0" lvl="0" indent="-342900" algn="l" rtl="0">
              <a:lnSpc>
                <a:spcPct val="100000"/>
              </a:lnSpc>
              <a:spcBef>
                <a:spcPts val="480"/>
              </a:spcBef>
              <a:spcAft>
                <a:spcPts val="0"/>
              </a:spcAft>
              <a:buClr>
                <a:srgbClr val="101141"/>
              </a:buClr>
              <a:buSzPts val="2400"/>
              <a:buFont typeface="Arial"/>
              <a:buNone/>
            </a:pPr>
            <a:r>
              <a:rPr lang="en-IN"/>
              <a:t>                 1! = 1</a:t>
            </a:r>
            <a:endParaRPr/>
          </a:p>
          <a:p>
            <a:pPr marL="342900" marR="0" lvl="0" indent="-342900" algn="l" rtl="0">
              <a:lnSpc>
                <a:spcPct val="100000"/>
              </a:lnSpc>
              <a:spcBef>
                <a:spcPts val="480"/>
              </a:spcBef>
              <a:spcAft>
                <a:spcPts val="0"/>
              </a:spcAft>
              <a:buClr>
                <a:srgbClr val="101141"/>
              </a:buClr>
              <a:buSzPts val="2400"/>
              <a:buFont typeface="Arial"/>
              <a:buNone/>
            </a:pPr>
            <a:endParaRPr/>
          </a:p>
        </p:txBody>
      </p:sp>
      <p:sp>
        <p:nvSpPr>
          <p:cNvPr id="218" name="Google Shape;218;p19"/>
          <p:cNvSpPr txBox="1">
            <a:spLocks noGrp="1"/>
          </p:cNvSpPr>
          <p:nvPr>
            <p:ph type="body" idx="2"/>
          </p:nvPr>
        </p:nvSpPr>
        <p:spPr>
          <a:xfrm>
            <a:off x="304800" y="152400"/>
            <a:ext cx="6324600" cy="5334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1"/>
              </a:buClr>
              <a:buSzPts val="3000"/>
              <a:buNone/>
            </a:pPr>
            <a:r>
              <a:rPr lang="en-IN" sz="3000"/>
              <a:t>3.2  Factorial of a given number</a:t>
            </a:r>
            <a:endParaRPr/>
          </a:p>
        </p:txBody>
      </p:sp>
      <p:sp>
        <p:nvSpPr>
          <p:cNvPr id="219" name="Google Shape;219;p19"/>
          <p:cNvSpPr txBox="1"/>
          <p:nvPr/>
        </p:nvSpPr>
        <p:spPr>
          <a:xfrm>
            <a:off x="304800" y="2971801"/>
            <a:ext cx="8534400" cy="53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400"/>
              <a:buFont typeface="Arial"/>
              <a:buNone/>
            </a:pPr>
            <a:r>
              <a:rPr lang="en-IN" sz="2400">
                <a:solidFill>
                  <a:srgbClr val="0070C0"/>
                </a:solidFill>
                <a:latin typeface="Arial"/>
                <a:ea typeface="Arial"/>
                <a:cs typeface="Arial"/>
                <a:sym typeface="Arial"/>
              </a:rPr>
              <a:t>Calculation of factorial from previous number: n! = n × (n-1)!</a:t>
            </a:r>
            <a:endParaRPr/>
          </a:p>
          <a:p>
            <a:pPr marL="342900" marR="0" lvl="0" indent="-342900" algn="l" rtl="0">
              <a:lnSpc>
                <a:spcPct val="100000"/>
              </a:lnSpc>
              <a:spcBef>
                <a:spcPts val="480"/>
              </a:spcBef>
              <a:spcAft>
                <a:spcPts val="0"/>
              </a:spcAft>
              <a:buClr>
                <a:srgbClr val="101141"/>
              </a:buClr>
              <a:buSzPts val="2400"/>
              <a:buFont typeface="Arial"/>
              <a:buNone/>
            </a:pPr>
            <a:endParaRPr sz="2400">
              <a:solidFill>
                <a:srgbClr val="0070C0"/>
              </a:solidFill>
              <a:latin typeface="Arial"/>
              <a:ea typeface="Arial"/>
              <a:cs typeface="Arial"/>
              <a:sym typeface="Arial"/>
            </a:endParaRPr>
          </a:p>
        </p:txBody>
      </p:sp>
      <p:graphicFrame>
        <p:nvGraphicFramePr>
          <p:cNvPr id="220" name="Google Shape;220;p19"/>
          <p:cNvGraphicFramePr/>
          <p:nvPr/>
        </p:nvGraphicFramePr>
        <p:xfrm>
          <a:off x="1524000" y="3810000"/>
          <a:ext cx="6096000" cy="2225100"/>
        </p:xfrm>
        <a:graphic>
          <a:graphicData uri="http://schemas.openxmlformats.org/drawingml/2006/table">
            <a:tbl>
              <a:tblPr firstRow="1" bandRow="1">
                <a:noFill/>
                <a:tableStyleId>{DDF49FE0-A80A-4363-8725-E51260FA7A5B}</a:tableStyleId>
              </a:tblPr>
              <a:tblGrid>
                <a:gridCol w="9906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a:solidFill>
                          <a:srgbClr val="10114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a:solidFill>
                          <a:srgbClr val="10114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2 × 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01141"/>
                        </a:buClr>
                        <a:buSzPts val="1800"/>
                        <a:buFont typeface="Arial"/>
                        <a:buNone/>
                      </a:pPr>
                      <a:r>
                        <a:rPr lang="en-IN" sz="1800" u="none" strike="noStrike" cap="none">
                          <a:solidFill>
                            <a:srgbClr val="101141"/>
                          </a:solidFill>
                          <a:latin typeface="Arial"/>
                          <a:ea typeface="Arial"/>
                          <a:cs typeface="Arial"/>
                          <a:sym typeface="Arial"/>
                        </a:rPr>
                        <a:t>= 2 × 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01141"/>
                        </a:buClr>
                        <a:buSzPts val="1800"/>
                        <a:buFont typeface="Arial"/>
                        <a:buNone/>
                      </a:pPr>
                      <a:r>
                        <a:rPr lang="en-IN" sz="1800" u="none" strike="noStrike" cap="none">
                          <a:solidFill>
                            <a:srgbClr val="101141"/>
                          </a:solidFill>
                          <a:latin typeface="Arial"/>
                          <a:ea typeface="Arial"/>
                          <a:cs typeface="Arial"/>
                          <a:sym typeface="Arial"/>
                        </a:rPr>
                        <a:t>3 × 2 × 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01141"/>
                        </a:buClr>
                        <a:buSzPts val="1800"/>
                        <a:buFont typeface="Arial"/>
                        <a:buNone/>
                      </a:pPr>
                      <a:r>
                        <a:rPr lang="en-IN" sz="1800" u="none" strike="noStrike" cap="none">
                          <a:solidFill>
                            <a:srgbClr val="101141"/>
                          </a:solidFill>
                          <a:latin typeface="Arial"/>
                          <a:ea typeface="Arial"/>
                          <a:cs typeface="Arial"/>
                          <a:sym typeface="Arial"/>
                        </a:rPr>
                        <a:t>= 3 × 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01141"/>
                        </a:buClr>
                        <a:buSzPts val="1800"/>
                        <a:buFont typeface="Arial"/>
                        <a:buNone/>
                      </a:pPr>
                      <a:r>
                        <a:rPr lang="en-IN" sz="1800" u="none" strike="noStrike" cap="none">
                          <a:solidFill>
                            <a:srgbClr val="101141"/>
                          </a:solidFill>
                          <a:latin typeface="Arial"/>
                          <a:ea typeface="Arial"/>
                          <a:cs typeface="Arial"/>
                          <a:sym typeface="Arial"/>
                        </a:rPr>
                        <a:t>4 × 3 × 2 × 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 4 × 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24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01141"/>
                        </a:buClr>
                        <a:buSzPts val="1800"/>
                        <a:buFont typeface="Arial"/>
                        <a:buNone/>
                      </a:pPr>
                      <a:r>
                        <a:rPr lang="en-IN" sz="1800" u="none" strike="noStrike" cap="none">
                          <a:solidFill>
                            <a:srgbClr val="101141"/>
                          </a:solidFill>
                          <a:latin typeface="Arial"/>
                          <a:ea typeface="Arial"/>
                          <a:cs typeface="Arial"/>
                          <a:sym typeface="Arial"/>
                        </a:rPr>
                        <a:t>5 × 4 × 3 × 2 × 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 5 × 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u="none" strike="noStrike" cap="none">
                          <a:solidFill>
                            <a:srgbClr val="101141"/>
                          </a:solidFill>
                          <a:latin typeface="Arial"/>
                          <a:ea typeface="Arial"/>
                          <a:cs typeface="Arial"/>
                          <a:sym typeface="Arial"/>
                        </a:rPr>
                        <a:t>120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body" idx="1"/>
          </p:nvPr>
        </p:nvSpPr>
        <p:spPr>
          <a:xfrm>
            <a:off x="304800" y="960438"/>
            <a:ext cx="1524000" cy="53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400"/>
              <a:buFont typeface="Arial"/>
              <a:buNone/>
            </a:pPr>
            <a:r>
              <a:rPr lang="en-IN" u="sng">
                <a:solidFill>
                  <a:srgbClr val="FF0000"/>
                </a:solidFill>
              </a:rPr>
              <a:t>Flowchart</a:t>
            </a:r>
            <a:endParaRPr/>
          </a:p>
          <a:p>
            <a:pPr marL="342900" marR="0" lvl="0" indent="-342900" algn="l" rtl="0">
              <a:lnSpc>
                <a:spcPct val="100000"/>
              </a:lnSpc>
              <a:spcBef>
                <a:spcPts val="480"/>
              </a:spcBef>
              <a:spcAft>
                <a:spcPts val="0"/>
              </a:spcAft>
              <a:buClr>
                <a:srgbClr val="101141"/>
              </a:buClr>
              <a:buSzPts val="2400"/>
              <a:buFont typeface="Arial"/>
              <a:buNone/>
            </a:pPr>
            <a:endParaRPr u="sng"/>
          </a:p>
        </p:txBody>
      </p:sp>
      <p:sp>
        <p:nvSpPr>
          <p:cNvPr id="226" name="Google Shape;226;p20"/>
          <p:cNvSpPr txBox="1">
            <a:spLocks noGrp="1"/>
          </p:cNvSpPr>
          <p:nvPr>
            <p:ph type="body" idx="2"/>
          </p:nvPr>
        </p:nvSpPr>
        <p:spPr>
          <a:xfrm>
            <a:off x="304800" y="152400"/>
            <a:ext cx="6324600" cy="5334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1"/>
              </a:buClr>
              <a:buSzPts val="3000"/>
              <a:buNone/>
            </a:pPr>
            <a:r>
              <a:rPr lang="en-IN" sz="3000"/>
              <a:t>3.2  Factorial of a given number</a:t>
            </a:r>
            <a:endParaRPr/>
          </a:p>
        </p:txBody>
      </p:sp>
      <p:pic>
        <p:nvPicPr>
          <p:cNvPr id="227" name="Google Shape;227;p20"/>
          <p:cNvPicPr preferRelativeResize="0"/>
          <p:nvPr/>
        </p:nvPicPr>
        <p:blipFill rotWithShape="1">
          <a:blip r:embed="rId3">
            <a:alphaModFix/>
          </a:blip>
          <a:srcRect/>
          <a:stretch/>
        </p:blipFill>
        <p:spPr>
          <a:xfrm>
            <a:off x="3124200" y="1262698"/>
            <a:ext cx="2562086" cy="4876800"/>
          </a:xfrm>
          <a:prstGeom prst="rect">
            <a:avLst/>
          </a:prstGeom>
          <a:noFill/>
          <a:ln>
            <a:noFill/>
          </a:ln>
        </p:spPr>
      </p:pic>
      <p:sp>
        <p:nvSpPr>
          <p:cNvPr id="228" name="Google Shape;228;p20"/>
          <p:cNvSpPr txBox="1"/>
          <p:nvPr/>
        </p:nvSpPr>
        <p:spPr>
          <a:xfrm>
            <a:off x="6248400" y="3105834"/>
            <a:ext cx="2438400" cy="646331"/>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For this problem consider SI = 0200 H</a:t>
            </a:r>
            <a:endParaRPr/>
          </a:p>
        </p:txBody>
      </p:sp>
      <p:sp>
        <p:nvSpPr>
          <p:cNvPr id="229" name="Google Shape;229;p20"/>
          <p:cNvSpPr txBox="1"/>
          <p:nvPr/>
        </p:nvSpPr>
        <p:spPr>
          <a:xfrm rot="-5400000">
            <a:off x="1996609" y="3877508"/>
            <a:ext cx="1723549" cy="36933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Loop operation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1"/>
          <p:cNvSpPr txBox="1">
            <a:spLocks noGrp="1"/>
          </p:cNvSpPr>
          <p:nvPr>
            <p:ph type="body" idx="1"/>
          </p:nvPr>
        </p:nvSpPr>
        <p:spPr>
          <a:xfrm>
            <a:off x="304800" y="879158"/>
            <a:ext cx="8534400" cy="1325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400"/>
              <a:buFont typeface="Arial"/>
              <a:buNone/>
            </a:pPr>
            <a:r>
              <a:rPr lang="en-IN" u="sng">
                <a:solidFill>
                  <a:srgbClr val="FF0000"/>
                </a:solidFill>
              </a:rPr>
              <a:t>Implementation</a:t>
            </a:r>
            <a:endParaRPr/>
          </a:p>
          <a:p>
            <a:pPr marL="342900" marR="0" lvl="0" indent="-342900" algn="l" rtl="0">
              <a:lnSpc>
                <a:spcPct val="100000"/>
              </a:lnSpc>
              <a:spcBef>
                <a:spcPts val="480"/>
              </a:spcBef>
              <a:spcAft>
                <a:spcPts val="0"/>
              </a:spcAft>
              <a:buClr>
                <a:srgbClr val="101141"/>
              </a:buClr>
              <a:buSzPts val="2400"/>
              <a:buFont typeface="Arial"/>
              <a:buNone/>
            </a:pPr>
            <a:r>
              <a:rPr lang="en-IN"/>
              <a:t>	</a:t>
            </a:r>
            <a:r>
              <a:rPr lang="en-IN" sz="2200"/>
              <a:t>To implement the flowchart we shall use a new instruction of 8086 which is listed below.</a:t>
            </a:r>
            <a:endParaRPr/>
          </a:p>
          <a:p>
            <a:pPr marL="342900" marR="0" lvl="0" indent="-342900" algn="l" rtl="0">
              <a:lnSpc>
                <a:spcPct val="100000"/>
              </a:lnSpc>
              <a:spcBef>
                <a:spcPts val="480"/>
              </a:spcBef>
              <a:spcAft>
                <a:spcPts val="0"/>
              </a:spcAft>
              <a:buClr>
                <a:srgbClr val="101141"/>
              </a:buClr>
              <a:buSzPts val="2400"/>
              <a:buFont typeface="Arial"/>
              <a:buNone/>
            </a:pPr>
            <a:endParaRPr u="sng"/>
          </a:p>
        </p:txBody>
      </p:sp>
      <p:sp>
        <p:nvSpPr>
          <p:cNvPr id="235" name="Google Shape;235;p21"/>
          <p:cNvSpPr txBox="1">
            <a:spLocks noGrp="1"/>
          </p:cNvSpPr>
          <p:nvPr>
            <p:ph type="body" idx="2"/>
          </p:nvPr>
        </p:nvSpPr>
        <p:spPr>
          <a:xfrm>
            <a:off x="304800" y="152400"/>
            <a:ext cx="6324600" cy="5334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1"/>
              </a:buClr>
              <a:buSzPts val="3000"/>
              <a:buNone/>
            </a:pPr>
            <a:r>
              <a:rPr lang="en-IN" sz="3000"/>
              <a:t>3.2  Factorial of a given number</a:t>
            </a:r>
            <a:endParaRPr/>
          </a:p>
        </p:txBody>
      </p:sp>
      <p:graphicFrame>
        <p:nvGraphicFramePr>
          <p:cNvPr id="236" name="Google Shape;236;p21"/>
          <p:cNvGraphicFramePr/>
          <p:nvPr/>
        </p:nvGraphicFramePr>
        <p:xfrm>
          <a:off x="990600" y="2209800"/>
          <a:ext cx="7848600" cy="4028460"/>
        </p:xfrm>
        <a:graphic>
          <a:graphicData uri="http://schemas.openxmlformats.org/drawingml/2006/table">
            <a:tbl>
              <a:tblPr firstRow="1" bandRow="1">
                <a:noFill/>
                <a:tableStyleId>{DDF49FE0-A80A-4363-8725-E51260FA7A5B}</a:tableStyleId>
              </a:tblPr>
              <a:tblGrid>
                <a:gridCol w="1765925">
                  <a:extLst>
                    <a:ext uri="{9D8B030D-6E8A-4147-A177-3AD203B41FA5}">
                      <a16:colId xmlns:a16="http://schemas.microsoft.com/office/drawing/2014/main" val="20000"/>
                    </a:ext>
                  </a:extLst>
                </a:gridCol>
                <a:gridCol w="1569725">
                  <a:extLst>
                    <a:ext uri="{9D8B030D-6E8A-4147-A177-3AD203B41FA5}">
                      <a16:colId xmlns:a16="http://schemas.microsoft.com/office/drawing/2014/main" val="20001"/>
                    </a:ext>
                  </a:extLst>
                </a:gridCol>
                <a:gridCol w="451295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IN" sz="1800" u="none" strike="noStrike" cap="none">
                          <a:solidFill>
                            <a:schemeClr val="dk1"/>
                          </a:solidFill>
                          <a:latin typeface="Arial"/>
                          <a:ea typeface="Arial"/>
                          <a:cs typeface="Arial"/>
                          <a:sym typeface="Arial"/>
                        </a:rPr>
                        <a:t>Instruction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solidFill>
                            <a:schemeClr val="dk1"/>
                          </a:solidFill>
                          <a:latin typeface="Arial"/>
                          <a:ea typeface="Arial"/>
                          <a:cs typeface="Arial"/>
                          <a:sym typeface="Arial"/>
                        </a:rPr>
                        <a:t>Operands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solidFill>
                            <a:schemeClr val="dk1"/>
                          </a:solidFill>
                          <a:latin typeface="Arial"/>
                          <a:ea typeface="Arial"/>
                          <a:cs typeface="Arial"/>
                          <a:sym typeface="Arial"/>
                        </a:rPr>
                        <a:t>Algorithm with usage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IN" sz="1800" u="none" strike="noStrike" cap="none">
                          <a:solidFill>
                            <a:schemeClr val="dk1"/>
                          </a:solidFill>
                          <a:latin typeface="Arial"/>
                          <a:ea typeface="Arial"/>
                          <a:cs typeface="Arial"/>
                          <a:sym typeface="Arial"/>
                        </a:rPr>
                        <a:t>LOOP</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solidFill>
                            <a:schemeClr val="dk1"/>
                          </a:solidFill>
                          <a:latin typeface="Arial"/>
                          <a:ea typeface="Arial"/>
                          <a:cs typeface="Arial"/>
                          <a:sym typeface="Arial"/>
                        </a:rPr>
                        <a:t>Label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a:solidFill>
                            <a:schemeClr val="dk1"/>
                          </a:solidFill>
                          <a:latin typeface="Arial"/>
                          <a:ea typeface="Arial"/>
                          <a:cs typeface="Arial"/>
                          <a:sym typeface="Arial"/>
                        </a:rPr>
                        <a:t>Decrease CX, jump to label if CX not zero.</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0" i="0" u="sng">
                          <a:solidFill>
                            <a:srgbClr val="002060"/>
                          </a:solidFill>
                          <a:latin typeface="Arial"/>
                          <a:ea typeface="Arial"/>
                          <a:cs typeface="Arial"/>
                          <a:sym typeface="Arial"/>
                        </a:rPr>
                        <a:t>Algorithm:</a:t>
                      </a:r>
                      <a:br>
                        <a:rPr lang="en-IN" sz="1800"/>
                      </a:br>
                      <a:r>
                        <a:rPr lang="en-IN" sz="1800"/>
                        <a:t>                     </a:t>
                      </a:r>
                      <a:r>
                        <a:rPr lang="en-IN" sz="1800" b="0" i="0">
                          <a:solidFill>
                            <a:srgbClr val="002060"/>
                          </a:solidFill>
                          <a:latin typeface="Arial"/>
                          <a:ea typeface="Arial"/>
                          <a:cs typeface="Arial"/>
                          <a:sym typeface="Arial"/>
                        </a:rPr>
                        <a:t>CX = CX - 1</a:t>
                      </a:r>
                      <a:br>
                        <a:rPr lang="en-IN" sz="1800" b="0" i="0">
                          <a:solidFill>
                            <a:srgbClr val="002060"/>
                          </a:solidFill>
                          <a:latin typeface="Arial"/>
                          <a:ea typeface="Arial"/>
                          <a:cs typeface="Arial"/>
                          <a:sym typeface="Arial"/>
                        </a:rPr>
                      </a:br>
                      <a:r>
                        <a:rPr lang="en-IN" sz="1800" b="0" i="0">
                          <a:solidFill>
                            <a:srgbClr val="002060"/>
                          </a:solidFill>
                          <a:latin typeface="Arial"/>
                          <a:ea typeface="Arial"/>
                          <a:cs typeface="Arial"/>
                          <a:sym typeface="Arial"/>
                        </a:rPr>
                        <a:t>                  if CX ≠ 0 then </a:t>
                      </a:r>
                      <a:endParaRPr/>
                    </a:p>
                    <a:p>
                      <a:pPr marL="0" marR="0" lvl="0" indent="0" algn="l" rtl="0">
                        <a:spcBef>
                          <a:spcPts val="0"/>
                        </a:spcBef>
                        <a:spcAft>
                          <a:spcPts val="0"/>
                        </a:spcAft>
                        <a:buNone/>
                      </a:pPr>
                      <a:r>
                        <a:rPr lang="en-IN" sz="1800" b="0" i="0">
                          <a:solidFill>
                            <a:srgbClr val="002060"/>
                          </a:solidFill>
                          <a:latin typeface="Arial"/>
                          <a:ea typeface="Arial"/>
                          <a:cs typeface="Arial"/>
                          <a:sym typeface="Arial"/>
                        </a:rPr>
                        <a:t>                     jump</a:t>
                      </a:r>
                      <a:endParaRPr/>
                    </a:p>
                    <a:p>
                      <a:pPr marL="0" marR="0" lvl="0" indent="0" algn="l" rtl="0">
                        <a:spcBef>
                          <a:spcPts val="0"/>
                        </a:spcBef>
                        <a:spcAft>
                          <a:spcPts val="0"/>
                        </a:spcAft>
                        <a:buNone/>
                      </a:pPr>
                      <a:r>
                        <a:rPr lang="en-IN" sz="1800" b="0" i="0">
                          <a:solidFill>
                            <a:srgbClr val="002060"/>
                          </a:solidFill>
                          <a:latin typeface="Arial"/>
                          <a:ea typeface="Arial"/>
                          <a:cs typeface="Arial"/>
                          <a:sym typeface="Arial"/>
                        </a:rPr>
                        <a:t>                  else</a:t>
                      </a:r>
                      <a:endParaRPr/>
                    </a:p>
                    <a:p>
                      <a:pPr marL="457200" marR="0" lvl="1" indent="0" algn="l" rtl="0">
                        <a:spcBef>
                          <a:spcPts val="0"/>
                        </a:spcBef>
                        <a:spcAft>
                          <a:spcPts val="0"/>
                        </a:spcAft>
                        <a:buNone/>
                      </a:pPr>
                      <a:r>
                        <a:rPr lang="en-IN" sz="1800" b="0" i="0" u="none" strike="noStrike" cap="none">
                          <a:solidFill>
                            <a:srgbClr val="002060"/>
                          </a:solidFill>
                          <a:latin typeface="Arial"/>
                          <a:ea typeface="Arial"/>
                          <a:cs typeface="Arial"/>
                          <a:sym typeface="Arial"/>
                        </a:rPr>
                        <a:t>               no jump, continue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u="sng">
                          <a:solidFill>
                            <a:schemeClr val="dk1"/>
                          </a:solidFill>
                          <a:latin typeface="Arial"/>
                          <a:ea typeface="Arial"/>
                          <a:cs typeface="Arial"/>
                          <a:sym typeface="Arial"/>
                        </a:rPr>
                        <a:t>Example</a:t>
                      </a:r>
                      <a:endParaRPr/>
                    </a:p>
                    <a:p>
                      <a:pPr marL="0" marR="0" lvl="0" indent="0" algn="l" rtl="0">
                        <a:spcBef>
                          <a:spcPts val="0"/>
                        </a:spcBef>
                        <a:spcAft>
                          <a:spcPts val="0"/>
                        </a:spcAft>
                        <a:buNone/>
                      </a:pPr>
                      <a:r>
                        <a:rPr lang="en-IN" sz="1800">
                          <a:solidFill>
                            <a:schemeClr val="dk1"/>
                          </a:solidFill>
                          <a:latin typeface="Arial"/>
                          <a:ea typeface="Arial"/>
                          <a:cs typeface="Arial"/>
                          <a:sym typeface="Arial"/>
                        </a:rPr>
                        <a:t>                  MOV CX, 5</a:t>
                      </a:r>
                      <a:endParaRPr/>
                    </a:p>
                    <a:p>
                      <a:pPr marL="0" marR="0" lvl="0" indent="0" algn="l" rtl="0">
                        <a:spcBef>
                          <a:spcPts val="0"/>
                        </a:spcBef>
                        <a:spcAft>
                          <a:spcPts val="0"/>
                        </a:spcAft>
                        <a:buNone/>
                      </a:pPr>
                      <a:r>
                        <a:rPr lang="en-IN" sz="1800">
                          <a:solidFill>
                            <a:schemeClr val="dk1"/>
                          </a:solidFill>
                          <a:latin typeface="Arial"/>
                          <a:ea typeface="Arial"/>
                          <a:cs typeface="Arial"/>
                          <a:sym typeface="Arial"/>
                        </a:rPr>
                        <a:t>      label1: PRINTN 'loop!'</a:t>
                      </a:r>
                      <a:endParaRPr/>
                    </a:p>
                    <a:p>
                      <a:pPr marL="0" marR="0" lvl="0" indent="0" algn="l" rtl="0">
                        <a:spcBef>
                          <a:spcPts val="0"/>
                        </a:spcBef>
                        <a:spcAft>
                          <a:spcPts val="0"/>
                        </a:spcAft>
                        <a:buNone/>
                      </a:pPr>
                      <a:r>
                        <a:rPr lang="en-IN" sz="1800">
                          <a:solidFill>
                            <a:schemeClr val="dk1"/>
                          </a:solidFill>
                          <a:latin typeface="Arial"/>
                          <a:ea typeface="Arial"/>
                          <a:cs typeface="Arial"/>
                          <a:sym typeface="Arial"/>
                        </a:rPr>
                        <a:t>                  LOOP label1</a:t>
                      </a: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652</Words>
  <Application>Microsoft Office PowerPoint</Application>
  <PresentationFormat>On-screen Show (4:3)</PresentationFormat>
  <Paragraphs>134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Experiment 3: Factorial of a number and temperature conversion from oC to 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3: Factorial of a number and temperature conversion from oC to oF</dc:title>
  <cp:lastModifiedBy>Anantha Sai Satwik Vysyaraju</cp:lastModifiedBy>
  <cp:revision>4</cp:revision>
  <dcterms:modified xsi:type="dcterms:W3CDTF">2021-02-08T09:30:01Z</dcterms:modified>
</cp:coreProperties>
</file>