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 id="2147483704" r:id="rId2"/>
    <p:sldMasterId id="2147483705" r:id="rId3"/>
    <p:sldMasterId id="2147483706" r:id="rId4"/>
    <p:sldMasterId id="2147483707" r:id="rId5"/>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18" name="Google Shape;71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3" name="Google Shape;8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4" name="Google Shape;8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7" name="Google Shape;82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6" name="Google Shape;83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9" name="Google Shape;84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6" name="Google Shape;85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6" name="Google Shape;8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6" name="Google Shape;87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2" name="Google Shape;88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24" name="Google Shape;72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30" name="Google Shape;73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1" name="Google Shape;74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0" name="Google Shape;75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8" name="Google Shape;76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5" name="Google Shape;7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2" name="Google Shape;79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p2"/>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2"/>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Google Shape;15;p2"/>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 name="Google Shape;16;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 name="Google Shape;17;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 name="Google Shape;18;p2"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19" name="Google Shape;19;p2"/>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2900" b="0" i="0" u="none" strike="noStrike" cap="none">
              <a:solidFill>
                <a:schemeClr val="lt1"/>
              </a:solidFill>
              <a:latin typeface="Arial"/>
              <a:ea typeface="Arial"/>
              <a:cs typeface="Arial"/>
              <a:sym typeface="Arial"/>
            </a:endParaRPr>
          </a:p>
        </p:txBody>
      </p:sp>
      <p:sp>
        <p:nvSpPr>
          <p:cNvPr id="20" name="Google Shape;20;p2"/>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40"/>
        <p:cNvGrpSpPr/>
        <p:nvPr/>
      </p:nvGrpSpPr>
      <p:grpSpPr>
        <a:xfrm>
          <a:off x="0" y="0"/>
          <a:ext cx="0" cy="0"/>
          <a:chOff x="0" y="0"/>
          <a:chExt cx="0" cy="0"/>
        </a:xfrm>
      </p:grpSpPr>
      <p:sp>
        <p:nvSpPr>
          <p:cNvPr id="141" name="Google Shape;141;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2" name="Google Shape;142;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43" name="Google Shape;143;p11"/>
          <p:cNvGrpSpPr/>
          <p:nvPr/>
        </p:nvGrpSpPr>
        <p:grpSpPr>
          <a:xfrm>
            <a:off x="2133600" y="6553200"/>
            <a:ext cx="7010400" cy="45719"/>
            <a:chOff x="1905000" y="6553200"/>
            <a:chExt cx="7010400" cy="45719"/>
          </a:xfrm>
        </p:grpSpPr>
        <p:sp>
          <p:nvSpPr>
            <p:cNvPr id="144" name="Google Shape;144;p1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45" name="Google Shape;145;p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46" name="Google Shape;146;p1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147" name="Google Shape;147;p11"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148" name="Google Shape;148;p11"/>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49" name="Google Shape;149;p11"/>
          <p:cNvGrpSpPr/>
          <p:nvPr/>
        </p:nvGrpSpPr>
        <p:grpSpPr>
          <a:xfrm>
            <a:off x="0" y="716281"/>
            <a:ext cx="7010400" cy="45719"/>
            <a:chOff x="1905000" y="6553200"/>
            <a:chExt cx="7010400" cy="45719"/>
          </a:xfrm>
        </p:grpSpPr>
        <p:sp>
          <p:nvSpPr>
            <p:cNvPr id="150" name="Google Shape;150;p1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51" name="Google Shape;151;p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52" name="Google Shape;152;p1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153" name="Google Shape;153;p11"/>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54" name="Google Shape;154;p11"/>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55"/>
        <p:cNvGrpSpPr/>
        <p:nvPr/>
      </p:nvGrpSpPr>
      <p:grpSpPr>
        <a:xfrm>
          <a:off x="0" y="0"/>
          <a:ext cx="0" cy="0"/>
          <a:chOff x="0" y="0"/>
          <a:chExt cx="0" cy="0"/>
        </a:xfrm>
      </p:grpSpPr>
      <p:sp>
        <p:nvSpPr>
          <p:cNvPr id="156" name="Google Shape;156;p12"/>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7" name="Google Shape;157;p12"/>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58" name="Google Shape;158;p12"/>
          <p:cNvGrpSpPr/>
          <p:nvPr/>
        </p:nvGrpSpPr>
        <p:grpSpPr>
          <a:xfrm rot="5400000">
            <a:off x="5539740" y="2567940"/>
            <a:ext cx="5181600" cy="45719"/>
            <a:chOff x="1905000" y="6553200"/>
            <a:chExt cx="7010400" cy="45719"/>
          </a:xfrm>
        </p:grpSpPr>
        <p:sp>
          <p:nvSpPr>
            <p:cNvPr id="159" name="Google Shape;159;p1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60" name="Google Shape;160;p1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61" name="Google Shape;161;p1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162" name="Google Shape;162;p12" descr="Picture 7.png"/>
          <p:cNvPicPr preferRelativeResize="0"/>
          <p:nvPr/>
        </p:nvPicPr>
        <p:blipFill rotWithShape="1">
          <a:blip r:embed="rId2">
            <a:alphaModFix/>
          </a:blip>
          <a:srcRect l="1923" b="5334"/>
          <a:stretch/>
        </p:blipFill>
        <p:spPr>
          <a:xfrm rot="5400000">
            <a:off x="-758715" y="1131248"/>
            <a:ext cx="2193193" cy="692697"/>
          </a:xfrm>
          <a:prstGeom prst="rect">
            <a:avLst/>
          </a:prstGeom>
          <a:noFill/>
          <a:ln>
            <a:noFill/>
          </a:ln>
        </p:spPr>
      </p:pic>
      <p:sp>
        <p:nvSpPr>
          <p:cNvPr id="163" name="Google Shape;163;p12"/>
          <p:cNvSpPr txBox="1"/>
          <p:nvPr/>
        </p:nvSpPr>
        <p:spPr>
          <a:xfrm rot="5400000">
            <a:off x="-2794428" y="3808884"/>
            <a:ext cx="5867400"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900"/>
              <a:buFont typeface="Arial"/>
              <a:buNone/>
            </a:pPr>
            <a:r>
              <a:rPr lang="en-US" sz="900" b="1">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Hyderabad Campus</a:t>
            </a:r>
            <a:endParaRPr sz="900">
              <a:solidFill>
                <a:srgbClr val="10114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0"/>
        <p:cNvGrpSpPr/>
        <p:nvPr/>
      </p:nvGrpSpPr>
      <p:grpSpPr>
        <a:xfrm>
          <a:off x="0" y="0"/>
          <a:ext cx="0" cy="0"/>
          <a:chOff x="0" y="0"/>
          <a:chExt cx="0" cy="0"/>
        </a:xfrm>
      </p:grpSpPr>
      <p:sp>
        <p:nvSpPr>
          <p:cNvPr id="171" name="Google Shape;171;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2" name="Google Shape;172;p14"/>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173" name="Google Shape;173;p14"/>
          <p:cNvGrpSpPr/>
          <p:nvPr/>
        </p:nvGrpSpPr>
        <p:grpSpPr>
          <a:xfrm>
            <a:off x="2083888" y="6550671"/>
            <a:ext cx="7060112" cy="48665"/>
            <a:chOff x="2083888" y="6550671"/>
            <a:chExt cx="7060112" cy="48665"/>
          </a:xfrm>
        </p:grpSpPr>
        <p:sp>
          <p:nvSpPr>
            <p:cNvPr id="174" name="Google Shape;174;p14"/>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4"/>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4"/>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177" name="Google Shape;177;p14"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grpSp>
        <p:nvGrpSpPr>
          <p:cNvPr id="178" name="Google Shape;178;p14"/>
          <p:cNvGrpSpPr/>
          <p:nvPr/>
        </p:nvGrpSpPr>
        <p:grpSpPr>
          <a:xfrm>
            <a:off x="2133600" y="6553200"/>
            <a:ext cx="7010400" cy="45719"/>
            <a:chOff x="1905000" y="6553200"/>
            <a:chExt cx="7010400" cy="45719"/>
          </a:xfrm>
        </p:grpSpPr>
        <p:sp>
          <p:nvSpPr>
            <p:cNvPr id="179" name="Google Shape;179;p1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2" name="Google Shape;182;p14"/>
          <p:cNvGrpSpPr/>
          <p:nvPr/>
        </p:nvGrpSpPr>
        <p:grpSpPr>
          <a:xfrm>
            <a:off x="0" y="716281"/>
            <a:ext cx="7010400" cy="45719"/>
            <a:chOff x="1905000" y="6553200"/>
            <a:chExt cx="7010400" cy="45719"/>
          </a:xfrm>
        </p:grpSpPr>
        <p:sp>
          <p:nvSpPr>
            <p:cNvPr id="183" name="Google Shape;183;p1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186" name="Google Shape;186;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14"/>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88" name="Google Shape;188;p14"/>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89"/>
        <p:cNvGrpSpPr/>
        <p:nvPr/>
      </p:nvGrpSpPr>
      <p:grpSpPr>
        <a:xfrm>
          <a:off x="0" y="0"/>
          <a:ext cx="0" cy="0"/>
          <a:chOff x="0" y="0"/>
          <a:chExt cx="0" cy="0"/>
        </a:xfrm>
      </p:grpSpPr>
      <p:sp>
        <p:nvSpPr>
          <p:cNvPr id="190" name="Google Shape;190;p15"/>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5"/>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5"/>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5"/>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94" name="Google Shape;194;p15"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195" name="Google Shape;195;p15"/>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a:p>
        </p:txBody>
      </p:sp>
      <p:sp>
        <p:nvSpPr>
          <p:cNvPr id="196" name="Google Shape;196;p15"/>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
        <p:nvSpPr>
          <p:cNvPr id="197" name="Google Shape;197;p15"/>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98"/>
        <p:cNvGrpSpPr/>
        <p:nvPr/>
      </p:nvGrpSpPr>
      <p:grpSpPr>
        <a:xfrm>
          <a:off x="0" y="0"/>
          <a:ext cx="0" cy="0"/>
          <a:chOff x="0" y="0"/>
          <a:chExt cx="0" cy="0"/>
        </a:xfrm>
      </p:grpSpPr>
      <p:sp>
        <p:nvSpPr>
          <p:cNvPr id="199" name="Google Shape;199;p16"/>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16"/>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6"/>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6"/>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6"/>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4" name="Google Shape;204;p16"/>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05" name="Google Shape;205;p16"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206" name="Google Shape;206;p16"/>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a:p>
        </p:txBody>
      </p:sp>
      <p:sp>
        <p:nvSpPr>
          <p:cNvPr id="207" name="Google Shape;207;p16"/>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08"/>
        <p:cNvGrpSpPr/>
        <p:nvPr/>
      </p:nvGrpSpPr>
      <p:grpSpPr>
        <a:xfrm>
          <a:off x="0" y="0"/>
          <a:ext cx="0" cy="0"/>
          <a:chOff x="0" y="0"/>
          <a:chExt cx="0" cy="0"/>
        </a:xfrm>
      </p:grpSpPr>
      <p:pic>
        <p:nvPicPr>
          <p:cNvPr id="209" name="Google Shape;209;p17"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10" name="Google Shape;210;p17"/>
          <p:cNvSpPr/>
          <p:nvPr/>
        </p:nvSpPr>
        <p:spPr>
          <a:xfrm>
            <a:off x="0" y="4282182"/>
            <a:ext cx="9144000" cy="2575818"/>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11" name="Google Shape;211;p17" descr="Picture 7.png"/>
          <p:cNvPicPr preferRelativeResize="0"/>
          <p:nvPr/>
        </p:nvPicPr>
        <p:blipFill rotWithShape="1">
          <a:blip r:embed="rId3">
            <a:alphaModFix/>
          </a:blip>
          <a:srcRect l="1923" b="5335"/>
          <a:stretch/>
        </p:blipFill>
        <p:spPr>
          <a:xfrm>
            <a:off x="6629400" y="-1"/>
            <a:ext cx="2193193" cy="692697"/>
          </a:xfrm>
          <a:prstGeom prst="rect">
            <a:avLst/>
          </a:prstGeom>
          <a:noFill/>
          <a:ln>
            <a:noFill/>
          </a:ln>
        </p:spPr>
      </p:pic>
      <p:sp>
        <p:nvSpPr>
          <p:cNvPr id="212" name="Google Shape;212;p17"/>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7"/>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7"/>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7"/>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7"/>
          <p:cNvSpPr txBox="1"/>
          <p:nvPr/>
        </p:nvSpPr>
        <p:spPr>
          <a:xfrm>
            <a:off x="6858000" y="7620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a:p>
        </p:txBody>
      </p:sp>
      <p:sp>
        <p:nvSpPr>
          <p:cNvPr id="217" name="Google Shape;217;p17"/>
          <p:cNvSpPr txBox="1"/>
          <p:nvPr/>
        </p:nvSpPr>
        <p:spPr>
          <a:xfrm>
            <a:off x="7086600" y="11708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18"/>
        <p:cNvGrpSpPr/>
        <p:nvPr/>
      </p:nvGrpSpPr>
      <p:grpSpPr>
        <a:xfrm>
          <a:off x="0" y="0"/>
          <a:ext cx="0" cy="0"/>
          <a:chOff x="0" y="0"/>
          <a:chExt cx="0" cy="0"/>
        </a:xfrm>
      </p:grpSpPr>
      <p:pic>
        <p:nvPicPr>
          <p:cNvPr id="219" name="Google Shape;219;p18"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220" name="Google Shape;220;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21" name="Google Shape;221;p18"/>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22" name="Google Shape;222;p18"/>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3" name="Google Shape;223;p18"/>
          <p:cNvGrpSpPr/>
          <p:nvPr/>
        </p:nvGrpSpPr>
        <p:grpSpPr>
          <a:xfrm>
            <a:off x="2133600" y="6553200"/>
            <a:ext cx="7010400" cy="45719"/>
            <a:chOff x="1905000" y="6553200"/>
            <a:chExt cx="7010400" cy="45719"/>
          </a:xfrm>
        </p:grpSpPr>
        <p:sp>
          <p:nvSpPr>
            <p:cNvPr id="224" name="Google Shape;224;p1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27" name="Google Shape;227;p18"/>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228" name="Google Shape;228;p18"/>
          <p:cNvGrpSpPr/>
          <p:nvPr/>
        </p:nvGrpSpPr>
        <p:grpSpPr>
          <a:xfrm>
            <a:off x="0" y="716281"/>
            <a:ext cx="7010400" cy="45719"/>
            <a:chOff x="1905000" y="6553200"/>
            <a:chExt cx="7010400" cy="45719"/>
          </a:xfrm>
        </p:grpSpPr>
        <p:sp>
          <p:nvSpPr>
            <p:cNvPr id="229" name="Google Shape;229;p1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18"/>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233" name="Google Shape;233;p18"/>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34"/>
        <p:cNvGrpSpPr/>
        <p:nvPr/>
      </p:nvGrpSpPr>
      <p:grpSpPr>
        <a:xfrm>
          <a:off x="0" y="0"/>
          <a:ext cx="0" cy="0"/>
          <a:chOff x="0" y="0"/>
          <a:chExt cx="0" cy="0"/>
        </a:xfrm>
      </p:grpSpPr>
      <p:sp>
        <p:nvSpPr>
          <p:cNvPr id="235" name="Google Shape;235;p19"/>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36" name="Google Shape;236;p19"/>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37" name="Google Shape;237;p19"/>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38" name="Google Shape;238;p19"/>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39" name="Google Shape;239;p19"/>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40" name="Google Shape;240;p19"/>
          <p:cNvGrpSpPr/>
          <p:nvPr/>
        </p:nvGrpSpPr>
        <p:grpSpPr>
          <a:xfrm>
            <a:off x="2133600" y="6553200"/>
            <a:ext cx="7010400" cy="45719"/>
            <a:chOff x="1905000" y="6553200"/>
            <a:chExt cx="7010400" cy="45719"/>
          </a:xfrm>
        </p:grpSpPr>
        <p:sp>
          <p:nvSpPr>
            <p:cNvPr id="241" name="Google Shape;241;p1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244" name="Google Shape;244;p19"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245" name="Google Shape;245;p19"/>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246" name="Google Shape;246;p19"/>
          <p:cNvGrpSpPr/>
          <p:nvPr/>
        </p:nvGrpSpPr>
        <p:grpSpPr>
          <a:xfrm>
            <a:off x="0" y="716281"/>
            <a:ext cx="7010400" cy="45719"/>
            <a:chOff x="1905000" y="6553200"/>
            <a:chExt cx="7010400" cy="45719"/>
          </a:xfrm>
        </p:grpSpPr>
        <p:sp>
          <p:nvSpPr>
            <p:cNvPr id="247" name="Google Shape;247;p1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1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1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19"/>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251" name="Google Shape;251;p19"/>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2"/>
        <p:cNvGrpSpPr/>
        <p:nvPr/>
      </p:nvGrpSpPr>
      <p:grpSpPr>
        <a:xfrm>
          <a:off x="0" y="0"/>
          <a:ext cx="0" cy="0"/>
          <a:chOff x="0" y="0"/>
          <a:chExt cx="0" cy="0"/>
        </a:xfrm>
      </p:grpSpPr>
      <p:sp>
        <p:nvSpPr>
          <p:cNvPr id="253" name="Google Shape;253;p20"/>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54" name="Google Shape;254;p20"/>
          <p:cNvGrpSpPr/>
          <p:nvPr/>
        </p:nvGrpSpPr>
        <p:grpSpPr>
          <a:xfrm>
            <a:off x="2133600" y="6553200"/>
            <a:ext cx="7010400" cy="45719"/>
            <a:chOff x="1905000" y="6553200"/>
            <a:chExt cx="7010400" cy="45719"/>
          </a:xfrm>
        </p:grpSpPr>
        <p:sp>
          <p:nvSpPr>
            <p:cNvPr id="255" name="Google Shape;255;p2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2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2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258" name="Google Shape;258;p20"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259" name="Google Shape;259;p20"/>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260" name="Google Shape;260;p20"/>
          <p:cNvGrpSpPr/>
          <p:nvPr/>
        </p:nvGrpSpPr>
        <p:grpSpPr>
          <a:xfrm>
            <a:off x="0" y="716281"/>
            <a:ext cx="7010400" cy="45719"/>
            <a:chOff x="1905000" y="6553200"/>
            <a:chExt cx="7010400" cy="45719"/>
          </a:xfrm>
        </p:grpSpPr>
        <p:sp>
          <p:nvSpPr>
            <p:cNvPr id="261" name="Google Shape;261;p2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2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2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64" name="Google Shape;264;p20"/>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265" name="Google Shape;265;p20"/>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66"/>
        <p:cNvGrpSpPr/>
        <p:nvPr/>
      </p:nvGrpSpPr>
      <p:grpSpPr>
        <a:xfrm>
          <a:off x="0" y="0"/>
          <a:ext cx="0" cy="0"/>
          <a:chOff x="0" y="0"/>
          <a:chExt cx="0" cy="0"/>
        </a:xfrm>
      </p:grpSpPr>
      <p:sp>
        <p:nvSpPr>
          <p:cNvPr id="267" name="Google Shape;267;p21"/>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68" name="Google Shape;268;p21"/>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69" name="Google Shape;269;p2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70" name="Google Shape;270;p21"/>
          <p:cNvGrpSpPr/>
          <p:nvPr/>
        </p:nvGrpSpPr>
        <p:grpSpPr>
          <a:xfrm>
            <a:off x="2133600" y="6553200"/>
            <a:ext cx="7010400" cy="45719"/>
            <a:chOff x="1905000" y="6553200"/>
            <a:chExt cx="7010400" cy="45719"/>
          </a:xfrm>
        </p:grpSpPr>
        <p:sp>
          <p:nvSpPr>
            <p:cNvPr id="271" name="Google Shape;271;p2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2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2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274" name="Google Shape;274;p21"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275" name="Google Shape;275;p21"/>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276" name="Google Shape;276;p21"/>
          <p:cNvGrpSpPr/>
          <p:nvPr/>
        </p:nvGrpSpPr>
        <p:grpSpPr>
          <a:xfrm>
            <a:off x="0" y="716281"/>
            <a:ext cx="7010400" cy="45719"/>
            <a:chOff x="1905000" y="6553200"/>
            <a:chExt cx="7010400" cy="45719"/>
          </a:xfrm>
        </p:grpSpPr>
        <p:sp>
          <p:nvSpPr>
            <p:cNvPr id="277" name="Google Shape;277;p2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2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1"/>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281" name="Google Shape;281;p21"/>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3" name="Google Shape;23;p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4" name="Google Shape;24;p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5" name="Google Shape;25;p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6" name="Google Shape;26;p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7" name="Google Shape;27;p3"/>
          <p:cNvGrpSpPr/>
          <p:nvPr/>
        </p:nvGrpSpPr>
        <p:grpSpPr>
          <a:xfrm>
            <a:off x="2133600" y="6553200"/>
            <a:ext cx="7010400" cy="45719"/>
            <a:chOff x="1905000" y="6553200"/>
            <a:chExt cx="7010400" cy="45719"/>
          </a:xfrm>
        </p:grpSpPr>
        <p:sp>
          <p:nvSpPr>
            <p:cNvPr id="28" name="Google Shape;28;p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 name="Google Shape;29;p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 name="Google Shape;30;p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1" name="Google Shape;31;p3"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32" name="Google Shape;32;p3"/>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100" b="0" i="0" u="none" strike="noStrike" cap="none">
              <a:solidFill>
                <a:srgbClr val="101141"/>
              </a:solidFill>
              <a:latin typeface="Arial"/>
              <a:ea typeface="Arial"/>
              <a:cs typeface="Arial"/>
              <a:sym typeface="Arial"/>
            </a:endParaRPr>
          </a:p>
        </p:txBody>
      </p:sp>
      <p:grpSp>
        <p:nvGrpSpPr>
          <p:cNvPr id="33" name="Google Shape;33;p3"/>
          <p:cNvGrpSpPr/>
          <p:nvPr/>
        </p:nvGrpSpPr>
        <p:grpSpPr>
          <a:xfrm>
            <a:off x="0" y="716281"/>
            <a:ext cx="7010400" cy="45719"/>
            <a:chOff x="1905000" y="6553200"/>
            <a:chExt cx="7010400" cy="45719"/>
          </a:xfrm>
        </p:grpSpPr>
        <p:sp>
          <p:nvSpPr>
            <p:cNvPr id="34" name="Google Shape;34;p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 name="Google Shape;37;p3"/>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b="0" i="0" u="none" strike="noStrike" cap="none">
                <a:solidFill>
                  <a:srgbClr val="0000CC"/>
                </a:solidFill>
                <a:latin typeface="Arial"/>
                <a:ea typeface="Arial"/>
                <a:cs typeface="Arial"/>
                <a:sym typeface="Arial"/>
              </a:rPr>
              <a:t>‹#›</a:t>
            </a:fld>
            <a:endParaRPr sz="1100" b="0" i="0" u="none" strike="noStrike" cap="none">
              <a:solidFill>
                <a:srgbClr val="0000CC"/>
              </a:solidFill>
              <a:latin typeface="Arial"/>
              <a:ea typeface="Arial"/>
              <a:cs typeface="Arial"/>
              <a:sym typeface="Arial"/>
            </a:endParaRPr>
          </a:p>
        </p:txBody>
      </p:sp>
      <p:sp>
        <p:nvSpPr>
          <p:cNvPr id="38" name="Google Shape;38;p3"/>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b="0" i="0" u="none" strike="noStrike" cap="none">
                <a:solidFill>
                  <a:srgbClr val="0000CC"/>
                </a:solidFill>
                <a:latin typeface="Arial"/>
                <a:ea typeface="Arial"/>
                <a:cs typeface="Arial"/>
                <a:sym typeface="Arial"/>
              </a:rPr>
              <a:t>Title| Presenter</a:t>
            </a:r>
            <a:endParaRPr sz="1100" b="0" i="1" u="none" strike="noStrike" cap="none">
              <a:solidFill>
                <a:srgbClr val="0000CC"/>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1800"/>
              <a:buFont typeface="Arial"/>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4" name="Google Shape;284;p22"/>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85" name="Google Shape;285;p22"/>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86" name="Google Shape;286;p22"/>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87" name="Google Shape;287;p22"/>
          <p:cNvGrpSpPr/>
          <p:nvPr/>
        </p:nvGrpSpPr>
        <p:grpSpPr>
          <a:xfrm>
            <a:off x="2133600" y="6553200"/>
            <a:ext cx="7010400" cy="45719"/>
            <a:chOff x="1905000" y="6553200"/>
            <a:chExt cx="7010400" cy="45719"/>
          </a:xfrm>
        </p:grpSpPr>
        <p:sp>
          <p:nvSpPr>
            <p:cNvPr id="288" name="Google Shape;288;p2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2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2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291" name="Google Shape;291;p22"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292" name="Google Shape;292;p22"/>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293" name="Google Shape;293;p22"/>
          <p:cNvGrpSpPr/>
          <p:nvPr/>
        </p:nvGrpSpPr>
        <p:grpSpPr>
          <a:xfrm>
            <a:off x="0" y="716281"/>
            <a:ext cx="7010400" cy="45719"/>
            <a:chOff x="1905000" y="6553200"/>
            <a:chExt cx="7010400" cy="45719"/>
          </a:xfrm>
        </p:grpSpPr>
        <p:sp>
          <p:nvSpPr>
            <p:cNvPr id="294" name="Google Shape;294;p2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2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2"/>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298" name="Google Shape;298;p22"/>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299"/>
        <p:cNvGrpSpPr/>
        <p:nvPr/>
      </p:nvGrpSpPr>
      <p:grpSpPr>
        <a:xfrm>
          <a:off x="0" y="0"/>
          <a:ext cx="0" cy="0"/>
          <a:chOff x="0" y="0"/>
          <a:chExt cx="0" cy="0"/>
        </a:xfrm>
      </p:grpSpPr>
      <p:sp>
        <p:nvSpPr>
          <p:cNvPr id="300" name="Google Shape;300;p2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1" name="Google Shape;301;p2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02" name="Google Shape;302;p23"/>
          <p:cNvGrpSpPr/>
          <p:nvPr/>
        </p:nvGrpSpPr>
        <p:grpSpPr>
          <a:xfrm>
            <a:off x="2133600" y="6553200"/>
            <a:ext cx="7010400" cy="45719"/>
            <a:chOff x="1905000" y="6553200"/>
            <a:chExt cx="7010400" cy="45719"/>
          </a:xfrm>
        </p:grpSpPr>
        <p:sp>
          <p:nvSpPr>
            <p:cNvPr id="303" name="Google Shape;303;p2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2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2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306" name="Google Shape;306;p23"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307" name="Google Shape;307;p23"/>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308" name="Google Shape;308;p23"/>
          <p:cNvGrpSpPr/>
          <p:nvPr/>
        </p:nvGrpSpPr>
        <p:grpSpPr>
          <a:xfrm>
            <a:off x="0" y="716281"/>
            <a:ext cx="7010400" cy="45719"/>
            <a:chOff x="1905000" y="6553200"/>
            <a:chExt cx="7010400" cy="45719"/>
          </a:xfrm>
        </p:grpSpPr>
        <p:sp>
          <p:nvSpPr>
            <p:cNvPr id="309" name="Google Shape;309;p2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2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312" name="Google Shape;312;p23"/>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313" name="Google Shape;313;p23"/>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314"/>
        <p:cNvGrpSpPr/>
        <p:nvPr/>
      </p:nvGrpSpPr>
      <p:grpSpPr>
        <a:xfrm>
          <a:off x="0" y="0"/>
          <a:ext cx="0" cy="0"/>
          <a:chOff x="0" y="0"/>
          <a:chExt cx="0" cy="0"/>
        </a:xfrm>
      </p:grpSpPr>
      <p:sp>
        <p:nvSpPr>
          <p:cNvPr id="315" name="Google Shape;315;p24"/>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6" name="Google Shape;316;p24"/>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17" name="Google Shape;317;p24"/>
          <p:cNvGrpSpPr/>
          <p:nvPr/>
        </p:nvGrpSpPr>
        <p:grpSpPr>
          <a:xfrm rot="5400000">
            <a:off x="5539740" y="2567940"/>
            <a:ext cx="5181600" cy="45719"/>
            <a:chOff x="1905000" y="6553200"/>
            <a:chExt cx="7010400" cy="45719"/>
          </a:xfrm>
        </p:grpSpPr>
        <p:sp>
          <p:nvSpPr>
            <p:cNvPr id="318" name="Google Shape;318;p2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2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2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321" name="Google Shape;321;p24" descr="Picture 7.png"/>
          <p:cNvPicPr preferRelativeResize="0"/>
          <p:nvPr/>
        </p:nvPicPr>
        <p:blipFill rotWithShape="1">
          <a:blip r:embed="rId2">
            <a:alphaModFix/>
          </a:blip>
          <a:srcRect l="1923" b="5335"/>
          <a:stretch/>
        </p:blipFill>
        <p:spPr>
          <a:xfrm rot="5400000">
            <a:off x="-758715" y="1131248"/>
            <a:ext cx="2193193" cy="692697"/>
          </a:xfrm>
          <a:prstGeom prst="rect">
            <a:avLst/>
          </a:prstGeom>
          <a:noFill/>
          <a:ln>
            <a:noFill/>
          </a:ln>
        </p:spPr>
      </p:pic>
      <p:sp>
        <p:nvSpPr>
          <p:cNvPr id="322" name="Google Shape;322;p24"/>
          <p:cNvSpPr txBox="1"/>
          <p:nvPr/>
        </p:nvSpPr>
        <p:spPr>
          <a:xfrm rot="5400000">
            <a:off x="-2794428" y="3808884"/>
            <a:ext cx="5867400"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00" b="1">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9"/>
        <p:cNvGrpSpPr/>
        <p:nvPr/>
      </p:nvGrpSpPr>
      <p:grpSpPr>
        <a:xfrm>
          <a:off x="0" y="0"/>
          <a:ext cx="0" cy="0"/>
          <a:chOff x="0" y="0"/>
          <a:chExt cx="0" cy="0"/>
        </a:xfrm>
      </p:grpSpPr>
      <p:sp>
        <p:nvSpPr>
          <p:cNvPr id="330" name="Google Shape;330;p26"/>
          <p:cNvSpPr txBox="1">
            <a:spLocks noGrp="1"/>
          </p:cNvSpPr>
          <p:nvPr>
            <p:ph type="ctr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1" name="Google Shape;331;p26"/>
          <p:cNvSpPr txBox="1">
            <a:spLocks noGrp="1"/>
          </p:cNvSpPr>
          <p:nvPr>
            <p:ph type="subTitle"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32" name="Google Shape;33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3" name="Google Shape;333;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4" name="Google Shape;334;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5"/>
        <p:cNvGrpSpPr/>
        <p:nvPr/>
      </p:nvGrpSpPr>
      <p:grpSpPr>
        <a:xfrm>
          <a:off x="0" y="0"/>
          <a:ext cx="0" cy="0"/>
          <a:chOff x="0" y="0"/>
          <a:chExt cx="0" cy="0"/>
        </a:xfrm>
      </p:grpSpPr>
      <p:sp>
        <p:nvSpPr>
          <p:cNvPr id="336" name="Google Shape;336;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7" name="Google Shape;337;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8" name="Google Shape;33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0" name="Google Shape;34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4" name="Google Shape;34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5" name="Google Shape;34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6" name="Google Shape;34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7"/>
        <p:cNvGrpSpPr/>
        <p:nvPr/>
      </p:nvGrpSpPr>
      <p:grpSpPr>
        <a:xfrm>
          <a:off x="0" y="0"/>
          <a:ext cx="0" cy="0"/>
          <a:chOff x="0" y="0"/>
          <a:chExt cx="0" cy="0"/>
        </a:xfrm>
      </p:grpSpPr>
      <p:sp>
        <p:nvSpPr>
          <p:cNvPr id="348" name="Google Shape;34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9" name="Google Shape;349;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0" name="Google Shape;350;p29"/>
          <p:cNvSpPr txBox="1">
            <a:spLocks noGrp="1"/>
          </p:cNvSpPr>
          <p:nvPr>
            <p:ph type="body" idx="2"/>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1" name="Google Shape;3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2" name="Google Shape;3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3" name="Google Shape;3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4"/>
        <p:cNvGrpSpPr/>
        <p:nvPr/>
      </p:nvGrpSpPr>
      <p:grpSpPr>
        <a:xfrm>
          <a:off x="0" y="0"/>
          <a:ext cx="0" cy="0"/>
          <a:chOff x="0" y="0"/>
          <a:chExt cx="0" cy="0"/>
        </a:xfrm>
      </p:grpSpPr>
      <p:sp>
        <p:nvSpPr>
          <p:cNvPr id="355" name="Google Shape;35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6" name="Google Shape;356;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7" name="Google Shape;357;p30"/>
          <p:cNvSpPr txBox="1">
            <a:spLocks noGrp="1"/>
          </p:cNvSpPr>
          <p:nvPr>
            <p:ph type="body" idx="2"/>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58" name="Google Shape;358;p30"/>
          <p:cNvSpPr txBox="1">
            <a:spLocks noGrp="1"/>
          </p:cNvSpPr>
          <p:nvPr>
            <p:ph type="body" idx="3"/>
          </p:nvPr>
        </p:nvSpPr>
        <p:spPr>
          <a:xfrm>
            <a:off x="457200" y="1600200"/>
            <a:ext cx="8229600" cy="4525963"/>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9" name="Google Shape;359;p30"/>
          <p:cNvSpPr txBox="1">
            <a:spLocks noGrp="1"/>
          </p:cNvSpPr>
          <p:nvPr>
            <p:ph type="body" idx="4"/>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60" name="Google Shape;360;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1" name="Google Shape;361;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2" name="Google Shape;36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3"/>
        <p:cNvGrpSpPr/>
        <p:nvPr/>
      </p:nvGrpSpPr>
      <p:grpSpPr>
        <a:xfrm>
          <a:off x="0" y="0"/>
          <a:ext cx="0" cy="0"/>
          <a:chOff x="0" y="0"/>
          <a:chExt cx="0" cy="0"/>
        </a:xfrm>
      </p:grpSpPr>
      <p:sp>
        <p:nvSpPr>
          <p:cNvPr id="364" name="Google Shape;364;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5" name="Google Shape;3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6" name="Google Shape;3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7" name="Google Shape;3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8"/>
        <p:cNvGrpSpPr/>
        <p:nvPr/>
      </p:nvGrpSpPr>
      <p:grpSpPr>
        <a:xfrm>
          <a:off x="0" y="0"/>
          <a:ext cx="0" cy="0"/>
          <a:chOff x="0" y="0"/>
          <a:chExt cx="0" cy="0"/>
        </a:xfrm>
      </p:grpSpPr>
      <p:sp>
        <p:nvSpPr>
          <p:cNvPr id="369" name="Google Shape;369;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0" name="Google Shape;370;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1" name="Google Shape;37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41" name="Google Shape;41;p4"/>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2" name="Google Shape;42;p4"/>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43" name="Google Shape;43;p4"/>
          <p:cNvGrpSpPr/>
          <p:nvPr/>
        </p:nvGrpSpPr>
        <p:grpSpPr>
          <a:xfrm>
            <a:off x="2133600" y="6553200"/>
            <a:ext cx="7010400" cy="45719"/>
            <a:chOff x="1905000" y="6553200"/>
            <a:chExt cx="7010400" cy="45719"/>
          </a:xfrm>
        </p:grpSpPr>
        <p:sp>
          <p:nvSpPr>
            <p:cNvPr id="44" name="Google Shape;44;p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5" name="Google Shape;45;p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6" name="Google Shape;46;p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47" name="Google Shape;47;p4"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48" name="Google Shape;48;p4"/>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49" name="Google Shape;49;p4"/>
          <p:cNvGrpSpPr/>
          <p:nvPr/>
        </p:nvGrpSpPr>
        <p:grpSpPr>
          <a:xfrm>
            <a:off x="0" y="716281"/>
            <a:ext cx="7010400" cy="45719"/>
            <a:chOff x="1905000" y="6553200"/>
            <a:chExt cx="7010400" cy="45719"/>
          </a:xfrm>
        </p:grpSpPr>
        <p:sp>
          <p:nvSpPr>
            <p:cNvPr id="50" name="Google Shape;50;p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1" name="Google Shape;51;p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2" name="Google Shape;52;p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53" name="Google Shape;53;p4"/>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54" name="Google Shape;54;p4"/>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2"/>
        <p:cNvGrpSpPr/>
        <p:nvPr/>
      </p:nvGrpSpPr>
      <p:grpSpPr>
        <a:xfrm>
          <a:off x="0" y="0"/>
          <a:ext cx="0" cy="0"/>
          <a:chOff x="0" y="0"/>
          <a:chExt cx="0" cy="0"/>
        </a:xfrm>
      </p:grpSpPr>
      <p:sp>
        <p:nvSpPr>
          <p:cNvPr id="373" name="Google Shape;37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75" name="Google Shape;375;p33"/>
          <p:cNvSpPr txBox="1">
            <a:spLocks noGrp="1"/>
          </p:cNvSpPr>
          <p:nvPr>
            <p:ph type="body" idx="2"/>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6" name="Google Shape;376;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7" name="Google Shape;377;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8" name="Google Shape;37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9"/>
        <p:cNvGrpSpPr/>
        <p:nvPr/>
      </p:nvGrpSpPr>
      <p:grpSpPr>
        <a:xfrm>
          <a:off x="0" y="0"/>
          <a:ext cx="0" cy="0"/>
          <a:chOff x="0" y="0"/>
          <a:chExt cx="0" cy="0"/>
        </a:xfrm>
      </p:grpSpPr>
      <p:sp>
        <p:nvSpPr>
          <p:cNvPr id="380" name="Google Shape;38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1" name="Google Shape;381;p34"/>
          <p:cNvSpPr>
            <a:spLocks noGrp="1"/>
          </p:cNvSpPr>
          <p:nvPr>
            <p:ph type="pic" idx="2"/>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82" name="Google Shape;382;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83" name="Google Shape;38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4" name="Google Shape;38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5" name="Google Shape;38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6"/>
        <p:cNvGrpSpPr/>
        <p:nvPr/>
      </p:nvGrpSpPr>
      <p:grpSpPr>
        <a:xfrm>
          <a:off x="0" y="0"/>
          <a:ext cx="0" cy="0"/>
          <a:chOff x="0" y="0"/>
          <a:chExt cx="0" cy="0"/>
        </a:xfrm>
      </p:grpSpPr>
      <p:sp>
        <p:nvSpPr>
          <p:cNvPr id="387" name="Google Shape;38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8" name="Google Shape;388;p3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9" name="Google Shape;389;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0" name="Google Shape;390;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rot="5400000">
            <a:off x="4000500" y="-3268662"/>
            <a:ext cx="1143000" cy="8229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4" name="Google Shape;394;p3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5" name="Google Shape;395;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6" name="Google Shape;396;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7" name="Google Shape;397;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404"/>
        <p:cNvGrpSpPr/>
        <p:nvPr/>
      </p:nvGrpSpPr>
      <p:grpSpPr>
        <a:xfrm>
          <a:off x="0" y="0"/>
          <a:ext cx="0" cy="0"/>
          <a:chOff x="0" y="0"/>
          <a:chExt cx="0" cy="0"/>
        </a:xfrm>
      </p:grpSpPr>
      <p:sp>
        <p:nvSpPr>
          <p:cNvPr id="405" name="Google Shape;405;p38"/>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6" name="Google Shape;406;p38"/>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7" name="Google Shape;407;p38"/>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8" name="Google Shape;408;p38"/>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9" name="Google Shape;409;p38"/>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0" name="Google Shape;410;p38"/>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11" name="Google Shape;411;p38"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412" name="Google Shape;412;p38"/>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2900" b="0" i="0" u="none" strike="noStrike" cap="none">
              <a:solidFill>
                <a:schemeClr val="lt1"/>
              </a:solidFill>
              <a:latin typeface="Arial"/>
              <a:ea typeface="Arial"/>
              <a:cs typeface="Arial"/>
              <a:sym typeface="Arial"/>
            </a:endParaRPr>
          </a:p>
        </p:txBody>
      </p:sp>
      <p:sp>
        <p:nvSpPr>
          <p:cNvPr id="413" name="Google Shape;413;p38"/>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14"/>
        <p:cNvGrpSpPr/>
        <p:nvPr/>
      </p:nvGrpSpPr>
      <p:grpSpPr>
        <a:xfrm>
          <a:off x="0" y="0"/>
          <a:ext cx="0" cy="0"/>
          <a:chOff x="0" y="0"/>
          <a:chExt cx="0" cy="0"/>
        </a:xfrm>
      </p:grpSpPr>
      <p:pic>
        <p:nvPicPr>
          <p:cNvPr id="415" name="Google Shape;415;p39"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16" name="Google Shape;416;p39"/>
          <p:cNvSpPr/>
          <p:nvPr/>
        </p:nvSpPr>
        <p:spPr>
          <a:xfrm>
            <a:off x="0" y="4282182"/>
            <a:ext cx="9144000" cy="2575818"/>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17" name="Google Shape;417;p39" descr="Picture 7.png"/>
          <p:cNvPicPr preferRelativeResize="0"/>
          <p:nvPr/>
        </p:nvPicPr>
        <p:blipFill rotWithShape="1">
          <a:blip r:embed="rId3">
            <a:alphaModFix/>
          </a:blip>
          <a:srcRect l="1923" b="5334"/>
          <a:stretch/>
        </p:blipFill>
        <p:spPr>
          <a:xfrm>
            <a:off x="6629400" y="-1"/>
            <a:ext cx="2193193" cy="692697"/>
          </a:xfrm>
          <a:prstGeom prst="rect">
            <a:avLst/>
          </a:prstGeom>
          <a:noFill/>
          <a:ln>
            <a:noFill/>
          </a:ln>
        </p:spPr>
      </p:pic>
      <p:sp>
        <p:nvSpPr>
          <p:cNvPr id="418" name="Google Shape;418;p3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9" name="Google Shape;419;p39"/>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0" name="Google Shape;420;p39"/>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1" name="Google Shape;421;p39"/>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2" name="Google Shape;422;p39"/>
          <p:cNvSpPr txBox="1"/>
          <p:nvPr/>
        </p:nvSpPr>
        <p:spPr>
          <a:xfrm>
            <a:off x="6858000" y="7620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2900" b="0" i="0" u="none" strike="noStrike" cap="none">
              <a:solidFill>
                <a:schemeClr val="lt1"/>
              </a:solidFill>
              <a:latin typeface="Arial"/>
              <a:ea typeface="Arial"/>
              <a:cs typeface="Arial"/>
              <a:sym typeface="Arial"/>
            </a:endParaRPr>
          </a:p>
        </p:txBody>
      </p:sp>
      <p:sp>
        <p:nvSpPr>
          <p:cNvPr id="423" name="Google Shape;423;p39"/>
          <p:cNvSpPr txBox="1"/>
          <p:nvPr/>
        </p:nvSpPr>
        <p:spPr>
          <a:xfrm>
            <a:off x="7086600" y="11708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4"/>
        <p:cNvGrpSpPr/>
        <p:nvPr/>
      </p:nvGrpSpPr>
      <p:grpSpPr>
        <a:xfrm>
          <a:off x="0" y="0"/>
          <a:ext cx="0" cy="0"/>
          <a:chOff x="0" y="0"/>
          <a:chExt cx="0" cy="0"/>
        </a:xfrm>
      </p:grpSpPr>
      <p:sp>
        <p:nvSpPr>
          <p:cNvPr id="425" name="Google Shape;425;p4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6" name="Google Shape;426;p40"/>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100" b="0" i="0" u="none" strike="noStrike" cap="none">
              <a:solidFill>
                <a:srgbClr val="101141"/>
              </a:solidFill>
              <a:latin typeface="Arial"/>
              <a:ea typeface="Arial"/>
              <a:cs typeface="Arial"/>
              <a:sym typeface="Arial"/>
            </a:endParaRPr>
          </a:p>
        </p:txBody>
      </p:sp>
      <p:grpSp>
        <p:nvGrpSpPr>
          <p:cNvPr id="427" name="Google Shape;427;p40"/>
          <p:cNvGrpSpPr/>
          <p:nvPr/>
        </p:nvGrpSpPr>
        <p:grpSpPr>
          <a:xfrm>
            <a:off x="2083888" y="6550671"/>
            <a:ext cx="7060112" cy="48665"/>
            <a:chOff x="2083888" y="6550671"/>
            <a:chExt cx="7060112" cy="48665"/>
          </a:xfrm>
        </p:grpSpPr>
        <p:sp>
          <p:nvSpPr>
            <p:cNvPr id="428" name="Google Shape;428;p40"/>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9" name="Google Shape;429;p40"/>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0" name="Google Shape;430;p40"/>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431" name="Google Shape;431;p40"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grpSp>
        <p:nvGrpSpPr>
          <p:cNvPr id="432" name="Google Shape;432;p40"/>
          <p:cNvGrpSpPr/>
          <p:nvPr/>
        </p:nvGrpSpPr>
        <p:grpSpPr>
          <a:xfrm>
            <a:off x="2133600" y="6553200"/>
            <a:ext cx="7010400" cy="45719"/>
            <a:chOff x="1905000" y="6553200"/>
            <a:chExt cx="7010400" cy="45719"/>
          </a:xfrm>
        </p:grpSpPr>
        <p:sp>
          <p:nvSpPr>
            <p:cNvPr id="433" name="Google Shape;433;p4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4" name="Google Shape;434;p4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Google Shape;435;p4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436" name="Google Shape;436;p40"/>
          <p:cNvGrpSpPr/>
          <p:nvPr/>
        </p:nvGrpSpPr>
        <p:grpSpPr>
          <a:xfrm>
            <a:off x="0" y="716281"/>
            <a:ext cx="7010400" cy="45719"/>
            <a:chOff x="1905000" y="6553200"/>
            <a:chExt cx="7010400" cy="45719"/>
          </a:xfrm>
        </p:grpSpPr>
        <p:sp>
          <p:nvSpPr>
            <p:cNvPr id="437" name="Google Shape;437;p4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Google Shape;438;p4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Google Shape;439;p4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40" name="Google Shape;440;p4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41" name="Google Shape;441;p40"/>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b="0" i="0" u="none" strike="noStrike" cap="none">
                <a:solidFill>
                  <a:srgbClr val="0000CC"/>
                </a:solidFill>
                <a:latin typeface="Arial"/>
                <a:ea typeface="Arial"/>
                <a:cs typeface="Arial"/>
                <a:sym typeface="Arial"/>
              </a:rPr>
              <a:t>‹#›</a:t>
            </a:fld>
            <a:endParaRPr sz="1100" b="0" i="0" u="none" strike="noStrike" cap="none">
              <a:solidFill>
                <a:srgbClr val="0000CC"/>
              </a:solidFill>
              <a:latin typeface="Arial"/>
              <a:ea typeface="Arial"/>
              <a:cs typeface="Arial"/>
              <a:sym typeface="Arial"/>
            </a:endParaRPr>
          </a:p>
        </p:txBody>
      </p:sp>
      <p:sp>
        <p:nvSpPr>
          <p:cNvPr id="442" name="Google Shape;442;p40"/>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b="0" i="0" u="none" strike="noStrike"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443"/>
        <p:cNvGrpSpPr/>
        <p:nvPr/>
      </p:nvGrpSpPr>
      <p:grpSpPr>
        <a:xfrm>
          <a:off x="0" y="0"/>
          <a:ext cx="0" cy="0"/>
          <a:chOff x="0" y="0"/>
          <a:chExt cx="0" cy="0"/>
        </a:xfrm>
      </p:grpSpPr>
      <p:sp>
        <p:nvSpPr>
          <p:cNvPr id="444" name="Google Shape;444;p41"/>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sp>
        <p:nvSpPr>
          <p:cNvPr id="445" name="Google Shape;445;p41"/>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46" name="Google Shape;446;p41"/>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47" name="Google Shape;447;p41"/>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pic>
        <p:nvPicPr>
          <p:cNvPr id="448" name="Google Shape;448;p41"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449" name="Google Shape;449;p41"/>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900"/>
              <a:buFont typeface="Arial"/>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sz="2900">
              <a:solidFill>
                <a:schemeClr val="lt1"/>
              </a:solidFill>
              <a:latin typeface="Arial"/>
              <a:ea typeface="Arial"/>
              <a:cs typeface="Arial"/>
              <a:sym typeface="Arial"/>
            </a:endParaRPr>
          </a:p>
        </p:txBody>
      </p:sp>
      <p:sp>
        <p:nvSpPr>
          <p:cNvPr id="450" name="Google Shape;450;p41"/>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200"/>
              <a:buFont typeface="Arial"/>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
        <p:nvSpPr>
          <p:cNvPr id="451" name="Google Shape;451;p41"/>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52"/>
        <p:cNvGrpSpPr/>
        <p:nvPr/>
      </p:nvGrpSpPr>
      <p:grpSpPr>
        <a:xfrm>
          <a:off x="0" y="0"/>
          <a:ext cx="0" cy="0"/>
          <a:chOff x="0" y="0"/>
          <a:chExt cx="0" cy="0"/>
        </a:xfrm>
      </p:grpSpPr>
      <p:pic>
        <p:nvPicPr>
          <p:cNvPr id="453" name="Google Shape;453;p42"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454" name="Google Shape;454;p4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55" name="Google Shape;455;p42"/>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56" name="Google Shape;456;p42"/>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457" name="Google Shape;457;p42"/>
          <p:cNvGrpSpPr/>
          <p:nvPr/>
        </p:nvGrpSpPr>
        <p:grpSpPr>
          <a:xfrm>
            <a:off x="2133600" y="6553200"/>
            <a:ext cx="7010400" cy="45719"/>
            <a:chOff x="1905000" y="6553200"/>
            <a:chExt cx="7010400" cy="45719"/>
          </a:xfrm>
        </p:grpSpPr>
        <p:sp>
          <p:nvSpPr>
            <p:cNvPr id="458" name="Google Shape;458;p4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59" name="Google Shape;459;p4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60" name="Google Shape;460;p4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461" name="Google Shape;461;p42"/>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462" name="Google Shape;462;p42"/>
          <p:cNvGrpSpPr/>
          <p:nvPr/>
        </p:nvGrpSpPr>
        <p:grpSpPr>
          <a:xfrm>
            <a:off x="0" y="716281"/>
            <a:ext cx="7010400" cy="45719"/>
            <a:chOff x="1905000" y="6553200"/>
            <a:chExt cx="7010400" cy="45719"/>
          </a:xfrm>
        </p:grpSpPr>
        <p:sp>
          <p:nvSpPr>
            <p:cNvPr id="463" name="Google Shape;463;p4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64" name="Google Shape;464;p4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65" name="Google Shape;465;p4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466" name="Google Shape;466;p42"/>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467" name="Google Shape;467;p42"/>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68"/>
        <p:cNvGrpSpPr/>
        <p:nvPr/>
      </p:nvGrpSpPr>
      <p:grpSpPr>
        <a:xfrm>
          <a:off x="0" y="0"/>
          <a:ext cx="0" cy="0"/>
          <a:chOff x="0" y="0"/>
          <a:chExt cx="0" cy="0"/>
        </a:xfrm>
      </p:grpSpPr>
      <p:sp>
        <p:nvSpPr>
          <p:cNvPr id="469" name="Google Shape;469;p4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0" name="Google Shape;470;p4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71" name="Google Shape;471;p4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2" name="Google Shape;472;p4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73" name="Google Shape;473;p4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474" name="Google Shape;474;p43"/>
          <p:cNvGrpSpPr/>
          <p:nvPr/>
        </p:nvGrpSpPr>
        <p:grpSpPr>
          <a:xfrm>
            <a:off x="2133600" y="6553200"/>
            <a:ext cx="7010400" cy="45719"/>
            <a:chOff x="1905000" y="6553200"/>
            <a:chExt cx="7010400" cy="45719"/>
          </a:xfrm>
        </p:grpSpPr>
        <p:sp>
          <p:nvSpPr>
            <p:cNvPr id="475" name="Google Shape;475;p4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76" name="Google Shape;476;p4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77" name="Google Shape;477;p4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478" name="Google Shape;478;p43"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479" name="Google Shape;479;p43"/>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480" name="Google Shape;480;p43"/>
          <p:cNvGrpSpPr/>
          <p:nvPr/>
        </p:nvGrpSpPr>
        <p:grpSpPr>
          <a:xfrm>
            <a:off x="0" y="716281"/>
            <a:ext cx="7010400" cy="45719"/>
            <a:chOff x="1905000" y="6553200"/>
            <a:chExt cx="7010400" cy="45719"/>
          </a:xfrm>
        </p:grpSpPr>
        <p:sp>
          <p:nvSpPr>
            <p:cNvPr id="481" name="Google Shape;481;p4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82" name="Google Shape;482;p4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83" name="Google Shape;483;p4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484" name="Google Shape;484;p43"/>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485" name="Google Shape;485;p43"/>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5"/>
        <p:cNvGrpSpPr/>
        <p:nvPr/>
      </p:nvGrpSpPr>
      <p:grpSpPr>
        <a:xfrm>
          <a:off x="0" y="0"/>
          <a:ext cx="0" cy="0"/>
          <a:chOff x="0" y="0"/>
          <a:chExt cx="0" cy="0"/>
        </a:xfrm>
      </p:grpSpPr>
      <p:pic>
        <p:nvPicPr>
          <p:cNvPr id="56" name="Google Shape;56;p5"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7" name="Google Shape;57;p5"/>
          <p:cNvSpPr/>
          <p:nvPr/>
        </p:nvSpPr>
        <p:spPr>
          <a:xfrm>
            <a:off x="0" y="4282182"/>
            <a:ext cx="9144000" cy="2575818"/>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8" name="Google Shape;58;p5" descr="Picture 7.png"/>
          <p:cNvPicPr preferRelativeResize="0"/>
          <p:nvPr/>
        </p:nvPicPr>
        <p:blipFill rotWithShape="1">
          <a:blip r:embed="rId3">
            <a:alphaModFix/>
          </a:blip>
          <a:srcRect l="1923" b="5334"/>
          <a:stretch/>
        </p:blipFill>
        <p:spPr>
          <a:xfrm>
            <a:off x="6629400" y="-1"/>
            <a:ext cx="2193193" cy="692697"/>
          </a:xfrm>
          <a:prstGeom prst="rect">
            <a:avLst/>
          </a:prstGeom>
          <a:noFill/>
          <a:ln>
            <a:noFill/>
          </a:ln>
        </p:spPr>
      </p:pic>
      <p:sp>
        <p:nvSpPr>
          <p:cNvPr id="59" name="Google Shape;59;p5"/>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0" name="Google Shape;60;p5"/>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5"/>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 name="Google Shape;62;p5"/>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 name="Google Shape;63;p5"/>
          <p:cNvSpPr txBox="1"/>
          <p:nvPr/>
        </p:nvSpPr>
        <p:spPr>
          <a:xfrm>
            <a:off x="6858000" y="7620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2900" b="0" i="0" u="none" strike="noStrike" cap="none">
              <a:solidFill>
                <a:schemeClr val="lt1"/>
              </a:solidFill>
              <a:latin typeface="Arial"/>
              <a:ea typeface="Arial"/>
              <a:cs typeface="Arial"/>
              <a:sym typeface="Arial"/>
            </a:endParaRPr>
          </a:p>
        </p:txBody>
      </p:sp>
      <p:sp>
        <p:nvSpPr>
          <p:cNvPr id="64" name="Google Shape;64;p5"/>
          <p:cNvSpPr txBox="1"/>
          <p:nvPr/>
        </p:nvSpPr>
        <p:spPr>
          <a:xfrm>
            <a:off x="7086600" y="11708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86"/>
        <p:cNvGrpSpPr/>
        <p:nvPr/>
      </p:nvGrpSpPr>
      <p:grpSpPr>
        <a:xfrm>
          <a:off x="0" y="0"/>
          <a:ext cx="0" cy="0"/>
          <a:chOff x="0" y="0"/>
          <a:chExt cx="0" cy="0"/>
        </a:xfrm>
      </p:grpSpPr>
      <p:sp>
        <p:nvSpPr>
          <p:cNvPr id="487" name="Google Shape;487;p44"/>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488" name="Google Shape;488;p44"/>
          <p:cNvGrpSpPr/>
          <p:nvPr/>
        </p:nvGrpSpPr>
        <p:grpSpPr>
          <a:xfrm>
            <a:off x="2133600" y="6553200"/>
            <a:ext cx="7010400" cy="45719"/>
            <a:chOff x="1905000" y="6553200"/>
            <a:chExt cx="7010400" cy="45719"/>
          </a:xfrm>
        </p:grpSpPr>
        <p:sp>
          <p:nvSpPr>
            <p:cNvPr id="489" name="Google Shape;489;p4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90" name="Google Shape;490;p4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91" name="Google Shape;491;p4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492" name="Google Shape;492;p44"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493" name="Google Shape;493;p44"/>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494" name="Google Shape;494;p44"/>
          <p:cNvGrpSpPr/>
          <p:nvPr/>
        </p:nvGrpSpPr>
        <p:grpSpPr>
          <a:xfrm>
            <a:off x="0" y="716281"/>
            <a:ext cx="7010400" cy="45719"/>
            <a:chOff x="1905000" y="6553200"/>
            <a:chExt cx="7010400" cy="45719"/>
          </a:xfrm>
        </p:grpSpPr>
        <p:sp>
          <p:nvSpPr>
            <p:cNvPr id="495" name="Google Shape;495;p4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96" name="Google Shape;496;p4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497" name="Google Shape;497;p4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498" name="Google Shape;498;p44"/>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499" name="Google Shape;499;p44"/>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00"/>
        <p:cNvGrpSpPr/>
        <p:nvPr/>
      </p:nvGrpSpPr>
      <p:grpSpPr>
        <a:xfrm>
          <a:off x="0" y="0"/>
          <a:ext cx="0" cy="0"/>
          <a:chOff x="0" y="0"/>
          <a:chExt cx="0" cy="0"/>
        </a:xfrm>
      </p:grpSpPr>
      <p:sp>
        <p:nvSpPr>
          <p:cNvPr id="501" name="Google Shape;501;p45"/>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02" name="Google Shape;502;p45"/>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03" name="Google Shape;503;p45"/>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504" name="Google Shape;504;p45"/>
          <p:cNvGrpSpPr/>
          <p:nvPr/>
        </p:nvGrpSpPr>
        <p:grpSpPr>
          <a:xfrm>
            <a:off x="2133600" y="6553200"/>
            <a:ext cx="7010400" cy="45719"/>
            <a:chOff x="1905000" y="6553200"/>
            <a:chExt cx="7010400" cy="45719"/>
          </a:xfrm>
        </p:grpSpPr>
        <p:sp>
          <p:nvSpPr>
            <p:cNvPr id="505" name="Google Shape;505;p45"/>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06" name="Google Shape;506;p4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07" name="Google Shape;507;p45"/>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508" name="Google Shape;508;p45"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509" name="Google Shape;509;p45"/>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510" name="Google Shape;510;p45"/>
          <p:cNvGrpSpPr/>
          <p:nvPr/>
        </p:nvGrpSpPr>
        <p:grpSpPr>
          <a:xfrm>
            <a:off x="0" y="716281"/>
            <a:ext cx="7010400" cy="45719"/>
            <a:chOff x="1905000" y="6553200"/>
            <a:chExt cx="7010400" cy="45719"/>
          </a:xfrm>
        </p:grpSpPr>
        <p:sp>
          <p:nvSpPr>
            <p:cNvPr id="511" name="Google Shape;511;p45"/>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12" name="Google Shape;512;p4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13" name="Google Shape;513;p45"/>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514" name="Google Shape;514;p45"/>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515" name="Google Shape;515;p45"/>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16"/>
        <p:cNvGrpSpPr/>
        <p:nvPr/>
      </p:nvGrpSpPr>
      <p:grpSpPr>
        <a:xfrm>
          <a:off x="0" y="0"/>
          <a:ext cx="0" cy="0"/>
          <a:chOff x="0" y="0"/>
          <a:chExt cx="0" cy="0"/>
        </a:xfrm>
      </p:grpSpPr>
      <p:sp>
        <p:nvSpPr>
          <p:cNvPr id="517" name="Google Shape;517;p46"/>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1800"/>
              <a:buFont typeface="Arial"/>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8" name="Google Shape;518;p46"/>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19" name="Google Shape;519;p46"/>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20" name="Google Shape;520;p46"/>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521" name="Google Shape;521;p46"/>
          <p:cNvGrpSpPr/>
          <p:nvPr/>
        </p:nvGrpSpPr>
        <p:grpSpPr>
          <a:xfrm>
            <a:off x="2133600" y="6553200"/>
            <a:ext cx="7010400" cy="45719"/>
            <a:chOff x="1905000" y="6553200"/>
            <a:chExt cx="7010400" cy="45719"/>
          </a:xfrm>
        </p:grpSpPr>
        <p:sp>
          <p:nvSpPr>
            <p:cNvPr id="522" name="Google Shape;522;p4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23" name="Google Shape;523;p4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24" name="Google Shape;524;p4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525" name="Google Shape;525;p46"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526" name="Google Shape;526;p46"/>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527" name="Google Shape;527;p46"/>
          <p:cNvGrpSpPr/>
          <p:nvPr/>
        </p:nvGrpSpPr>
        <p:grpSpPr>
          <a:xfrm>
            <a:off x="0" y="716281"/>
            <a:ext cx="7010400" cy="45719"/>
            <a:chOff x="1905000" y="6553200"/>
            <a:chExt cx="7010400" cy="45719"/>
          </a:xfrm>
        </p:grpSpPr>
        <p:sp>
          <p:nvSpPr>
            <p:cNvPr id="528" name="Google Shape;528;p4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29" name="Google Shape;529;p4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30" name="Google Shape;530;p4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531" name="Google Shape;531;p46"/>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532" name="Google Shape;532;p46"/>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533"/>
        <p:cNvGrpSpPr/>
        <p:nvPr/>
      </p:nvGrpSpPr>
      <p:grpSpPr>
        <a:xfrm>
          <a:off x="0" y="0"/>
          <a:ext cx="0" cy="0"/>
          <a:chOff x="0" y="0"/>
          <a:chExt cx="0" cy="0"/>
        </a:xfrm>
      </p:grpSpPr>
      <p:sp>
        <p:nvSpPr>
          <p:cNvPr id="534" name="Google Shape;534;p4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35" name="Google Shape;535;p4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536" name="Google Shape;536;p47"/>
          <p:cNvGrpSpPr/>
          <p:nvPr/>
        </p:nvGrpSpPr>
        <p:grpSpPr>
          <a:xfrm>
            <a:off x="2133600" y="6553200"/>
            <a:ext cx="7010400" cy="45719"/>
            <a:chOff x="1905000" y="6553200"/>
            <a:chExt cx="7010400" cy="45719"/>
          </a:xfrm>
        </p:grpSpPr>
        <p:sp>
          <p:nvSpPr>
            <p:cNvPr id="537" name="Google Shape;537;p4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38" name="Google Shape;538;p4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39" name="Google Shape;539;p4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540" name="Google Shape;540;p47"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541" name="Google Shape;541;p47"/>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542" name="Google Shape;542;p47"/>
          <p:cNvGrpSpPr/>
          <p:nvPr/>
        </p:nvGrpSpPr>
        <p:grpSpPr>
          <a:xfrm>
            <a:off x="0" y="716281"/>
            <a:ext cx="7010400" cy="45719"/>
            <a:chOff x="1905000" y="6553200"/>
            <a:chExt cx="7010400" cy="45719"/>
          </a:xfrm>
        </p:grpSpPr>
        <p:sp>
          <p:nvSpPr>
            <p:cNvPr id="543" name="Google Shape;543;p4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44" name="Google Shape;544;p4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45" name="Google Shape;545;p4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546" name="Google Shape;546;p47"/>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547" name="Google Shape;547;p47"/>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48"/>
        <p:cNvGrpSpPr/>
        <p:nvPr/>
      </p:nvGrpSpPr>
      <p:grpSpPr>
        <a:xfrm>
          <a:off x="0" y="0"/>
          <a:ext cx="0" cy="0"/>
          <a:chOff x="0" y="0"/>
          <a:chExt cx="0" cy="0"/>
        </a:xfrm>
      </p:grpSpPr>
      <p:sp>
        <p:nvSpPr>
          <p:cNvPr id="549" name="Google Shape;549;p48"/>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50" name="Google Shape;550;p48"/>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551" name="Google Shape;551;p48"/>
          <p:cNvGrpSpPr/>
          <p:nvPr/>
        </p:nvGrpSpPr>
        <p:grpSpPr>
          <a:xfrm rot="5400000">
            <a:off x="5539740" y="2567940"/>
            <a:ext cx="5181600" cy="45719"/>
            <a:chOff x="1905000" y="6553200"/>
            <a:chExt cx="7010400" cy="45719"/>
          </a:xfrm>
        </p:grpSpPr>
        <p:sp>
          <p:nvSpPr>
            <p:cNvPr id="552" name="Google Shape;552;p4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53" name="Google Shape;553;p4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554" name="Google Shape;554;p4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555" name="Google Shape;555;p48" descr="Picture 7.png"/>
          <p:cNvPicPr preferRelativeResize="0"/>
          <p:nvPr/>
        </p:nvPicPr>
        <p:blipFill rotWithShape="1">
          <a:blip r:embed="rId2">
            <a:alphaModFix/>
          </a:blip>
          <a:srcRect l="1923" b="5334"/>
          <a:stretch/>
        </p:blipFill>
        <p:spPr>
          <a:xfrm rot="5400000">
            <a:off x="-758715" y="1131248"/>
            <a:ext cx="2193193" cy="692697"/>
          </a:xfrm>
          <a:prstGeom prst="rect">
            <a:avLst/>
          </a:prstGeom>
          <a:noFill/>
          <a:ln>
            <a:noFill/>
          </a:ln>
        </p:spPr>
      </p:pic>
      <p:sp>
        <p:nvSpPr>
          <p:cNvPr id="556" name="Google Shape;556;p48"/>
          <p:cNvSpPr txBox="1"/>
          <p:nvPr/>
        </p:nvSpPr>
        <p:spPr>
          <a:xfrm rot="5400000">
            <a:off x="-2794428" y="3808884"/>
            <a:ext cx="5867400"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900"/>
              <a:buFont typeface="Arial"/>
              <a:buNone/>
            </a:pPr>
            <a:r>
              <a:rPr lang="en-US" sz="900" b="1">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Hyderabad Campus</a:t>
            </a:r>
            <a:endParaRPr sz="900">
              <a:solidFill>
                <a:srgbClr val="10114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563"/>
        <p:cNvGrpSpPr/>
        <p:nvPr/>
      </p:nvGrpSpPr>
      <p:grpSpPr>
        <a:xfrm>
          <a:off x="0" y="0"/>
          <a:ext cx="0" cy="0"/>
          <a:chOff x="0" y="0"/>
          <a:chExt cx="0" cy="0"/>
        </a:xfrm>
      </p:grpSpPr>
      <p:sp>
        <p:nvSpPr>
          <p:cNvPr id="564" name="Google Shape;564;p50"/>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5" name="Google Shape;565;p50"/>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50"/>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7" name="Google Shape;567;p50"/>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568" name="Google Shape;568;p50"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569" name="Google Shape;569;p50"/>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a:p>
        </p:txBody>
      </p:sp>
      <p:sp>
        <p:nvSpPr>
          <p:cNvPr id="570" name="Google Shape;570;p50"/>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
        <p:nvSpPr>
          <p:cNvPr id="571" name="Google Shape;571;p50"/>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572"/>
        <p:cNvGrpSpPr/>
        <p:nvPr/>
      </p:nvGrpSpPr>
      <p:grpSpPr>
        <a:xfrm>
          <a:off x="0" y="0"/>
          <a:ext cx="0" cy="0"/>
          <a:chOff x="0" y="0"/>
          <a:chExt cx="0" cy="0"/>
        </a:xfrm>
      </p:grpSpPr>
      <p:sp>
        <p:nvSpPr>
          <p:cNvPr id="573" name="Google Shape;573;p51"/>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4" name="Google Shape;574;p51"/>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5" name="Google Shape;575;p51"/>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6" name="Google Shape;576;p51"/>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7" name="Google Shape;577;p51"/>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8" name="Google Shape;578;p51"/>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79" name="Google Shape;579;p51"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580" name="Google Shape;580;p51"/>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a:p>
        </p:txBody>
      </p:sp>
      <p:sp>
        <p:nvSpPr>
          <p:cNvPr id="581" name="Google Shape;581;p51"/>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82"/>
        <p:cNvGrpSpPr/>
        <p:nvPr/>
      </p:nvGrpSpPr>
      <p:grpSpPr>
        <a:xfrm>
          <a:off x="0" y="0"/>
          <a:ext cx="0" cy="0"/>
          <a:chOff x="0" y="0"/>
          <a:chExt cx="0" cy="0"/>
        </a:xfrm>
      </p:grpSpPr>
      <p:pic>
        <p:nvPicPr>
          <p:cNvPr id="583" name="Google Shape;583;p52"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84" name="Google Shape;584;p52"/>
          <p:cNvSpPr/>
          <p:nvPr/>
        </p:nvSpPr>
        <p:spPr>
          <a:xfrm>
            <a:off x="0" y="4282182"/>
            <a:ext cx="9144000" cy="2575818"/>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585" name="Google Shape;585;p52" descr="Picture 7.png"/>
          <p:cNvPicPr preferRelativeResize="0"/>
          <p:nvPr/>
        </p:nvPicPr>
        <p:blipFill rotWithShape="1">
          <a:blip r:embed="rId3">
            <a:alphaModFix/>
          </a:blip>
          <a:srcRect l="1923" b="5335"/>
          <a:stretch/>
        </p:blipFill>
        <p:spPr>
          <a:xfrm>
            <a:off x="6629400" y="-1"/>
            <a:ext cx="2193193" cy="692697"/>
          </a:xfrm>
          <a:prstGeom prst="rect">
            <a:avLst/>
          </a:prstGeom>
          <a:noFill/>
          <a:ln>
            <a:noFill/>
          </a:ln>
        </p:spPr>
      </p:pic>
      <p:sp>
        <p:nvSpPr>
          <p:cNvPr id="586" name="Google Shape;586;p52"/>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7" name="Google Shape;587;p52"/>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88" name="Google Shape;588;p52"/>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p52"/>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52"/>
          <p:cNvSpPr txBox="1"/>
          <p:nvPr/>
        </p:nvSpPr>
        <p:spPr>
          <a:xfrm>
            <a:off x="6858000" y="7620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a:p>
        </p:txBody>
      </p:sp>
      <p:sp>
        <p:nvSpPr>
          <p:cNvPr id="591" name="Google Shape;591;p52"/>
          <p:cNvSpPr txBox="1"/>
          <p:nvPr/>
        </p:nvSpPr>
        <p:spPr>
          <a:xfrm>
            <a:off x="7086600" y="11708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92"/>
        <p:cNvGrpSpPr/>
        <p:nvPr/>
      </p:nvGrpSpPr>
      <p:grpSpPr>
        <a:xfrm>
          <a:off x="0" y="0"/>
          <a:ext cx="0" cy="0"/>
          <a:chOff x="0" y="0"/>
          <a:chExt cx="0" cy="0"/>
        </a:xfrm>
      </p:grpSpPr>
      <p:sp>
        <p:nvSpPr>
          <p:cNvPr id="593" name="Google Shape;593;p5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4" name="Google Shape;594;p53"/>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595" name="Google Shape;595;p53"/>
          <p:cNvGrpSpPr/>
          <p:nvPr/>
        </p:nvGrpSpPr>
        <p:grpSpPr>
          <a:xfrm>
            <a:off x="2083888" y="6550671"/>
            <a:ext cx="7060112" cy="48665"/>
            <a:chOff x="2083888" y="6550671"/>
            <a:chExt cx="7060112" cy="48665"/>
          </a:xfrm>
        </p:grpSpPr>
        <p:sp>
          <p:nvSpPr>
            <p:cNvPr id="596" name="Google Shape;596;p53"/>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97" name="Google Shape;597;p53"/>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98" name="Google Shape;598;p53"/>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599" name="Google Shape;599;p53"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grpSp>
        <p:nvGrpSpPr>
          <p:cNvPr id="600" name="Google Shape;600;p53"/>
          <p:cNvGrpSpPr/>
          <p:nvPr/>
        </p:nvGrpSpPr>
        <p:grpSpPr>
          <a:xfrm>
            <a:off x="2133600" y="6553200"/>
            <a:ext cx="7010400" cy="45719"/>
            <a:chOff x="1905000" y="6553200"/>
            <a:chExt cx="7010400" cy="45719"/>
          </a:xfrm>
        </p:grpSpPr>
        <p:sp>
          <p:nvSpPr>
            <p:cNvPr id="601" name="Google Shape;601;p5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02" name="Google Shape;602;p5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03" name="Google Shape;603;p5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04" name="Google Shape;604;p53"/>
          <p:cNvGrpSpPr/>
          <p:nvPr/>
        </p:nvGrpSpPr>
        <p:grpSpPr>
          <a:xfrm>
            <a:off x="0" y="716281"/>
            <a:ext cx="7010400" cy="45719"/>
            <a:chOff x="1905000" y="6553200"/>
            <a:chExt cx="7010400" cy="45719"/>
          </a:xfrm>
        </p:grpSpPr>
        <p:sp>
          <p:nvSpPr>
            <p:cNvPr id="605" name="Google Shape;605;p5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5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5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608" name="Google Shape;608;p5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9" name="Google Shape;609;p53"/>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610" name="Google Shape;610;p53"/>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11"/>
        <p:cNvGrpSpPr/>
        <p:nvPr/>
      </p:nvGrpSpPr>
      <p:grpSpPr>
        <a:xfrm>
          <a:off x="0" y="0"/>
          <a:ext cx="0" cy="0"/>
          <a:chOff x="0" y="0"/>
          <a:chExt cx="0" cy="0"/>
        </a:xfrm>
      </p:grpSpPr>
      <p:pic>
        <p:nvPicPr>
          <p:cNvPr id="612" name="Google Shape;612;p54"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613" name="Google Shape;613;p5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14" name="Google Shape;614;p54"/>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15" name="Google Shape;615;p54"/>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16" name="Google Shape;616;p54"/>
          <p:cNvGrpSpPr/>
          <p:nvPr/>
        </p:nvGrpSpPr>
        <p:grpSpPr>
          <a:xfrm>
            <a:off x="2133600" y="6553200"/>
            <a:ext cx="7010400" cy="45719"/>
            <a:chOff x="1905000" y="6553200"/>
            <a:chExt cx="7010400" cy="45719"/>
          </a:xfrm>
        </p:grpSpPr>
        <p:sp>
          <p:nvSpPr>
            <p:cNvPr id="617" name="Google Shape;617;p5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18" name="Google Shape;618;p5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19" name="Google Shape;619;p5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620" name="Google Shape;620;p54"/>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621" name="Google Shape;621;p54"/>
          <p:cNvGrpSpPr/>
          <p:nvPr/>
        </p:nvGrpSpPr>
        <p:grpSpPr>
          <a:xfrm>
            <a:off x="0" y="716281"/>
            <a:ext cx="7010400" cy="45719"/>
            <a:chOff x="1905000" y="6553200"/>
            <a:chExt cx="7010400" cy="45719"/>
          </a:xfrm>
        </p:grpSpPr>
        <p:sp>
          <p:nvSpPr>
            <p:cNvPr id="622" name="Google Shape;622;p5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5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5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625" name="Google Shape;625;p54"/>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626" name="Google Shape;626;p54"/>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5"/>
        <p:cNvGrpSpPr/>
        <p:nvPr/>
      </p:nvGrpSpPr>
      <p:grpSpPr>
        <a:xfrm>
          <a:off x="0" y="0"/>
          <a:ext cx="0" cy="0"/>
          <a:chOff x="0" y="0"/>
          <a:chExt cx="0" cy="0"/>
        </a:xfrm>
      </p:grpSpPr>
      <p:sp>
        <p:nvSpPr>
          <p:cNvPr id="66" name="Google Shape;66;p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 name="Google Shape;67;p6"/>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100" b="0" i="0" u="none" strike="noStrike" cap="none">
              <a:solidFill>
                <a:srgbClr val="101141"/>
              </a:solidFill>
              <a:latin typeface="Arial"/>
              <a:ea typeface="Arial"/>
              <a:cs typeface="Arial"/>
              <a:sym typeface="Arial"/>
            </a:endParaRPr>
          </a:p>
        </p:txBody>
      </p:sp>
      <p:grpSp>
        <p:nvGrpSpPr>
          <p:cNvPr id="68" name="Google Shape;68;p6"/>
          <p:cNvGrpSpPr/>
          <p:nvPr/>
        </p:nvGrpSpPr>
        <p:grpSpPr>
          <a:xfrm>
            <a:off x="2083888" y="6550671"/>
            <a:ext cx="7060112" cy="48665"/>
            <a:chOff x="2083888" y="6550671"/>
            <a:chExt cx="7060112" cy="48665"/>
          </a:xfrm>
        </p:grpSpPr>
        <p:sp>
          <p:nvSpPr>
            <p:cNvPr id="69" name="Google Shape;69;p6"/>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 name="Google Shape;70;p6"/>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 name="Google Shape;71;p6"/>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72" name="Google Shape;72;p6"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grpSp>
        <p:nvGrpSpPr>
          <p:cNvPr id="73" name="Google Shape;73;p6"/>
          <p:cNvGrpSpPr/>
          <p:nvPr/>
        </p:nvGrpSpPr>
        <p:grpSpPr>
          <a:xfrm>
            <a:off x="2133600" y="6553200"/>
            <a:ext cx="7010400" cy="45719"/>
            <a:chOff x="1905000" y="6553200"/>
            <a:chExt cx="7010400" cy="45719"/>
          </a:xfrm>
        </p:grpSpPr>
        <p:sp>
          <p:nvSpPr>
            <p:cNvPr id="74" name="Google Shape;74;p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5" name="Google Shape;75;p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 name="Google Shape;76;p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77" name="Google Shape;77;p6"/>
          <p:cNvGrpSpPr/>
          <p:nvPr/>
        </p:nvGrpSpPr>
        <p:grpSpPr>
          <a:xfrm>
            <a:off x="0" y="716281"/>
            <a:ext cx="7010400" cy="45719"/>
            <a:chOff x="1905000" y="6553200"/>
            <a:chExt cx="7010400" cy="45719"/>
          </a:xfrm>
        </p:grpSpPr>
        <p:sp>
          <p:nvSpPr>
            <p:cNvPr id="78" name="Google Shape;78;p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 name="Google Shape;79;p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Google Shape;80;p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81" name="Google Shape;8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6"/>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b="0" i="0" u="none" strike="noStrike" cap="none">
                <a:solidFill>
                  <a:srgbClr val="0000CC"/>
                </a:solidFill>
                <a:latin typeface="Arial"/>
                <a:ea typeface="Arial"/>
                <a:cs typeface="Arial"/>
                <a:sym typeface="Arial"/>
              </a:rPr>
              <a:t>‹#›</a:t>
            </a:fld>
            <a:endParaRPr sz="1100" b="0" i="0" u="none" strike="noStrike" cap="none">
              <a:solidFill>
                <a:srgbClr val="0000CC"/>
              </a:solidFill>
              <a:latin typeface="Arial"/>
              <a:ea typeface="Arial"/>
              <a:cs typeface="Arial"/>
              <a:sym typeface="Arial"/>
            </a:endParaRPr>
          </a:p>
        </p:txBody>
      </p:sp>
      <p:sp>
        <p:nvSpPr>
          <p:cNvPr id="83" name="Google Shape;83;p6"/>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b="0" i="0" u="none" strike="noStrike"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27"/>
        <p:cNvGrpSpPr/>
        <p:nvPr/>
      </p:nvGrpSpPr>
      <p:grpSpPr>
        <a:xfrm>
          <a:off x="0" y="0"/>
          <a:ext cx="0" cy="0"/>
          <a:chOff x="0" y="0"/>
          <a:chExt cx="0" cy="0"/>
        </a:xfrm>
      </p:grpSpPr>
      <p:sp>
        <p:nvSpPr>
          <p:cNvPr id="628" name="Google Shape;628;p55"/>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9" name="Google Shape;629;p55"/>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0" name="Google Shape;630;p55"/>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31" name="Google Shape;631;p55"/>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2" name="Google Shape;632;p55"/>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33" name="Google Shape;633;p55"/>
          <p:cNvGrpSpPr/>
          <p:nvPr/>
        </p:nvGrpSpPr>
        <p:grpSpPr>
          <a:xfrm>
            <a:off x="2133600" y="6553200"/>
            <a:ext cx="7010400" cy="45719"/>
            <a:chOff x="1905000" y="6553200"/>
            <a:chExt cx="7010400" cy="45719"/>
          </a:xfrm>
        </p:grpSpPr>
        <p:sp>
          <p:nvSpPr>
            <p:cNvPr id="634" name="Google Shape;634;p55"/>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35" name="Google Shape;635;p5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55"/>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637" name="Google Shape;637;p55"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638" name="Google Shape;638;p55"/>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639" name="Google Shape;639;p55"/>
          <p:cNvGrpSpPr/>
          <p:nvPr/>
        </p:nvGrpSpPr>
        <p:grpSpPr>
          <a:xfrm>
            <a:off x="0" y="716281"/>
            <a:ext cx="7010400" cy="45719"/>
            <a:chOff x="1905000" y="6553200"/>
            <a:chExt cx="7010400" cy="45719"/>
          </a:xfrm>
        </p:grpSpPr>
        <p:sp>
          <p:nvSpPr>
            <p:cNvPr id="640" name="Google Shape;640;p55"/>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5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55"/>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643" name="Google Shape;643;p55"/>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644" name="Google Shape;644;p55"/>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45"/>
        <p:cNvGrpSpPr/>
        <p:nvPr/>
      </p:nvGrpSpPr>
      <p:grpSpPr>
        <a:xfrm>
          <a:off x="0" y="0"/>
          <a:ext cx="0" cy="0"/>
          <a:chOff x="0" y="0"/>
          <a:chExt cx="0" cy="0"/>
        </a:xfrm>
      </p:grpSpPr>
      <p:sp>
        <p:nvSpPr>
          <p:cNvPr id="646" name="Google Shape;646;p56"/>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47" name="Google Shape;647;p56"/>
          <p:cNvGrpSpPr/>
          <p:nvPr/>
        </p:nvGrpSpPr>
        <p:grpSpPr>
          <a:xfrm>
            <a:off x="2133600" y="6553200"/>
            <a:ext cx="7010400" cy="45719"/>
            <a:chOff x="1905000" y="6553200"/>
            <a:chExt cx="7010400" cy="45719"/>
          </a:xfrm>
        </p:grpSpPr>
        <p:sp>
          <p:nvSpPr>
            <p:cNvPr id="648" name="Google Shape;648;p5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5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5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651" name="Google Shape;651;p56"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652" name="Google Shape;652;p56"/>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653" name="Google Shape;653;p56"/>
          <p:cNvGrpSpPr/>
          <p:nvPr/>
        </p:nvGrpSpPr>
        <p:grpSpPr>
          <a:xfrm>
            <a:off x="0" y="716281"/>
            <a:ext cx="7010400" cy="45719"/>
            <a:chOff x="1905000" y="6553200"/>
            <a:chExt cx="7010400" cy="45719"/>
          </a:xfrm>
        </p:grpSpPr>
        <p:sp>
          <p:nvSpPr>
            <p:cNvPr id="654" name="Google Shape;654;p5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55" name="Google Shape;655;p5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56" name="Google Shape;656;p5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657" name="Google Shape;657;p56"/>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658" name="Google Shape;658;p56"/>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59"/>
        <p:cNvGrpSpPr/>
        <p:nvPr/>
      </p:nvGrpSpPr>
      <p:grpSpPr>
        <a:xfrm>
          <a:off x="0" y="0"/>
          <a:ext cx="0" cy="0"/>
          <a:chOff x="0" y="0"/>
          <a:chExt cx="0" cy="0"/>
        </a:xfrm>
      </p:grpSpPr>
      <p:sp>
        <p:nvSpPr>
          <p:cNvPr id="660" name="Google Shape;660;p5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61" name="Google Shape;661;p5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2" name="Google Shape;662;p5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63" name="Google Shape;663;p57"/>
          <p:cNvGrpSpPr/>
          <p:nvPr/>
        </p:nvGrpSpPr>
        <p:grpSpPr>
          <a:xfrm>
            <a:off x="2133600" y="6553200"/>
            <a:ext cx="7010400" cy="45719"/>
            <a:chOff x="1905000" y="6553200"/>
            <a:chExt cx="7010400" cy="45719"/>
          </a:xfrm>
        </p:grpSpPr>
        <p:sp>
          <p:nvSpPr>
            <p:cNvPr id="664" name="Google Shape;664;p5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5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5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667" name="Google Shape;667;p57"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668" name="Google Shape;668;p57"/>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669" name="Google Shape;669;p57"/>
          <p:cNvGrpSpPr/>
          <p:nvPr/>
        </p:nvGrpSpPr>
        <p:grpSpPr>
          <a:xfrm>
            <a:off x="0" y="716281"/>
            <a:ext cx="7010400" cy="45719"/>
            <a:chOff x="1905000" y="6553200"/>
            <a:chExt cx="7010400" cy="45719"/>
          </a:xfrm>
        </p:grpSpPr>
        <p:sp>
          <p:nvSpPr>
            <p:cNvPr id="670" name="Google Shape;670;p5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71" name="Google Shape;671;p5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5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673" name="Google Shape;673;p57"/>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674" name="Google Shape;674;p57"/>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75"/>
        <p:cNvGrpSpPr/>
        <p:nvPr/>
      </p:nvGrpSpPr>
      <p:grpSpPr>
        <a:xfrm>
          <a:off x="0" y="0"/>
          <a:ext cx="0" cy="0"/>
          <a:chOff x="0" y="0"/>
          <a:chExt cx="0" cy="0"/>
        </a:xfrm>
      </p:grpSpPr>
      <p:sp>
        <p:nvSpPr>
          <p:cNvPr id="676" name="Google Shape;676;p58"/>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1800"/>
              <a:buFont typeface="Arial"/>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7" name="Google Shape;677;p58"/>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78" name="Google Shape;678;p58"/>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9" name="Google Shape;679;p58"/>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80" name="Google Shape;680;p58"/>
          <p:cNvGrpSpPr/>
          <p:nvPr/>
        </p:nvGrpSpPr>
        <p:grpSpPr>
          <a:xfrm>
            <a:off x="2133600" y="6553200"/>
            <a:ext cx="7010400" cy="45719"/>
            <a:chOff x="1905000" y="6553200"/>
            <a:chExt cx="7010400" cy="45719"/>
          </a:xfrm>
        </p:grpSpPr>
        <p:sp>
          <p:nvSpPr>
            <p:cNvPr id="681" name="Google Shape;681;p5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82" name="Google Shape;682;p5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83" name="Google Shape;683;p5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684" name="Google Shape;684;p58"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685" name="Google Shape;685;p58"/>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686" name="Google Shape;686;p58"/>
          <p:cNvGrpSpPr/>
          <p:nvPr/>
        </p:nvGrpSpPr>
        <p:grpSpPr>
          <a:xfrm>
            <a:off x="0" y="716281"/>
            <a:ext cx="7010400" cy="45719"/>
            <a:chOff x="1905000" y="6553200"/>
            <a:chExt cx="7010400" cy="45719"/>
          </a:xfrm>
        </p:grpSpPr>
        <p:sp>
          <p:nvSpPr>
            <p:cNvPr id="687" name="Google Shape;687;p5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5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89" name="Google Shape;689;p5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690" name="Google Shape;690;p58"/>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691" name="Google Shape;691;p58"/>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692"/>
        <p:cNvGrpSpPr/>
        <p:nvPr/>
      </p:nvGrpSpPr>
      <p:grpSpPr>
        <a:xfrm>
          <a:off x="0" y="0"/>
          <a:ext cx="0" cy="0"/>
          <a:chOff x="0" y="0"/>
          <a:chExt cx="0" cy="0"/>
        </a:xfrm>
      </p:grpSpPr>
      <p:sp>
        <p:nvSpPr>
          <p:cNvPr id="693" name="Google Shape;693;p5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4" name="Google Shape;694;p5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95" name="Google Shape;695;p59"/>
          <p:cNvGrpSpPr/>
          <p:nvPr/>
        </p:nvGrpSpPr>
        <p:grpSpPr>
          <a:xfrm>
            <a:off x="2133600" y="6553200"/>
            <a:ext cx="7010400" cy="45719"/>
            <a:chOff x="1905000" y="6553200"/>
            <a:chExt cx="7010400" cy="45719"/>
          </a:xfrm>
        </p:grpSpPr>
        <p:sp>
          <p:nvSpPr>
            <p:cNvPr id="696" name="Google Shape;696;p5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5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5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699" name="Google Shape;699;p59"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700" name="Google Shape;700;p59"/>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701" name="Google Shape;701;p59"/>
          <p:cNvGrpSpPr/>
          <p:nvPr/>
        </p:nvGrpSpPr>
        <p:grpSpPr>
          <a:xfrm>
            <a:off x="0" y="716281"/>
            <a:ext cx="7010400" cy="45719"/>
            <a:chOff x="1905000" y="6553200"/>
            <a:chExt cx="7010400" cy="45719"/>
          </a:xfrm>
        </p:grpSpPr>
        <p:sp>
          <p:nvSpPr>
            <p:cNvPr id="702" name="Google Shape;702;p5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5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5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05" name="Google Shape;705;p59"/>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706" name="Google Shape;706;p59"/>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707"/>
        <p:cNvGrpSpPr/>
        <p:nvPr/>
      </p:nvGrpSpPr>
      <p:grpSpPr>
        <a:xfrm>
          <a:off x="0" y="0"/>
          <a:ext cx="0" cy="0"/>
          <a:chOff x="0" y="0"/>
          <a:chExt cx="0" cy="0"/>
        </a:xfrm>
      </p:grpSpPr>
      <p:sp>
        <p:nvSpPr>
          <p:cNvPr id="708" name="Google Shape;708;p60"/>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9" name="Google Shape;709;p60"/>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10" name="Google Shape;710;p60"/>
          <p:cNvGrpSpPr/>
          <p:nvPr/>
        </p:nvGrpSpPr>
        <p:grpSpPr>
          <a:xfrm rot="5400000">
            <a:off x="5539740" y="2567940"/>
            <a:ext cx="5181600" cy="45719"/>
            <a:chOff x="1905000" y="6553200"/>
            <a:chExt cx="7010400" cy="45719"/>
          </a:xfrm>
        </p:grpSpPr>
        <p:sp>
          <p:nvSpPr>
            <p:cNvPr id="711" name="Google Shape;711;p6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6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6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714" name="Google Shape;714;p60" descr="Picture 7.png"/>
          <p:cNvPicPr preferRelativeResize="0"/>
          <p:nvPr/>
        </p:nvPicPr>
        <p:blipFill rotWithShape="1">
          <a:blip r:embed="rId2">
            <a:alphaModFix/>
          </a:blip>
          <a:srcRect l="1923" b="5335"/>
          <a:stretch/>
        </p:blipFill>
        <p:spPr>
          <a:xfrm rot="5400000">
            <a:off x="-758715" y="1131248"/>
            <a:ext cx="2193193" cy="692697"/>
          </a:xfrm>
          <a:prstGeom prst="rect">
            <a:avLst/>
          </a:prstGeom>
          <a:noFill/>
          <a:ln>
            <a:noFill/>
          </a:ln>
        </p:spPr>
      </p:pic>
      <p:sp>
        <p:nvSpPr>
          <p:cNvPr id="715" name="Google Shape;715;p60"/>
          <p:cNvSpPr txBox="1"/>
          <p:nvPr/>
        </p:nvSpPr>
        <p:spPr>
          <a:xfrm rot="5400000">
            <a:off x="-2794428" y="3808884"/>
            <a:ext cx="5867400"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00" b="1">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7"/>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sp>
        <p:nvSpPr>
          <p:cNvPr id="86" name="Google Shape;86;p7"/>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7" name="Google Shape;87;p7"/>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8" name="Google Shape;88;p7"/>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pic>
        <p:nvPicPr>
          <p:cNvPr id="89" name="Google Shape;89;p7"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90" name="Google Shape;90;p7"/>
          <p:cNvSpPr txBox="1"/>
          <p:nvPr/>
        </p:nvSpPr>
        <p:spPr>
          <a:xfrm>
            <a:off x="-76200" y="5257800"/>
            <a:ext cx="22098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900"/>
              <a:buFont typeface="Arial"/>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sz="2900">
              <a:solidFill>
                <a:schemeClr val="lt1"/>
              </a:solidFill>
              <a:latin typeface="Arial"/>
              <a:ea typeface="Arial"/>
              <a:cs typeface="Arial"/>
              <a:sym typeface="Arial"/>
            </a:endParaRPr>
          </a:p>
        </p:txBody>
      </p:sp>
      <p:sp>
        <p:nvSpPr>
          <p:cNvPr id="91" name="Google Shape;91;p7"/>
          <p:cNvSpPr txBox="1"/>
          <p:nvPr/>
        </p:nvSpPr>
        <p:spPr>
          <a:xfrm>
            <a:off x="152400" y="5666601"/>
            <a:ext cx="1905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200"/>
              <a:buFont typeface="Arial"/>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
        <p:nvSpPr>
          <p:cNvPr id="92" name="Google Shape;92;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3"/>
        <p:cNvGrpSpPr/>
        <p:nvPr/>
      </p:nvGrpSpPr>
      <p:grpSpPr>
        <a:xfrm>
          <a:off x="0" y="0"/>
          <a:ext cx="0" cy="0"/>
          <a:chOff x="0" y="0"/>
          <a:chExt cx="0" cy="0"/>
        </a:xfrm>
      </p:grpSpPr>
      <p:pic>
        <p:nvPicPr>
          <p:cNvPr id="94" name="Google Shape;94;p8"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95" name="Google Shape;95;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96" name="Google Shape;96;p8"/>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97" name="Google Shape;97;p8"/>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98" name="Google Shape;98;p8"/>
          <p:cNvGrpSpPr/>
          <p:nvPr/>
        </p:nvGrpSpPr>
        <p:grpSpPr>
          <a:xfrm>
            <a:off x="2133600" y="6553200"/>
            <a:ext cx="7010400" cy="45719"/>
            <a:chOff x="1905000" y="6553200"/>
            <a:chExt cx="7010400" cy="45719"/>
          </a:xfrm>
        </p:grpSpPr>
        <p:sp>
          <p:nvSpPr>
            <p:cNvPr id="99" name="Google Shape;99;p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00" name="Google Shape;100;p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01" name="Google Shape;101;p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102" name="Google Shape;102;p8"/>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03" name="Google Shape;103;p8"/>
          <p:cNvGrpSpPr/>
          <p:nvPr/>
        </p:nvGrpSpPr>
        <p:grpSpPr>
          <a:xfrm>
            <a:off x="0" y="716281"/>
            <a:ext cx="7010400" cy="45719"/>
            <a:chOff x="1905000" y="6553200"/>
            <a:chExt cx="7010400" cy="45719"/>
          </a:xfrm>
        </p:grpSpPr>
        <p:sp>
          <p:nvSpPr>
            <p:cNvPr id="104" name="Google Shape;104;p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05" name="Google Shape;105;p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06" name="Google Shape;106;p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107" name="Google Shape;107;p8"/>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08" name="Google Shape;108;p8"/>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09"/>
        <p:cNvGrpSpPr/>
        <p:nvPr/>
      </p:nvGrpSpPr>
      <p:grpSpPr>
        <a:xfrm>
          <a:off x="0" y="0"/>
          <a:ext cx="0" cy="0"/>
          <a:chOff x="0" y="0"/>
          <a:chExt cx="0" cy="0"/>
        </a:xfrm>
      </p:grpSpPr>
      <p:sp>
        <p:nvSpPr>
          <p:cNvPr id="110" name="Google Shape;110;p9"/>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11" name="Google Shape;111;p9"/>
          <p:cNvGrpSpPr/>
          <p:nvPr/>
        </p:nvGrpSpPr>
        <p:grpSpPr>
          <a:xfrm>
            <a:off x="2133600" y="6553200"/>
            <a:ext cx="7010400" cy="45719"/>
            <a:chOff x="1905000" y="6553200"/>
            <a:chExt cx="7010400" cy="45719"/>
          </a:xfrm>
        </p:grpSpPr>
        <p:sp>
          <p:nvSpPr>
            <p:cNvPr id="112" name="Google Shape;112;p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13" name="Google Shape;113;p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14" name="Google Shape;114;p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115" name="Google Shape;115;p9"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116" name="Google Shape;116;p9"/>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17" name="Google Shape;117;p9"/>
          <p:cNvGrpSpPr/>
          <p:nvPr/>
        </p:nvGrpSpPr>
        <p:grpSpPr>
          <a:xfrm>
            <a:off x="0" y="716281"/>
            <a:ext cx="7010400" cy="45719"/>
            <a:chOff x="1905000" y="6553200"/>
            <a:chExt cx="7010400" cy="45719"/>
          </a:xfrm>
        </p:grpSpPr>
        <p:sp>
          <p:nvSpPr>
            <p:cNvPr id="118" name="Google Shape;118;p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19" name="Google Shape;119;p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20" name="Google Shape;120;p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121" name="Google Shape;121;p9"/>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22" name="Google Shape;122;p9"/>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23"/>
        <p:cNvGrpSpPr/>
        <p:nvPr/>
      </p:nvGrpSpPr>
      <p:grpSpPr>
        <a:xfrm>
          <a:off x="0" y="0"/>
          <a:ext cx="0" cy="0"/>
          <a:chOff x="0" y="0"/>
          <a:chExt cx="0" cy="0"/>
        </a:xfrm>
      </p:grpSpPr>
      <p:sp>
        <p:nvSpPr>
          <p:cNvPr id="124" name="Google Shape;124;p10"/>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1800"/>
              <a:buFont typeface="Arial"/>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0"/>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6" name="Google Shape;126;p10"/>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27" name="Google Shape;127;p10"/>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28" name="Google Shape;128;p10"/>
          <p:cNvGrpSpPr/>
          <p:nvPr/>
        </p:nvGrpSpPr>
        <p:grpSpPr>
          <a:xfrm>
            <a:off x="2133600" y="6553200"/>
            <a:ext cx="7010400" cy="45719"/>
            <a:chOff x="1905000" y="6553200"/>
            <a:chExt cx="7010400" cy="45719"/>
          </a:xfrm>
        </p:grpSpPr>
        <p:sp>
          <p:nvSpPr>
            <p:cNvPr id="129" name="Google Shape;129;p1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30" name="Google Shape;130;p1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31" name="Google Shape;131;p1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pic>
        <p:nvPicPr>
          <p:cNvPr id="132" name="Google Shape;132;p10" descr="Picture 7.png"/>
          <p:cNvPicPr preferRelativeResize="0"/>
          <p:nvPr/>
        </p:nvPicPr>
        <p:blipFill rotWithShape="1">
          <a:blip r:embed="rId2">
            <a:alphaModFix/>
          </a:blip>
          <a:srcRect l="1923" b="5334"/>
          <a:stretch/>
        </p:blipFill>
        <p:spPr>
          <a:xfrm>
            <a:off x="6629400" y="-1"/>
            <a:ext cx="2193193" cy="692697"/>
          </a:xfrm>
          <a:prstGeom prst="rect">
            <a:avLst/>
          </a:prstGeom>
          <a:noFill/>
          <a:ln>
            <a:noFill/>
          </a:ln>
        </p:spPr>
      </p:pic>
      <p:sp>
        <p:nvSpPr>
          <p:cNvPr id="133" name="Google Shape;133;p10"/>
          <p:cNvSpPr txBox="1"/>
          <p:nvPr/>
        </p:nvSpPr>
        <p:spPr>
          <a:xfrm>
            <a:off x="3276600" y="6596390"/>
            <a:ext cx="5867400" cy="2616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01141"/>
              </a:buClr>
              <a:buSzPts val="1100"/>
              <a:buFont typeface="Arial"/>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34" name="Google Shape;134;p10"/>
          <p:cNvGrpSpPr/>
          <p:nvPr/>
        </p:nvGrpSpPr>
        <p:grpSpPr>
          <a:xfrm>
            <a:off x="0" y="716281"/>
            <a:ext cx="7010400" cy="45719"/>
            <a:chOff x="1905000" y="6553200"/>
            <a:chExt cx="7010400" cy="45719"/>
          </a:xfrm>
        </p:grpSpPr>
        <p:sp>
          <p:nvSpPr>
            <p:cNvPr id="135" name="Google Shape;135;p1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36" name="Google Shape;136;p1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37" name="Google Shape;137;p1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grpSp>
      <p:sp>
        <p:nvSpPr>
          <p:cNvPr id="138" name="Google Shape;138;p10"/>
          <p:cNvSpPr txBox="1"/>
          <p:nvPr/>
        </p:nvSpPr>
        <p:spPr>
          <a:xfrm>
            <a:off x="6096000" y="6629157"/>
            <a:ext cx="685800" cy="257175"/>
          </a:xfrm>
          <a:prstGeom prst="rect">
            <a:avLst/>
          </a:prstGeom>
          <a:noFill/>
          <a:ln>
            <a:noFill/>
          </a:ln>
        </p:spPr>
        <p:txBody>
          <a:bodyPr spcFirstLastPara="1" wrap="square" lIns="90475" tIns="44450" rIns="90475" bIns="44450" anchor="t" anchorCtr="0">
            <a:noAutofit/>
          </a:bodyPr>
          <a:lstStyle/>
          <a:p>
            <a:pPr marL="0" marR="0" lvl="0" indent="0" algn="r" rtl="0">
              <a:spcBef>
                <a:spcPts val="0"/>
              </a:spcBef>
              <a:spcAft>
                <a:spcPts val="0"/>
              </a:spcAft>
              <a:buClr>
                <a:srgbClr val="0000CC"/>
              </a:buClr>
              <a:buSzPts val="1100"/>
              <a:buFont typeface="Arial"/>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39" name="Google Shape;139;p10"/>
          <p:cNvSpPr txBox="1"/>
          <p:nvPr/>
        </p:nvSpPr>
        <p:spPr>
          <a:xfrm>
            <a:off x="0" y="6673107"/>
            <a:ext cx="6400800"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CC"/>
              </a:buClr>
              <a:buSzPts val="1100"/>
              <a:buFont typeface="Arial"/>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6" name="Google Shape;16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5" name="Google Shape;325;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6" name="Google Shape;3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7" name="Google Shape;3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8" name="Google Shape;3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8"/>
        <p:cNvGrpSpPr/>
        <p:nvPr/>
      </p:nvGrpSpPr>
      <p:grpSpPr>
        <a:xfrm>
          <a:off x="0" y="0"/>
          <a:ext cx="0" cy="0"/>
          <a:chOff x="0" y="0"/>
          <a:chExt cx="0" cy="0"/>
        </a:xfrm>
      </p:grpSpPr>
      <p:sp>
        <p:nvSpPr>
          <p:cNvPr id="399" name="Google Shape;39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0" name="Google Shape;400;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1" name="Google Shape;40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2" name="Google Shape;402;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3" name="Google Shape;403;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7"/>
        <p:cNvGrpSpPr/>
        <p:nvPr/>
      </p:nvGrpSpPr>
      <p:grpSpPr>
        <a:xfrm>
          <a:off x="0" y="0"/>
          <a:ext cx="0" cy="0"/>
          <a:chOff x="0" y="0"/>
          <a:chExt cx="0" cy="0"/>
        </a:xfrm>
      </p:grpSpPr>
      <p:sp>
        <p:nvSpPr>
          <p:cNvPr id="558" name="Google Shape;558;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9" name="Google Shape;559;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0" name="Google Shape;560;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1" name="Google Shape;561;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2" name="Google Shape;562;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61"/>
          <p:cNvSpPr txBox="1">
            <a:spLocks noGrp="1"/>
          </p:cNvSpPr>
          <p:nvPr>
            <p:ph type="title"/>
          </p:nvPr>
        </p:nvSpPr>
        <p:spPr>
          <a:xfrm>
            <a:off x="2514600" y="3429000"/>
            <a:ext cx="6019800" cy="2160240"/>
          </a:xfrm>
          <a:prstGeom prst="rect">
            <a:avLst/>
          </a:prstGeom>
          <a:noFill/>
          <a:ln>
            <a:noFill/>
          </a:ln>
        </p:spPr>
        <p:txBody>
          <a:bodyPr spcFirstLastPara="1" wrap="square" lIns="91425" tIns="45700" rIns="91425" bIns="45700" anchor="ctr" anchorCtr="0">
            <a:noAutofit/>
          </a:bodyPr>
          <a:lstStyle/>
          <a:p>
            <a:pPr marL="0" marR="0" lvl="0" indent="0" algn="l" rtl="0">
              <a:lnSpc>
                <a:spcPct val="90909"/>
              </a:lnSpc>
              <a:spcBef>
                <a:spcPts val="0"/>
              </a:spcBef>
              <a:spcAft>
                <a:spcPts val="0"/>
              </a:spcAft>
              <a:buClr>
                <a:schemeClr val="lt1"/>
              </a:buClr>
              <a:buSzPts val="4400"/>
              <a:buFont typeface="Arial"/>
              <a:buNone/>
            </a:pPr>
            <a:r>
              <a:rPr lang="en-US" sz="3600" b="1" i="0" u="none" strike="noStrike" cap="none">
                <a:solidFill>
                  <a:srgbClr val="FFFFFF"/>
                </a:solidFill>
                <a:latin typeface="Arial"/>
                <a:ea typeface="Arial"/>
                <a:cs typeface="Arial"/>
                <a:sym typeface="Arial"/>
              </a:rPr>
              <a:t>Experiment 04: Addressing Modes in 8086</a:t>
            </a:r>
            <a:endParaRPr sz="3600" b="1" i="0" u="none" strike="noStrike" cap="none">
              <a:solidFill>
                <a:schemeClr val="lt1"/>
              </a:solidFill>
              <a:latin typeface="Arial"/>
              <a:ea typeface="Arial"/>
              <a:cs typeface="Arial"/>
              <a:sym typeface="Arial"/>
            </a:endParaRPr>
          </a:p>
          <a:p>
            <a:pPr marL="0" marR="0" lvl="0" indent="0" algn="l" rtl="0">
              <a:lnSpc>
                <a:spcPct val="90909"/>
              </a:lnSpc>
              <a:spcBef>
                <a:spcPts val="0"/>
              </a:spcBef>
              <a:spcAft>
                <a:spcPts val="0"/>
              </a:spcAft>
              <a:buClr>
                <a:schemeClr val="lt1"/>
              </a:buClr>
              <a:buSzPts val="4400"/>
              <a:buFont typeface="Arial"/>
              <a:buNone/>
            </a:pPr>
            <a:endParaRPr sz="4400" b="1" i="0" u="none" strike="noStrike" cap="none">
              <a:solidFill>
                <a:schemeClr val="lt1"/>
              </a:solidFill>
              <a:latin typeface="Arial"/>
              <a:ea typeface="Arial"/>
              <a:cs typeface="Arial"/>
              <a:sym typeface="Arial"/>
            </a:endParaRPr>
          </a:p>
        </p:txBody>
      </p:sp>
      <p:sp>
        <p:nvSpPr>
          <p:cNvPr id="721" name="Google Shape;721;p61"/>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Dr. Subhradeep Pal</a:t>
            </a:r>
            <a:endParaRPr sz="1800" b="1"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800"/>
              <a:buFont typeface="Arial"/>
              <a:buNone/>
            </a:pPr>
            <a:r>
              <a:rPr lang="en-US" sz="1800" b="0" i="0" u="none" strike="noStrike" cap="none">
                <a:solidFill>
                  <a:srgbClr val="FFFFFF"/>
                </a:solidFill>
                <a:latin typeface="Arial"/>
                <a:ea typeface="Arial"/>
                <a:cs typeface="Arial"/>
                <a:sym typeface="Arial"/>
              </a:rPr>
              <a:t>Department of EEE</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70"/>
          <p:cNvSpPr txBox="1">
            <a:spLocks noGrp="1"/>
          </p:cNvSpPr>
          <p:nvPr>
            <p:ph type="body" idx="1"/>
          </p:nvPr>
        </p:nvSpPr>
        <p:spPr>
          <a:xfrm>
            <a:off x="457200" y="980728"/>
            <a:ext cx="8229600" cy="1544700"/>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480"/>
              </a:spcBef>
              <a:spcAft>
                <a:spcPts val="0"/>
              </a:spcAft>
              <a:buClr>
                <a:schemeClr val="dk1"/>
              </a:buClr>
              <a:buSzPts val="2400"/>
              <a:buFont typeface="Noto Sans Symbols"/>
              <a:buChar char="▪"/>
            </a:pPr>
            <a:r>
              <a:rPr lang="en-US" sz="2000" b="0" i="0" u="none" strike="noStrike" cap="none">
                <a:solidFill>
                  <a:srgbClr val="000000"/>
                </a:solidFill>
                <a:latin typeface="Arial"/>
                <a:ea typeface="Arial"/>
                <a:cs typeface="Arial"/>
                <a:sym typeface="Arial"/>
              </a:rPr>
              <a:t>EA is given by sum of base value, index value and an 8-bit or 16-bit displacement specified in the instruction.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000" b="0" i="0" u="none" strike="noStrike" cap="none">
                <a:solidFill>
                  <a:srgbClr val="000000"/>
                </a:solidFill>
                <a:latin typeface="Arial"/>
                <a:ea typeface="Arial"/>
                <a:cs typeface="Arial"/>
                <a:sym typeface="Arial"/>
              </a:rPr>
              <a:t>The base value is stored in BX or BP-register.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000" b="0" i="0" u="none" strike="noStrike" cap="none">
                <a:solidFill>
                  <a:srgbClr val="000000"/>
                </a:solidFill>
                <a:latin typeface="Arial"/>
                <a:ea typeface="Arial"/>
                <a:cs typeface="Arial"/>
                <a:sym typeface="Arial"/>
              </a:rPr>
              <a:t>The index value is stored in SI or DI-register.</a:t>
            </a:r>
            <a:endParaRPr sz="2000" b="0" i="0" u="none" strike="noStrike" cap="none">
              <a:solidFill>
                <a:schemeClr val="dk1"/>
              </a:solidFill>
              <a:latin typeface="Arial"/>
              <a:ea typeface="Arial"/>
              <a:cs typeface="Arial"/>
              <a:sym typeface="Arial"/>
            </a:endParaRPr>
          </a:p>
        </p:txBody>
      </p:sp>
      <p:sp>
        <p:nvSpPr>
          <p:cNvPr id="806" name="Google Shape;806;p70"/>
          <p:cNvSpPr txBox="1">
            <a:spLocks noGrp="1"/>
          </p:cNvSpPr>
          <p:nvPr>
            <p:ph type="body" idx="5"/>
          </p:nvPr>
        </p:nvSpPr>
        <p:spPr>
          <a:xfrm>
            <a:off x="304800" y="0"/>
            <a:ext cx="6324600" cy="827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1.6 Base Indexed Addressing Mode</a:t>
            </a:r>
            <a:endParaRPr sz="4000" b="1" i="0" u="none" strike="noStrike" cap="none">
              <a:solidFill>
                <a:schemeClr val="dk1"/>
              </a:solidFill>
              <a:latin typeface="Arial"/>
              <a:ea typeface="Arial"/>
              <a:cs typeface="Arial"/>
              <a:sym typeface="Arial"/>
            </a:endParaRPr>
          </a:p>
        </p:txBody>
      </p:sp>
      <p:pic>
        <p:nvPicPr>
          <p:cNvPr id="807" name="Google Shape;807;p70"/>
          <p:cNvPicPr preferRelativeResize="0"/>
          <p:nvPr/>
        </p:nvPicPr>
        <p:blipFill rotWithShape="1">
          <a:blip r:embed="rId3">
            <a:alphaModFix/>
          </a:blip>
          <a:srcRect/>
          <a:stretch/>
        </p:blipFill>
        <p:spPr>
          <a:xfrm>
            <a:off x="812499" y="2780928"/>
            <a:ext cx="5309202" cy="1656184"/>
          </a:xfrm>
          <a:prstGeom prst="rect">
            <a:avLst/>
          </a:prstGeom>
          <a:noFill/>
          <a:ln>
            <a:noFill/>
          </a:ln>
        </p:spPr>
      </p:pic>
      <p:sp>
        <p:nvSpPr>
          <p:cNvPr id="808" name="Google Shape;808;p70"/>
          <p:cNvSpPr/>
          <p:nvPr/>
        </p:nvSpPr>
        <p:spPr>
          <a:xfrm>
            <a:off x="691952" y="5046282"/>
            <a:ext cx="2895023" cy="276999"/>
          </a:xfrm>
          <a:prstGeom prst="rect">
            <a:avLst/>
          </a:prstGeom>
          <a:noFill/>
          <a:ln w="9525" cap="flat" cmpd="sng">
            <a:solidFill>
              <a:srgbClr val="00B050"/>
            </a:solidFill>
            <a:prstDash val="solid"/>
            <a:miter lim="8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50"/>
              </a:buClr>
              <a:buSzPts val="1800"/>
              <a:buFont typeface="Courier New"/>
              <a:buNone/>
            </a:pPr>
            <a:r>
              <a:rPr lang="en-US" sz="1800">
                <a:solidFill>
                  <a:srgbClr val="00B050"/>
                </a:solidFill>
                <a:latin typeface="Courier New"/>
                <a:ea typeface="Courier New"/>
                <a:cs typeface="Courier New"/>
                <a:sym typeface="Courier New"/>
              </a:rPr>
              <a:t>CORRECT SYNTAX FORMAT</a:t>
            </a:r>
            <a:endParaRPr sz="1800" b="0" i="0" u="none" strike="noStrike" cap="none">
              <a:solidFill>
                <a:srgbClr val="00B050"/>
              </a:solidFill>
              <a:latin typeface="Courier New"/>
              <a:ea typeface="Courier New"/>
              <a:cs typeface="Courier New"/>
              <a:sym typeface="Courier New"/>
            </a:endParaRPr>
          </a:p>
        </p:txBody>
      </p:sp>
      <p:sp>
        <p:nvSpPr>
          <p:cNvPr id="809" name="Google Shape;809;p70"/>
          <p:cNvSpPr/>
          <p:nvPr/>
        </p:nvSpPr>
        <p:spPr>
          <a:xfrm>
            <a:off x="691952" y="5381600"/>
            <a:ext cx="2907847" cy="830997"/>
          </a:xfrm>
          <a:prstGeom prst="rect">
            <a:avLst/>
          </a:prstGeom>
          <a:noFill/>
          <a:ln>
            <a:noFill/>
          </a:ln>
        </p:spPr>
        <p:txBody>
          <a:bodyPr spcFirstLastPara="1" wrap="square" lIns="0" tIns="0" rIns="0" bIns="0" anchor="ctr" anchorCtr="0">
            <a:noAutofit/>
          </a:bodyPr>
          <a:lstStyle/>
          <a:p>
            <a:pPr marL="285750" marR="0" lvl="0" indent="-285750" algn="l" rtl="0">
              <a:lnSpc>
                <a:spcPct val="100000"/>
              </a:lnSpc>
              <a:spcBef>
                <a:spcPts val="0"/>
              </a:spcBef>
              <a:spcAft>
                <a:spcPts val="0"/>
              </a:spcAft>
              <a:buClr>
                <a:srgbClr val="00B050"/>
              </a:buClr>
              <a:buSzPts val="1800"/>
              <a:buFont typeface="Noto Sans Symbols"/>
              <a:buChar char="✔"/>
            </a:pPr>
            <a:r>
              <a:rPr lang="en-US" sz="1800" b="0" i="0" u="none" strike="noStrike" cap="none">
                <a:solidFill>
                  <a:srgbClr val="00B050"/>
                </a:solidFill>
                <a:latin typeface="Courier New"/>
                <a:ea typeface="Courier New"/>
                <a:cs typeface="Courier New"/>
                <a:sym typeface="Courier New"/>
              </a:rPr>
              <a:t>MOV AX, [BX+SI+20]</a:t>
            </a:r>
            <a:endParaRPr/>
          </a:p>
          <a:p>
            <a:pPr marL="285750" marR="0" lvl="0" indent="-285750" algn="l" rtl="0">
              <a:spcBef>
                <a:spcPts val="0"/>
              </a:spcBef>
              <a:spcAft>
                <a:spcPts val="0"/>
              </a:spcAft>
              <a:buClr>
                <a:srgbClr val="00B050"/>
              </a:buClr>
              <a:buSzPts val="1800"/>
              <a:buFont typeface="Noto Sans Symbols"/>
              <a:buChar char="✔"/>
            </a:pPr>
            <a:r>
              <a:rPr lang="en-US" sz="1800" b="0" i="0" u="none" strike="noStrike" cap="none">
                <a:solidFill>
                  <a:srgbClr val="00B050"/>
                </a:solidFill>
                <a:latin typeface="Courier New"/>
                <a:ea typeface="Courier New"/>
                <a:cs typeface="Courier New"/>
                <a:sym typeface="Courier New"/>
              </a:rPr>
              <a:t>MOV AX, [SI+BX+20]</a:t>
            </a:r>
            <a:endParaRPr/>
          </a:p>
          <a:p>
            <a:pPr marL="285750" marR="0" lvl="0" indent="-285750" algn="l" rtl="0">
              <a:spcBef>
                <a:spcPts val="0"/>
              </a:spcBef>
              <a:spcAft>
                <a:spcPts val="0"/>
              </a:spcAft>
              <a:buClr>
                <a:srgbClr val="00B050"/>
              </a:buClr>
              <a:buSzPts val="1800"/>
              <a:buFont typeface="Noto Sans Symbols"/>
              <a:buChar char="✔"/>
            </a:pPr>
            <a:r>
              <a:rPr lang="en-US" sz="1800" b="0" i="0" u="none" strike="noStrike" cap="none">
                <a:solidFill>
                  <a:srgbClr val="00B050"/>
                </a:solidFill>
                <a:latin typeface="Courier New"/>
                <a:ea typeface="Courier New"/>
                <a:cs typeface="Courier New"/>
                <a:sym typeface="Courier New"/>
              </a:rPr>
              <a:t>MOV AX, [SI][BX]+20</a:t>
            </a:r>
            <a:endParaRPr sz="1800" b="0" i="0" u="none" strike="noStrike" cap="none">
              <a:solidFill>
                <a:srgbClr val="00B050"/>
              </a:solidFill>
              <a:latin typeface="Courier New"/>
              <a:ea typeface="Courier New"/>
              <a:cs typeface="Courier New"/>
              <a:sym typeface="Courier New"/>
            </a:endParaRPr>
          </a:p>
        </p:txBody>
      </p:sp>
      <p:sp>
        <p:nvSpPr>
          <p:cNvPr id="810" name="Google Shape;810;p70"/>
          <p:cNvSpPr/>
          <p:nvPr/>
        </p:nvSpPr>
        <p:spPr>
          <a:xfrm>
            <a:off x="5349385" y="5051947"/>
            <a:ext cx="2895023" cy="276999"/>
          </a:xfrm>
          <a:prstGeom prst="rect">
            <a:avLst/>
          </a:prstGeom>
          <a:noFill/>
          <a:ln w="9525" cap="flat" cmpd="sng">
            <a:solidFill>
              <a:srgbClr val="FF0000"/>
            </a:solidFill>
            <a:prstDash val="solid"/>
            <a:miter lim="8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0000"/>
              </a:buClr>
              <a:buSzPts val="1800"/>
              <a:buFont typeface="Courier New"/>
              <a:buNone/>
            </a:pPr>
            <a:r>
              <a:rPr lang="en-US" sz="1800">
                <a:solidFill>
                  <a:srgbClr val="FF0000"/>
                </a:solidFill>
                <a:latin typeface="Courier New"/>
                <a:ea typeface="Courier New"/>
                <a:cs typeface="Courier New"/>
                <a:sym typeface="Courier New"/>
              </a:rPr>
              <a:t>ILLEGAL SYNTAX FORMAT</a:t>
            </a:r>
            <a:endParaRPr sz="1800" b="0" i="0" u="none" strike="noStrike" cap="none">
              <a:solidFill>
                <a:srgbClr val="FF0000"/>
              </a:solidFill>
              <a:latin typeface="Courier New"/>
              <a:ea typeface="Courier New"/>
              <a:cs typeface="Courier New"/>
              <a:sym typeface="Courier New"/>
            </a:endParaRPr>
          </a:p>
        </p:txBody>
      </p:sp>
      <p:sp>
        <p:nvSpPr>
          <p:cNvPr id="811" name="Google Shape;811;p70"/>
          <p:cNvSpPr/>
          <p:nvPr/>
        </p:nvSpPr>
        <p:spPr>
          <a:xfrm>
            <a:off x="5336561" y="5525764"/>
            <a:ext cx="2907847" cy="553998"/>
          </a:xfrm>
          <a:prstGeom prst="rect">
            <a:avLst/>
          </a:prstGeom>
          <a:noFill/>
          <a:ln>
            <a:noFill/>
          </a:ln>
        </p:spPr>
        <p:txBody>
          <a:bodyPr spcFirstLastPara="1" wrap="square" lIns="0" tIns="0" rIns="0" bIns="0" anchor="ctr" anchorCtr="0">
            <a:noAutofit/>
          </a:bodyPr>
          <a:lstStyle/>
          <a:p>
            <a:pPr marL="285750" marR="0" lvl="0" indent="-285750" algn="l" rtl="0">
              <a:lnSpc>
                <a:spcPct val="100000"/>
              </a:lnSpc>
              <a:spcBef>
                <a:spcPts val="0"/>
              </a:spcBef>
              <a:spcAft>
                <a:spcPts val="0"/>
              </a:spcAft>
              <a:buClr>
                <a:srgbClr val="FF0000"/>
              </a:buClr>
              <a:buSzPts val="1800"/>
              <a:buFont typeface="Courier New"/>
              <a:buChar char="×"/>
            </a:pPr>
            <a:r>
              <a:rPr lang="en-US" sz="1800" b="0" i="0" u="none" strike="noStrike" cap="none">
                <a:solidFill>
                  <a:srgbClr val="FF0000"/>
                </a:solidFill>
                <a:latin typeface="Courier New"/>
                <a:ea typeface="Courier New"/>
                <a:cs typeface="Courier New"/>
                <a:sym typeface="Courier New"/>
              </a:rPr>
              <a:t>MOV AX, [BX][BP]+20</a:t>
            </a:r>
            <a:endParaRPr/>
          </a:p>
          <a:p>
            <a:pPr marL="285750" marR="0" lvl="0" indent="-285750" algn="l" rtl="0">
              <a:lnSpc>
                <a:spcPct val="100000"/>
              </a:lnSpc>
              <a:spcBef>
                <a:spcPts val="0"/>
              </a:spcBef>
              <a:spcAft>
                <a:spcPts val="0"/>
              </a:spcAft>
              <a:buClr>
                <a:srgbClr val="FF0000"/>
              </a:buClr>
              <a:buSzPts val="1800"/>
              <a:buFont typeface="Courier New"/>
              <a:buChar char="×"/>
            </a:pPr>
            <a:r>
              <a:rPr lang="en-US" sz="1800" b="0" i="0" u="none" strike="noStrike" cap="none">
                <a:solidFill>
                  <a:srgbClr val="FF0000"/>
                </a:solidFill>
                <a:latin typeface="Courier New"/>
                <a:ea typeface="Courier New"/>
                <a:cs typeface="Courier New"/>
                <a:sym typeface="Courier New"/>
              </a:rPr>
              <a:t>MOV AX, [SI][DI]+20</a:t>
            </a:r>
            <a:endParaRPr sz="1800" b="0" i="0" u="none" strike="noStrike" cap="none">
              <a:solidFill>
                <a:srgbClr val="FF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71"/>
          <p:cNvSpPr txBox="1">
            <a:spLocks noGrp="1"/>
          </p:cNvSpPr>
          <p:nvPr>
            <p:ph type="body" idx="2"/>
          </p:nvPr>
        </p:nvSpPr>
        <p:spPr>
          <a:xfrm>
            <a:off x="457200" y="1040425"/>
            <a:ext cx="3420050" cy="210325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CC0000"/>
                </a:solidFill>
                <a:latin typeface="Courier New"/>
                <a:ea typeface="Courier New"/>
                <a:cs typeface="Courier New"/>
                <a:sym typeface="Courier New"/>
              </a:rPr>
              <a:t>org 100h</a:t>
            </a:r>
            <a:endParaRPr sz="18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CC0000"/>
                </a:solidFill>
                <a:latin typeface="Courier New"/>
                <a:ea typeface="Courier New"/>
                <a:cs typeface="Courier New"/>
                <a:sym typeface="Courier New"/>
              </a:rPr>
              <a:t>MOV [0033H], 0110H     </a:t>
            </a:r>
            <a:endParaRPr sz="18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CC0000"/>
                </a:solidFill>
                <a:latin typeface="Courier New"/>
                <a:ea typeface="Courier New"/>
                <a:cs typeface="Courier New"/>
                <a:sym typeface="Courier New"/>
              </a:rPr>
              <a:t>MOV SI, 0010H</a:t>
            </a:r>
            <a:endParaRPr sz="18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CC0000"/>
                </a:solidFill>
                <a:latin typeface="Courier New"/>
                <a:ea typeface="Courier New"/>
                <a:cs typeface="Courier New"/>
                <a:sym typeface="Courier New"/>
              </a:rPr>
              <a:t>MOV BX, 0011H  </a:t>
            </a:r>
            <a:endParaRPr sz="18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CC0000"/>
                </a:solidFill>
                <a:latin typeface="Courier New"/>
                <a:ea typeface="Courier New"/>
                <a:cs typeface="Courier New"/>
                <a:sym typeface="Courier New"/>
              </a:rPr>
              <a:t>MOV AX, [BX+SI+012H]</a:t>
            </a:r>
            <a:endParaRPr sz="18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CC0000"/>
                </a:solidFill>
                <a:latin typeface="Courier New"/>
                <a:ea typeface="Courier New"/>
                <a:cs typeface="Courier New"/>
                <a:sym typeface="Courier New"/>
              </a:rPr>
              <a:t>ret</a:t>
            </a:r>
            <a:endParaRPr sz="18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endParaRPr sz="24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2400"/>
              <a:buFont typeface="Arial"/>
              <a:buNone/>
            </a:pPr>
            <a:endParaRPr sz="2400" b="0" i="0" u="none" strike="noStrike" cap="none">
              <a:solidFill>
                <a:schemeClr val="dk1"/>
              </a:solidFill>
              <a:latin typeface="Courier New"/>
              <a:ea typeface="Courier New"/>
              <a:cs typeface="Courier New"/>
              <a:sym typeface="Courier New"/>
            </a:endParaRPr>
          </a:p>
        </p:txBody>
      </p:sp>
      <p:sp>
        <p:nvSpPr>
          <p:cNvPr id="817" name="Google Shape;817;p71"/>
          <p:cNvSpPr txBox="1">
            <a:spLocks noGrp="1"/>
          </p:cNvSpPr>
          <p:nvPr>
            <p:ph type="body" idx="5"/>
          </p:nvPr>
        </p:nvSpPr>
        <p:spPr>
          <a:xfrm>
            <a:off x="304800" y="0"/>
            <a:ext cx="6324600" cy="827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1.6 Base Indexed Addressing Mode</a:t>
            </a:r>
            <a:endParaRPr sz="4000" b="1" i="0" u="none" strike="noStrike" cap="none">
              <a:solidFill>
                <a:schemeClr val="dk1"/>
              </a:solidFill>
              <a:latin typeface="Arial"/>
              <a:ea typeface="Arial"/>
              <a:cs typeface="Arial"/>
              <a:sym typeface="Arial"/>
            </a:endParaRPr>
          </a:p>
        </p:txBody>
      </p:sp>
      <p:sp>
        <p:nvSpPr>
          <p:cNvPr id="818" name="Google Shape;818;p71"/>
          <p:cNvSpPr txBox="1"/>
          <p:nvPr/>
        </p:nvSpPr>
        <p:spPr>
          <a:xfrm>
            <a:off x="7414567" y="1124744"/>
            <a:ext cx="1512168" cy="104641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Contents of memory location 0018H moved to AX</a:t>
            </a:r>
            <a:endParaRPr sz="1800">
              <a:solidFill>
                <a:schemeClr val="dk1"/>
              </a:solidFill>
              <a:latin typeface="Arial"/>
              <a:ea typeface="Arial"/>
              <a:cs typeface="Arial"/>
              <a:sym typeface="Arial"/>
            </a:endParaRPr>
          </a:p>
        </p:txBody>
      </p:sp>
      <p:pic>
        <p:nvPicPr>
          <p:cNvPr id="819" name="Google Shape;819;p71"/>
          <p:cNvPicPr preferRelativeResize="0"/>
          <p:nvPr/>
        </p:nvPicPr>
        <p:blipFill rotWithShape="1">
          <a:blip r:embed="rId3">
            <a:alphaModFix/>
          </a:blip>
          <a:srcRect/>
          <a:stretch/>
        </p:blipFill>
        <p:spPr>
          <a:xfrm>
            <a:off x="6084168" y="1029784"/>
            <a:ext cx="1304925" cy="3800475"/>
          </a:xfrm>
          <a:prstGeom prst="rect">
            <a:avLst/>
          </a:prstGeom>
          <a:noFill/>
          <a:ln>
            <a:noFill/>
          </a:ln>
        </p:spPr>
      </p:pic>
      <p:sp>
        <p:nvSpPr>
          <p:cNvPr id="820" name="Google Shape;820;p71"/>
          <p:cNvSpPr/>
          <p:nvPr/>
        </p:nvSpPr>
        <p:spPr>
          <a:xfrm>
            <a:off x="6003726" y="4231382"/>
            <a:ext cx="1343025" cy="288032"/>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1" name="Google Shape;821;p71"/>
          <p:cNvSpPr/>
          <p:nvPr/>
        </p:nvSpPr>
        <p:spPr>
          <a:xfrm>
            <a:off x="6032301" y="3717032"/>
            <a:ext cx="1343025" cy="288032"/>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2" name="Google Shape;822;p71"/>
          <p:cNvSpPr/>
          <p:nvPr/>
        </p:nvSpPr>
        <p:spPr>
          <a:xfrm>
            <a:off x="6040735" y="1556792"/>
            <a:ext cx="1343025" cy="288032"/>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3" name="Google Shape;823;p71"/>
          <p:cNvSpPr txBox="1"/>
          <p:nvPr/>
        </p:nvSpPr>
        <p:spPr>
          <a:xfrm>
            <a:off x="457200" y="3226658"/>
            <a:ext cx="5421288" cy="2009448"/>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DS = 0700h; SI = 0010h; BX = 0011h</a:t>
            </a:r>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EA = (BX)+(SI)+012h; </a:t>
            </a:r>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BA = DS × 16</a:t>
            </a:r>
            <a:r>
              <a:rPr lang="en-US" sz="2000" b="0" i="0" u="none" strike="noStrike" cap="none" baseline="-25000">
                <a:solidFill>
                  <a:srgbClr val="00B0F0"/>
                </a:solidFill>
                <a:latin typeface="Courier New"/>
                <a:ea typeface="Courier New"/>
                <a:cs typeface="Courier New"/>
                <a:sym typeface="Courier New"/>
              </a:rPr>
              <a:t>10</a:t>
            </a:r>
            <a:endParaRPr sz="2000" b="0" i="0" u="none" strike="noStrike" cap="none">
              <a:solidFill>
                <a:srgbClr val="00B0F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Logical Address: 0700:0033;</a:t>
            </a:r>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Phycsial Address: 7033h and 7034h</a:t>
            </a:r>
            <a:endParaRPr/>
          </a:p>
          <a:p>
            <a:pPr marL="0" marR="0" lvl="0" indent="0" algn="l" rtl="0">
              <a:lnSpc>
                <a:spcPct val="100000"/>
              </a:lnSpc>
              <a:spcBef>
                <a:spcPts val="480"/>
              </a:spcBef>
              <a:spcAft>
                <a:spcPts val="0"/>
              </a:spcAft>
              <a:buClr>
                <a:schemeClr val="dk1"/>
              </a:buClr>
              <a:buSzPts val="1100"/>
              <a:buFont typeface="Arial"/>
              <a:buNone/>
            </a:pPr>
            <a:endParaRPr sz="2000" b="0" i="0" u="none" strike="noStrike" cap="none">
              <a:solidFill>
                <a:srgbClr val="00B0F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   </a:t>
            </a:r>
            <a:endParaRPr/>
          </a:p>
          <a:p>
            <a:pPr marL="0" marR="0" lvl="0" indent="0" algn="l" rtl="0">
              <a:lnSpc>
                <a:spcPct val="100000"/>
              </a:lnSpc>
              <a:spcBef>
                <a:spcPts val="480"/>
              </a:spcBef>
              <a:spcAft>
                <a:spcPts val="0"/>
              </a:spcAft>
              <a:buClr>
                <a:schemeClr val="dk1"/>
              </a:buClr>
              <a:buSzPts val="1100"/>
              <a:buFont typeface="Arial"/>
              <a:buNone/>
            </a:pPr>
            <a:endParaRPr sz="2400" b="0" i="0" u="none" strike="noStrike" cap="none">
              <a:solidFill>
                <a:srgbClr val="00B0F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2400"/>
              <a:buFont typeface="Arial"/>
              <a:buNone/>
            </a:pPr>
            <a:endParaRPr sz="2400" b="0" i="0" u="none" strike="noStrike" cap="none">
              <a:solidFill>
                <a:srgbClr val="00B0F0"/>
              </a:solidFill>
              <a:latin typeface="Courier New"/>
              <a:ea typeface="Courier New"/>
              <a:cs typeface="Courier New"/>
              <a:sym typeface="Courier New"/>
            </a:endParaRPr>
          </a:p>
        </p:txBody>
      </p:sp>
      <p:pic>
        <p:nvPicPr>
          <p:cNvPr id="824" name="Google Shape;824;p71"/>
          <p:cNvPicPr preferRelativeResize="0"/>
          <p:nvPr/>
        </p:nvPicPr>
        <p:blipFill rotWithShape="1">
          <a:blip r:embed="rId4">
            <a:alphaModFix/>
          </a:blip>
          <a:srcRect/>
          <a:stretch/>
        </p:blipFill>
        <p:spPr>
          <a:xfrm>
            <a:off x="4355976" y="5319089"/>
            <a:ext cx="4374879" cy="11861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72"/>
          <p:cNvSpPr txBox="1">
            <a:spLocks noGrp="1"/>
          </p:cNvSpPr>
          <p:nvPr>
            <p:ph type="body" idx="2"/>
          </p:nvPr>
        </p:nvSpPr>
        <p:spPr>
          <a:xfrm>
            <a:off x="304800" y="136072"/>
            <a:ext cx="6324600" cy="1143000"/>
          </a:xfrm>
          <a:prstGeom prst="rect">
            <a:avLst/>
          </a:prstGeom>
          <a:noFill/>
          <a:ln>
            <a:noFill/>
          </a:ln>
        </p:spPr>
        <p:txBody>
          <a:bodyPr spcFirstLastPara="1" wrap="square" lIns="91425" tIns="45700" rIns="91425" bIns="45700" anchor="ctr" anchorCtr="0">
            <a:noAutofit/>
          </a:bodyPr>
          <a:lstStyle/>
          <a:p>
            <a:pPr marL="0" lvl="0" indent="0" algn="l" rtl="0">
              <a:lnSpc>
                <a:spcPct val="128571"/>
              </a:lnSpc>
              <a:spcBef>
                <a:spcPts val="0"/>
              </a:spcBef>
              <a:spcAft>
                <a:spcPts val="0"/>
              </a:spcAft>
              <a:buClr>
                <a:schemeClr val="dk1"/>
              </a:buClr>
              <a:buSzPts val="2800"/>
              <a:buNone/>
            </a:pPr>
            <a:r>
              <a:rPr lang="en-US" sz="2800" b="1" i="0" u="none" strike="noStrike" cap="none">
                <a:solidFill>
                  <a:schemeClr val="dk1"/>
                </a:solidFill>
                <a:latin typeface="Arial"/>
                <a:ea typeface="Arial"/>
                <a:cs typeface="Arial"/>
                <a:sym typeface="Arial"/>
              </a:rPr>
              <a:t>1.7 Register Indirect Addressing Mode</a:t>
            </a:r>
            <a:endParaRPr/>
          </a:p>
          <a:p>
            <a:pPr marL="0" lvl="0" indent="0" algn="l" rtl="0">
              <a:lnSpc>
                <a:spcPct val="100000"/>
              </a:lnSpc>
              <a:spcBef>
                <a:spcPts val="0"/>
              </a:spcBef>
              <a:spcAft>
                <a:spcPts val="0"/>
              </a:spcAft>
              <a:buClr>
                <a:schemeClr val="dk1"/>
              </a:buClr>
              <a:buSzPts val="3600"/>
              <a:buNone/>
            </a:pPr>
            <a:endParaRPr sz="3600" b="1" i="0" u="none" strike="noStrike" cap="none">
              <a:solidFill>
                <a:schemeClr val="dk1"/>
              </a:solidFill>
              <a:latin typeface="Arial"/>
              <a:ea typeface="Arial"/>
              <a:cs typeface="Arial"/>
              <a:sym typeface="Arial"/>
            </a:endParaRPr>
          </a:p>
        </p:txBody>
      </p:sp>
      <p:sp>
        <p:nvSpPr>
          <p:cNvPr id="830" name="Google Shape;830;p72"/>
          <p:cNvSpPr txBox="1"/>
          <p:nvPr/>
        </p:nvSpPr>
        <p:spPr>
          <a:xfrm>
            <a:off x="395536" y="1052736"/>
            <a:ext cx="8352928" cy="132343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The offset address resides in one of these three registers i.e., BX, SI, DI.</a:t>
            </a:r>
            <a:endParaRPr/>
          </a:p>
          <a:p>
            <a:pPr marL="285750" marR="0" lvl="0" indent="-285750" algn="just"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The sum of offset address and the DS value shifted by one position generates a physical address.</a:t>
            </a:r>
            <a:endParaRPr sz="2000">
              <a:solidFill>
                <a:schemeClr val="dk1"/>
              </a:solidFill>
              <a:latin typeface="Arial"/>
              <a:ea typeface="Arial"/>
              <a:cs typeface="Arial"/>
              <a:sym typeface="Arial"/>
            </a:endParaRPr>
          </a:p>
        </p:txBody>
      </p:sp>
      <p:sp>
        <p:nvSpPr>
          <p:cNvPr id="831" name="Google Shape;831;p72"/>
          <p:cNvSpPr txBox="1"/>
          <p:nvPr/>
        </p:nvSpPr>
        <p:spPr>
          <a:xfrm>
            <a:off x="539552" y="2708920"/>
            <a:ext cx="2304256" cy="224676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ourier New"/>
                <a:ea typeface="Courier New"/>
                <a:cs typeface="Courier New"/>
                <a:sym typeface="Courier New"/>
              </a:rPr>
              <a:t>ORG 100h</a:t>
            </a:r>
            <a:endParaRPr/>
          </a:p>
          <a:p>
            <a:pPr marL="0" marR="0" lvl="0" indent="0" algn="l" rtl="0">
              <a:spcBef>
                <a:spcPts val="0"/>
              </a:spcBef>
              <a:spcAft>
                <a:spcPts val="0"/>
              </a:spcAft>
              <a:buNone/>
            </a:pPr>
            <a:r>
              <a:rPr lang="en-US" sz="2000">
                <a:solidFill>
                  <a:srgbClr val="FF0000"/>
                </a:solidFill>
                <a:latin typeface="Courier New"/>
                <a:ea typeface="Courier New"/>
                <a:cs typeface="Courier New"/>
                <a:sym typeface="Courier New"/>
              </a:rPr>
              <a:t>MOV AX, 0708h   </a:t>
            </a:r>
            <a:endParaRPr/>
          </a:p>
          <a:p>
            <a:pPr marL="0" marR="0" lvl="0" indent="0" algn="l" rtl="0">
              <a:spcBef>
                <a:spcPts val="0"/>
              </a:spcBef>
              <a:spcAft>
                <a:spcPts val="0"/>
              </a:spcAft>
              <a:buNone/>
            </a:pPr>
            <a:r>
              <a:rPr lang="en-US" sz="2000">
                <a:solidFill>
                  <a:srgbClr val="FF0000"/>
                </a:solidFill>
                <a:latin typeface="Courier New"/>
                <a:ea typeface="Courier New"/>
                <a:cs typeface="Courier New"/>
                <a:sym typeface="Courier New"/>
              </a:rPr>
              <a:t>MOV DS, AX</a:t>
            </a:r>
            <a:endParaRPr/>
          </a:p>
          <a:p>
            <a:pPr marL="0" marR="0" lvl="0" indent="0" algn="l" rtl="0">
              <a:spcBef>
                <a:spcPts val="0"/>
              </a:spcBef>
              <a:spcAft>
                <a:spcPts val="0"/>
              </a:spcAft>
              <a:buNone/>
            </a:pPr>
            <a:r>
              <a:rPr lang="en-US" sz="2000">
                <a:solidFill>
                  <a:srgbClr val="FF0000"/>
                </a:solidFill>
                <a:latin typeface="Courier New"/>
                <a:ea typeface="Courier New"/>
                <a:cs typeface="Courier New"/>
                <a:sym typeface="Courier New"/>
              </a:rPr>
              <a:t>MOV CX, 0154h   </a:t>
            </a:r>
            <a:endParaRPr/>
          </a:p>
          <a:p>
            <a:pPr marL="0" marR="0" lvl="0" indent="0" algn="l" rtl="0">
              <a:spcBef>
                <a:spcPts val="0"/>
              </a:spcBef>
              <a:spcAft>
                <a:spcPts val="0"/>
              </a:spcAft>
              <a:buNone/>
            </a:pPr>
            <a:r>
              <a:rPr lang="en-US" sz="2000">
                <a:solidFill>
                  <a:srgbClr val="FF0000"/>
                </a:solidFill>
                <a:latin typeface="Courier New"/>
                <a:ea typeface="Courier New"/>
                <a:cs typeface="Courier New"/>
                <a:sym typeface="Courier New"/>
              </a:rPr>
              <a:t>MOV SI, 42Ah</a:t>
            </a:r>
            <a:endParaRPr/>
          </a:p>
          <a:p>
            <a:pPr marL="0" marR="0" lvl="0" indent="0" algn="l" rtl="0">
              <a:spcBef>
                <a:spcPts val="0"/>
              </a:spcBef>
              <a:spcAft>
                <a:spcPts val="0"/>
              </a:spcAft>
              <a:buNone/>
            </a:pPr>
            <a:r>
              <a:rPr lang="en-US" sz="2000">
                <a:solidFill>
                  <a:srgbClr val="FF0000"/>
                </a:solidFill>
                <a:latin typeface="Courier New"/>
                <a:ea typeface="Courier New"/>
                <a:cs typeface="Courier New"/>
                <a:sym typeface="Courier New"/>
              </a:rPr>
              <a:t>MOV [SI], CX    </a:t>
            </a:r>
            <a:endParaRPr/>
          </a:p>
          <a:p>
            <a:pPr marL="0" marR="0" lvl="0" indent="0" algn="l" rtl="0">
              <a:spcBef>
                <a:spcPts val="0"/>
              </a:spcBef>
              <a:spcAft>
                <a:spcPts val="0"/>
              </a:spcAft>
              <a:buNone/>
            </a:pPr>
            <a:r>
              <a:rPr lang="en-US" sz="2000">
                <a:solidFill>
                  <a:srgbClr val="FF0000"/>
                </a:solidFill>
                <a:latin typeface="Courier New"/>
                <a:ea typeface="Courier New"/>
                <a:cs typeface="Courier New"/>
                <a:sym typeface="Courier New"/>
              </a:rPr>
              <a:t>RET</a:t>
            </a:r>
            <a:endParaRPr sz="2000">
              <a:solidFill>
                <a:srgbClr val="FF0000"/>
              </a:solidFill>
              <a:latin typeface="Courier New"/>
              <a:ea typeface="Courier New"/>
              <a:cs typeface="Courier New"/>
              <a:sym typeface="Courier New"/>
            </a:endParaRPr>
          </a:p>
        </p:txBody>
      </p:sp>
      <p:pic>
        <p:nvPicPr>
          <p:cNvPr id="832" name="Google Shape;832;p72"/>
          <p:cNvPicPr preferRelativeResize="0"/>
          <p:nvPr/>
        </p:nvPicPr>
        <p:blipFill rotWithShape="1">
          <a:blip r:embed="rId3">
            <a:alphaModFix/>
          </a:blip>
          <a:srcRect/>
          <a:stretch/>
        </p:blipFill>
        <p:spPr>
          <a:xfrm>
            <a:off x="4777655" y="2595367"/>
            <a:ext cx="3970809" cy="3209897"/>
          </a:xfrm>
          <a:prstGeom prst="rect">
            <a:avLst/>
          </a:prstGeom>
          <a:noFill/>
          <a:ln>
            <a:noFill/>
          </a:ln>
        </p:spPr>
      </p:pic>
      <p:sp>
        <p:nvSpPr>
          <p:cNvPr id="833" name="Google Shape;833;p72"/>
          <p:cNvSpPr txBox="1"/>
          <p:nvPr/>
        </p:nvSpPr>
        <p:spPr>
          <a:xfrm>
            <a:off x="539552" y="6024456"/>
            <a:ext cx="4320480" cy="400110"/>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70C0"/>
                </a:solidFill>
                <a:latin typeface="Arial"/>
                <a:ea typeface="Arial"/>
                <a:cs typeface="Arial"/>
                <a:sym typeface="Arial"/>
              </a:rPr>
              <a:t>Physical Address: 0708:042Ah  </a:t>
            </a:r>
            <a:endParaRPr sz="2000">
              <a:solidFill>
                <a:srgbClr val="0070C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73"/>
          <p:cNvSpPr txBox="1">
            <a:spLocks noGrp="1"/>
          </p:cNvSpPr>
          <p:nvPr>
            <p:ph type="body" idx="1"/>
          </p:nvPr>
        </p:nvSpPr>
        <p:spPr>
          <a:xfrm>
            <a:off x="457200" y="957943"/>
            <a:ext cx="7772399" cy="742866"/>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101141"/>
              </a:buClr>
              <a:buSzPts val="2000"/>
              <a:buFont typeface="Noto Sans Symbols"/>
              <a:buChar char="▪"/>
            </a:pPr>
            <a:r>
              <a:rPr lang="en-US" sz="2000" b="0" i="0" u="none" strike="noStrike" cap="none">
                <a:solidFill>
                  <a:schemeClr val="dk1"/>
                </a:solidFill>
                <a:latin typeface="Arial"/>
                <a:ea typeface="Arial"/>
                <a:cs typeface="Arial"/>
                <a:sym typeface="Arial"/>
              </a:rPr>
              <a:t>The instruction itself will specify the data to be operated by the instruction.</a:t>
            </a:r>
            <a:endParaRPr sz="2000" b="0" i="0" u="none" strike="noStrike" cap="none">
              <a:solidFill>
                <a:schemeClr val="dk1"/>
              </a:solidFill>
              <a:latin typeface="Arial"/>
              <a:ea typeface="Arial"/>
              <a:cs typeface="Arial"/>
              <a:sym typeface="Arial"/>
            </a:endParaRPr>
          </a:p>
        </p:txBody>
      </p:sp>
      <p:sp>
        <p:nvSpPr>
          <p:cNvPr id="839" name="Google Shape;839;p73"/>
          <p:cNvSpPr txBox="1">
            <a:spLocks noGrp="1"/>
          </p:cNvSpPr>
          <p:nvPr>
            <p:ph type="body" idx="2"/>
          </p:nvPr>
        </p:nvSpPr>
        <p:spPr>
          <a:xfrm>
            <a:off x="236215" y="167204"/>
            <a:ext cx="6324600" cy="607268"/>
          </a:xfrm>
          <a:prstGeom prst="rect">
            <a:avLst/>
          </a:prstGeom>
          <a:noFill/>
          <a:ln>
            <a:noFill/>
          </a:ln>
        </p:spPr>
        <p:txBody>
          <a:bodyPr spcFirstLastPara="1" wrap="square" lIns="91425" tIns="45700" rIns="91425" bIns="45700" anchor="ctr" anchorCtr="0">
            <a:noAutofit/>
          </a:bodyPr>
          <a:lstStyle/>
          <a:p>
            <a:pPr marL="0" lvl="0" indent="0" algn="l" rtl="0">
              <a:lnSpc>
                <a:spcPct val="128571"/>
              </a:lnSpc>
              <a:spcBef>
                <a:spcPts val="0"/>
              </a:spcBef>
              <a:spcAft>
                <a:spcPts val="0"/>
              </a:spcAft>
              <a:buClr>
                <a:schemeClr val="dk1"/>
              </a:buClr>
              <a:buSzPts val="2800"/>
              <a:buNone/>
            </a:pPr>
            <a:r>
              <a:rPr lang="en-US" sz="2800" b="1" i="0" u="none" strike="noStrike" cap="none">
                <a:solidFill>
                  <a:schemeClr val="dk1"/>
                </a:solidFill>
                <a:latin typeface="Arial"/>
                <a:ea typeface="Arial"/>
                <a:cs typeface="Arial"/>
                <a:sym typeface="Arial"/>
              </a:rPr>
              <a:t>1.8 Implied Addressing Mode</a:t>
            </a:r>
            <a:endParaRPr sz="2800" b="1" i="0" u="none" strike="noStrike" cap="none">
              <a:solidFill>
                <a:schemeClr val="dk1"/>
              </a:solidFill>
              <a:latin typeface="Arial"/>
              <a:ea typeface="Arial"/>
              <a:cs typeface="Arial"/>
              <a:sym typeface="Arial"/>
            </a:endParaRPr>
          </a:p>
        </p:txBody>
      </p:sp>
      <p:pic>
        <p:nvPicPr>
          <p:cNvPr id="840" name="Google Shape;840;p73"/>
          <p:cNvPicPr preferRelativeResize="0"/>
          <p:nvPr/>
        </p:nvPicPr>
        <p:blipFill rotWithShape="1">
          <a:blip r:embed="rId3">
            <a:alphaModFix/>
          </a:blip>
          <a:srcRect/>
          <a:stretch/>
        </p:blipFill>
        <p:spPr>
          <a:xfrm>
            <a:off x="5312271" y="1933086"/>
            <a:ext cx="1248544" cy="3261082"/>
          </a:xfrm>
          <a:prstGeom prst="rect">
            <a:avLst/>
          </a:prstGeom>
          <a:noFill/>
          <a:ln>
            <a:noFill/>
          </a:ln>
        </p:spPr>
      </p:pic>
      <p:pic>
        <p:nvPicPr>
          <p:cNvPr id="841" name="Google Shape;841;p73"/>
          <p:cNvPicPr preferRelativeResize="0"/>
          <p:nvPr/>
        </p:nvPicPr>
        <p:blipFill rotWithShape="1">
          <a:blip r:embed="rId4">
            <a:alphaModFix/>
          </a:blip>
          <a:srcRect/>
          <a:stretch/>
        </p:blipFill>
        <p:spPr>
          <a:xfrm>
            <a:off x="6879863" y="1954102"/>
            <a:ext cx="1104527" cy="3261082"/>
          </a:xfrm>
          <a:prstGeom prst="rect">
            <a:avLst/>
          </a:prstGeom>
          <a:noFill/>
          <a:ln>
            <a:noFill/>
          </a:ln>
        </p:spPr>
      </p:pic>
      <p:sp>
        <p:nvSpPr>
          <p:cNvPr id="842" name="Google Shape;842;p73"/>
          <p:cNvSpPr txBox="1"/>
          <p:nvPr/>
        </p:nvSpPr>
        <p:spPr>
          <a:xfrm>
            <a:off x="457200" y="2040190"/>
            <a:ext cx="1882551" cy="277762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800">
                <a:solidFill>
                  <a:srgbClr val="FF0000"/>
                </a:solidFill>
                <a:latin typeface="Courier New"/>
                <a:ea typeface="Courier New"/>
                <a:cs typeface="Courier New"/>
                <a:sym typeface="Courier New"/>
              </a:rPr>
              <a:t>org 100h  </a:t>
            </a:r>
            <a:endParaRPr/>
          </a:p>
          <a:p>
            <a:pPr marL="0" marR="0" lvl="0" indent="0" algn="l" rtl="0">
              <a:lnSpc>
                <a:spcPct val="107000"/>
              </a:lnSpc>
              <a:spcBef>
                <a:spcPts val="800"/>
              </a:spcBef>
              <a:spcAft>
                <a:spcPts val="0"/>
              </a:spcAft>
              <a:buNone/>
            </a:pPr>
            <a:r>
              <a:rPr lang="en-US" sz="1800">
                <a:solidFill>
                  <a:srgbClr val="FF0000"/>
                </a:solidFill>
                <a:latin typeface="Courier New"/>
                <a:ea typeface="Courier New"/>
                <a:cs typeface="Courier New"/>
                <a:sym typeface="Courier New"/>
              </a:rPr>
              <a:t>MOV BX , 25h</a:t>
            </a:r>
            <a:endParaRPr/>
          </a:p>
          <a:p>
            <a:pPr marL="0" marR="0" lvl="0" indent="0" algn="l" rtl="0">
              <a:lnSpc>
                <a:spcPct val="107000"/>
              </a:lnSpc>
              <a:spcBef>
                <a:spcPts val="800"/>
              </a:spcBef>
              <a:spcAft>
                <a:spcPts val="0"/>
              </a:spcAft>
              <a:buNone/>
            </a:pPr>
            <a:r>
              <a:rPr lang="en-US" sz="1800">
                <a:solidFill>
                  <a:srgbClr val="FF0000"/>
                </a:solidFill>
                <a:latin typeface="Courier New"/>
                <a:ea typeface="Courier New"/>
                <a:cs typeface="Courier New"/>
                <a:sym typeface="Courier New"/>
              </a:rPr>
              <a:t>MOV AX,30h</a:t>
            </a:r>
            <a:endParaRPr/>
          </a:p>
          <a:p>
            <a:pPr marL="0" marR="0" lvl="0" indent="0" algn="l" rtl="0">
              <a:lnSpc>
                <a:spcPct val="107000"/>
              </a:lnSpc>
              <a:spcBef>
                <a:spcPts val="800"/>
              </a:spcBef>
              <a:spcAft>
                <a:spcPts val="0"/>
              </a:spcAft>
              <a:buNone/>
            </a:pPr>
            <a:r>
              <a:rPr lang="en-US" sz="1800">
                <a:solidFill>
                  <a:srgbClr val="FF0000"/>
                </a:solidFill>
                <a:latin typeface="Courier New"/>
                <a:ea typeface="Courier New"/>
                <a:cs typeface="Courier New"/>
                <a:sym typeface="Courier New"/>
              </a:rPr>
              <a:t>MOV CX,78h</a:t>
            </a:r>
            <a:endParaRPr/>
          </a:p>
          <a:p>
            <a:pPr marL="0" marR="0" lvl="0" indent="0" algn="l" rtl="0">
              <a:lnSpc>
                <a:spcPct val="107000"/>
              </a:lnSpc>
              <a:spcBef>
                <a:spcPts val="800"/>
              </a:spcBef>
              <a:spcAft>
                <a:spcPts val="0"/>
              </a:spcAft>
              <a:buNone/>
            </a:pPr>
            <a:r>
              <a:rPr lang="en-US" sz="1800">
                <a:solidFill>
                  <a:srgbClr val="FF0000"/>
                </a:solidFill>
                <a:latin typeface="Courier New"/>
                <a:ea typeface="Courier New"/>
                <a:cs typeface="Courier New"/>
                <a:sym typeface="Courier New"/>
              </a:rPr>
              <a:t>MOV DX,55h</a:t>
            </a:r>
            <a:endParaRPr/>
          </a:p>
          <a:p>
            <a:pPr marL="0" marR="0" lvl="0" indent="0" algn="l" rtl="0">
              <a:lnSpc>
                <a:spcPct val="107000"/>
              </a:lnSpc>
              <a:spcBef>
                <a:spcPts val="800"/>
              </a:spcBef>
              <a:spcAft>
                <a:spcPts val="0"/>
              </a:spcAft>
              <a:buNone/>
            </a:pPr>
            <a:r>
              <a:rPr lang="en-US" sz="1800">
                <a:solidFill>
                  <a:srgbClr val="FF0000"/>
                </a:solidFill>
                <a:latin typeface="Courier New"/>
                <a:ea typeface="Courier New"/>
                <a:cs typeface="Courier New"/>
                <a:sym typeface="Courier New"/>
              </a:rPr>
              <a:t>POPA</a:t>
            </a:r>
            <a:endParaRPr/>
          </a:p>
          <a:p>
            <a:pPr marL="0" marR="0" lvl="0" indent="0" algn="l" rtl="0">
              <a:lnSpc>
                <a:spcPct val="107000"/>
              </a:lnSpc>
              <a:spcBef>
                <a:spcPts val="800"/>
              </a:spcBef>
              <a:spcAft>
                <a:spcPts val="0"/>
              </a:spcAft>
              <a:buNone/>
            </a:pPr>
            <a:r>
              <a:rPr lang="en-US" sz="1800">
                <a:solidFill>
                  <a:srgbClr val="FF0000"/>
                </a:solidFill>
                <a:latin typeface="Courier New"/>
                <a:ea typeface="Courier New"/>
                <a:cs typeface="Courier New"/>
                <a:sym typeface="Courier New"/>
              </a:rPr>
              <a:t>RET</a:t>
            </a:r>
            <a:endParaRPr/>
          </a:p>
        </p:txBody>
      </p:sp>
      <p:sp>
        <p:nvSpPr>
          <p:cNvPr id="843" name="Google Shape;843;p73"/>
          <p:cNvSpPr txBox="1"/>
          <p:nvPr/>
        </p:nvSpPr>
        <p:spPr>
          <a:xfrm>
            <a:off x="5237819" y="5201864"/>
            <a:ext cx="1322995"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rgbClr val="0070C0"/>
                </a:solidFill>
                <a:latin typeface="Arial"/>
                <a:ea typeface="Arial"/>
                <a:cs typeface="Arial"/>
                <a:sym typeface="Arial"/>
              </a:rPr>
              <a:t>Before POPA </a:t>
            </a:r>
            <a:endParaRPr sz="1400" b="1">
              <a:solidFill>
                <a:srgbClr val="0070C0"/>
              </a:solidFill>
              <a:latin typeface="Arial"/>
              <a:ea typeface="Arial"/>
              <a:cs typeface="Arial"/>
              <a:sym typeface="Arial"/>
            </a:endParaRPr>
          </a:p>
        </p:txBody>
      </p:sp>
      <p:sp>
        <p:nvSpPr>
          <p:cNvPr id="844" name="Google Shape;844;p73"/>
          <p:cNvSpPr txBox="1"/>
          <p:nvPr/>
        </p:nvSpPr>
        <p:spPr>
          <a:xfrm>
            <a:off x="6772192" y="5171087"/>
            <a:ext cx="1322996"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0070C0"/>
                </a:solidFill>
                <a:latin typeface="Arial"/>
                <a:ea typeface="Arial"/>
                <a:cs typeface="Arial"/>
                <a:sym typeface="Arial"/>
              </a:rPr>
              <a:t>After POPA</a:t>
            </a:r>
            <a:endParaRPr sz="1600" b="1">
              <a:solidFill>
                <a:srgbClr val="0070C0"/>
              </a:solidFill>
              <a:latin typeface="Arial"/>
              <a:ea typeface="Arial"/>
              <a:cs typeface="Arial"/>
              <a:sym typeface="Arial"/>
            </a:endParaRPr>
          </a:p>
        </p:txBody>
      </p:sp>
      <p:sp>
        <p:nvSpPr>
          <p:cNvPr id="845" name="Google Shape;845;p73"/>
          <p:cNvSpPr txBox="1"/>
          <p:nvPr/>
        </p:nvSpPr>
        <p:spPr>
          <a:xfrm>
            <a:off x="1459799" y="5177851"/>
            <a:ext cx="3503688" cy="663580"/>
          </a:xfrm>
          <a:prstGeom prst="rect">
            <a:avLst/>
          </a:prstGeom>
          <a:noFill/>
          <a:ln w="9525" cap="flat" cmpd="sng">
            <a:solidFill>
              <a:srgbClr val="538CD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800" b="1">
                <a:solidFill>
                  <a:srgbClr val="0070C0"/>
                </a:solidFill>
                <a:latin typeface="Arial"/>
                <a:ea typeface="Arial"/>
                <a:cs typeface="Arial"/>
                <a:sym typeface="Arial"/>
              </a:rPr>
              <a:t>POPA command will pop all the general purpose registers. </a:t>
            </a:r>
            <a:endParaRPr/>
          </a:p>
        </p:txBody>
      </p:sp>
      <p:cxnSp>
        <p:nvCxnSpPr>
          <p:cNvPr id="846" name="Google Shape;846;p73"/>
          <p:cNvCxnSpPr/>
          <p:nvPr/>
        </p:nvCxnSpPr>
        <p:spPr>
          <a:xfrm rot="10800000">
            <a:off x="1159610" y="4221088"/>
            <a:ext cx="1684198" cy="936103"/>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74"/>
          <p:cNvSpPr txBox="1">
            <a:spLocks noGrp="1"/>
          </p:cNvSpPr>
          <p:nvPr>
            <p:ph type="body" idx="2"/>
          </p:nvPr>
        </p:nvSpPr>
        <p:spPr>
          <a:xfrm>
            <a:off x="304800" y="136071"/>
            <a:ext cx="6324600" cy="556625"/>
          </a:xfrm>
          <a:prstGeom prst="rect">
            <a:avLst/>
          </a:prstGeom>
          <a:noFill/>
          <a:ln>
            <a:noFill/>
          </a:ln>
        </p:spPr>
        <p:txBody>
          <a:bodyPr spcFirstLastPara="1" wrap="square" lIns="91425" tIns="45700" rIns="91425" bIns="45700" anchor="ctr" anchorCtr="0">
            <a:noAutofit/>
          </a:bodyPr>
          <a:lstStyle/>
          <a:p>
            <a:pPr marL="0" lvl="0" indent="0" algn="l" rtl="0">
              <a:lnSpc>
                <a:spcPct val="128571"/>
              </a:lnSpc>
              <a:spcBef>
                <a:spcPts val="0"/>
              </a:spcBef>
              <a:spcAft>
                <a:spcPts val="0"/>
              </a:spcAft>
              <a:buClr>
                <a:schemeClr val="dk1"/>
              </a:buClr>
              <a:buSzPts val="2800"/>
              <a:buNone/>
            </a:pPr>
            <a:r>
              <a:rPr lang="en-US" sz="2800" b="1" i="0" u="none" strike="noStrike" cap="none">
                <a:solidFill>
                  <a:schemeClr val="dk1"/>
                </a:solidFill>
                <a:latin typeface="Arial"/>
                <a:ea typeface="Arial"/>
                <a:cs typeface="Arial"/>
                <a:sym typeface="Arial"/>
              </a:rPr>
              <a:t>1.9 String Addressing Mode</a:t>
            </a:r>
            <a:endParaRPr sz="2800" b="1" i="0" u="none" strike="noStrike" cap="none">
              <a:solidFill>
                <a:schemeClr val="dk1"/>
              </a:solidFill>
              <a:latin typeface="Arial"/>
              <a:ea typeface="Arial"/>
              <a:cs typeface="Arial"/>
              <a:sym typeface="Arial"/>
            </a:endParaRPr>
          </a:p>
        </p:txBody>
      </p:sp>
      <p:sp>
        <p:nvSpPr>
          <p:cNvPr id="852" name="Google Shape;852;p74"/>
          <p:cNvSpPr txBox="1"/>
          <p:nvPr/>
        </p:nvSpPr>
        <p:spPr>
          <a:xfrm>
            <a:off x="315685" y="980728"/>
            <a:ext cx="8512630" cy="163121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This addressing mode is related to string instructions. </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In this the value of SI and DI are auto incremented and decremented depending upon the value of directional flag.</a:t>
            </a:r>
            <a:endParaRPr/>
          </a:p>
          <a:p>
            <a:pPr marL="285750" marR="0" lvl="0" indent="-285750" algn="l" rtl="0">
              <a:spcBef>
                <a:spcPts val="0"/>
              </a:spcBef>
              <a:spcAft>
                <a:spcPts val="0"/>
              </a:spcAft>
              <a:buClr>
                <a:schemeClr val="dk1"/>
              </a:buClr>
              <a:buSzPts val="2000"/>
              <a:buFont typeface="Noto Sans Symbols"/>
              <a:buChar char="▪"/>
            </a:pPr>
            <a:r>
              <a:rPr lang="en-US" sz="2000" b="0" i="0" u="none" strike="noStrike">
                <a:solidFill>
                  <a:schemeClr val="dk1"/>
                </a:solidFill>
                <a:latin typeface="Arial"/>
                <a:ea typeface="Arial"/>
                <a:cs typeface="Arial"/>
                <a:sym typeface="Arial"/>
              </a:rPr>
              <a:t>In string addressing mode, the EA of source data is stored in SI-register and the EA of destination data is stored in DI-register</a:t>
            </a:r>
            <a:endParaRPr sz="2000">
              <a:solidFill>
                <a:schemeClr val="dk1"/>
              </a:solidFill>
              <a:latin typeface="Arial"/>
              <a:ea typeface="Arial"/>
              <a:cs typeface="Arial"/>
              <a:sym typeface="Arial"/>
            </a:endParaRPr>
          </a:p>
        </p:txBody>
      </p:sp>
      <p:pic>
        <p:nvPicPr>
          <p:cNvPr id="853" name="Google Shape;853;p74"/>
          <p:cNvPicPr preferRelativeResize="0"/>
          <p:nvPr/>
        </p:nvPicPr>
        <p:blipFill rotWithShape="1">
          <a:blip r:embed="rId3">
            <a:alphaModFix/>
          </a:blip>
          <a:srcRect b="8850"/>
          <a:stretch/>
        </p:blipFill>
        <p:spPr>
          <a:xfrm>
            <a:off x="611560" y="3140968"/>
            <a:ext cx="5860445" cy="18722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5"/>
          <p:cNvSpPr txBox="1">
            <a:spLocks noGrp="1"/>
          </p:cNvSpPr>
          <p:nvPr>
            <p:ph type="body" idx="2"/>
          </p:nvPr>
        </p:nvSpPr>
        <p:spPr>
          <a:xfrm>
            <a:off x="304800" y="136071"/>
            <a:ext cx="6324600" cy="556625"/>
          </a:xfrm>
          <a:prstGeom prst="rect">
            <a:avLst/>
          </a:prstGeom>
          <a:noFill/>
          <a:ln>
            <a:noFill/>
          </a:ln>
        </p:spPr>
        <p:txBody>
          <a:bodyPr spcFirstLastPara="1" wrap="square" lIns="91425" tIns="45700" rIns="91425" bIns="45700" anchor="ctr" anchorCtr="0">
            <a:noAutofit/>
          </a:bodyPr>
          <a:lstStyle/>
          <a:p>
            <a:pPr marL="0" lvl="0" indent="0" algn="l" rtl="0">
              <a:lnSpc>
                <a:spcPct val="128571"/>
              </a:lnSpc>
              <a:spcBef>
                <a:spcPts val="0"/>
              </a:spcBef>
              <a:spcAft>
                <a:spcPts val="0"/>
              </a:spcAft>
              <a:buClr>
                <a:schemeClr val="dk1"/>
              </a:buClr>
              <a:buSzPts val="2800"/>
              <a:buNone/>
            </a:pPr>
            <a:r>
              <a:rPr lang="en-US" sz="2800" b="1" i="0" u="none" strike="noStrike" cap="none">
                <a:solidFill>
                  <a:schemeClr val="dk1"/>
                </a:solidFill>
                <a:latin typeface="Arial"/>
                <a:ea typeface="Arial"/>
                <a:cs typeface="Arial"/>
                <a:sym typeface="Arial"/>
              </a:rPr>
              <a:t>1.9 String Addressing Mode</a:t>
            </a:r>
            <a:endParaRPr sz="2800" b="1" i="0" u="none" strike="noStrike" cap="none">
              <a:solidFill>
                <a:schemeClr val="dk1"/>
              </a:solidFill>
              <a:latin typeface="Arial"/>
              <a:ea typeface="Arial"/>
              <a:cs typeface="Arial"/>
              <a:sym typeface="Arial"/>
            </a:endParaRPr>
          </a:p>
        </p:txBody>
      </p:sp>
      <p:sp>
        <p:nvSpPr>
          <p:cNvPr id="859" name="Google Shape;859;p75"/>
          <p:cNvSpPr txBox="1"/>
          <p:nvPr/>
        </p:nvSpPr>
        <p:spPr>
          <a:xfrm>
            <a:off x="467544" y="1124744"/>
            <a:ext cx="2494310" cy="341632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0000"/>
                </a:solidFill>
                <a:latin typeface="Courier New"/>
                <a:ea typeface="Courier New"/>
                <a:cs typeface="Courier New"/>
                <a:sym typeface="Courier New"/>
              </a:rPr>
              <a:t>ORG 100h</a:t>
            </a:r>
            <a:endParaRPr/>
          </a:p>
          <a:p>
            <a:pPr marL="0" marR="0" lvl="0" indent="0" algn="l" rtl="0">
              <a:spcBef>
                <a:spcPts val="0"/>
              </a:spcBef>
              <a:spcAft>
                <a:spcPts val="0"/>
              </a:spcAft>
              <a:buNone/>
            </a:pPr>
            <a:endParaRPr sz="1800">
              <a:solidFill>
                <a:srgbClr val="FF0000"/>
              </a:solidFill>
              <a:latin typeface="Courier New"/>
              <a:ea typeface="Courier New"/>
              <a:cs typeface="Courier New"/>
              <a:sym typeface="Courier New"/>
            </a:endParaRPr>
          </a:p>
          <a:p>
            <a:pPr marL="0" marR="0" lvl="0" indent="0" algn="l" rtl="0">
              <a:spcBef>
                <a:spcPts val="0"/>
              </a:spcBef>
              <a:spcAft>
                <a:spcPts val="0"/>
              </a:spcAft>
              <a:buNone/>
            </a:pPr>
            <a:r>
              <a:rPr lang="en-US" sz="1800">
                <a:solidFill>
                  <a:srgbClr val="FF0000"/>
                </a:solidFill>
                <a:latin typeface="Courier New"/>
                <a:ea typeface="Courier New"/>
                <a:cs typeface="Courier New"/>
                <a:sym typeface="Courier New"/>
              </a:rPr>
              <a:t>CLD</a:t>
            </a:r>
            <a:endParaRPr/>
          </a:p>
          <a:p>
            <a:pPr marL="0" marR="0" lvl="0" indent="0" algn="l" rtl="0">
              <a:spcBef>
                <a:spcPts val="0"/>
              </a:spcBef>
              <a:spcAft>
                <a:spcPts val="0"/>
              </a:spcAft>
              <a:buNone/>
            </a:pPr>
            <a:r>
              <a:rPr lang="en-US" sz="1800">
                <a:solidFill>
                  <a:srgbClr val="FF0000"/>
                </a:solidFill>
                <a:latin typeface="Courier New"/>
                <a:ea typeface="Courier New"/>
                <a:cs typeface="Courier New"/>
                <a:sym typeface="Courier New"/>
              </a:rPr>
              <a:t>LEA SI, a1</a:t>
            </a:r>
            <a:endParaRPr/>
          </a:p>
          <a:p>
            <a:pPr marL="0" marR="0" lvl="0" indent="0" algn="l" rtl="0">
              <a:spcBef>
                <a:spcPts val="0"/>
              </a:spcBef>
              <a:spcAft>
                <a:spcPts val="0"/>
              </a:spcAft>
              <a:buNone/>
            </a:pPr>
            <a:r>
              <a:rPr lang="en-US" sz="1800">
                <a:solidFill>
                  <a:srgbClr val="FF0000"/>
                </a:solidFill>
                <a:latin typeface="Courier New"/>
                <a:ea typeface="Courier New"/>
                <a:cs typeface="Courier New"/>
                <a:sym typeface="Courier New"/>
              </a:rPr>
              <a:t>LEA DI, a2</a:t>
            </a:r>
            <a:endParaRPr/>
          </a:p>
          <a:p>
            <a:pPr marL="0" marR="0" lvl="0" indent="0" algn="l" rtl="0">
              <a:spcBef>
                <a:spcPts val="0"/>
              </a:spcBef>
              <a:spcAft>
                <a:spcPts val="0"/>
              </a:spcAft>
              <a:buNone/>
            </a:pPr>
            <a:r>
              <a:rPr lang="en-US" sz="1800">
                <a:solidFill>
                  <a:srgbClr val="FF0000"/>
                </a:solidFill>
                <a:latin typeface="Courier New"/>
                <a:ea typeface="Courier New"/>
                <a:cs typeface="Courier New"/>
                <a:sym typeface="Courier New"/>
              </a:rPr>
              <a:t>MOV CX, 5</a:t>
            </a:r>
            <a:endParaRPr/>
          </a:p>
          <a:p>
            <a:pPr marL="0" marR="0" lvl="0" indent="0" algn="l" rtl="0">
              <a:spcBef>
                <a:spcPts val="0"/>
              </a:spcBef>
              <a:spcAft>
                <a:spcPts val="0"/>
              </a:spcAft>
              <a:buNone/>
            </a:pPr>
            <a:r>
              <a:rPr lang="en-US" sz="1800">
                <a:solidFill>
                  <a:srgbClr val="FF0000"/>
                </a:solidFill>
                <a:latin typeface="Courier New"/>
                <a:ea typeface="Courier New"/>
                <a:cs typeface="Courier New"/>
                <a:sym typeface="Courier New"/>
              </a:rPr>
              <a:t>REP MOVSB</a:t>
            </a:r>
            <a:endParaRPr/>
          </a:p>
          <a:p>
            <a:pPr marL="0" marR="0" lvl="0" indent="0" algn="l" rtl="0">
              <a:spcBef>
                <a:spcPts val="0"/>
              </a:spcBef>
              <a:spcAft>
                <a:spcPts val="0"/>
              </a:spcAft>
              <a:buNone/>
            </a:pPr>
            <a:endParaRPr sz="1800">
              <a:solidFill>
                <a:srgbClr val="FF0000"/>
              </a:solidFill>
              <a:latin typeface="Courier New"/>
              <a:ea typeface="Courier New"/>
              <a:cs typeface="Courier New"/>
              <a:sym typeface="Courier New"/>
            </a:endParaRPr>
          </a:p>
          <a:p>
            <a:pPr marL="0" marR="0" lvl="0" indent="0" algn="l" rtl="0">
              <a:spcBef>
                <a:spcPts val="0"/>
              </a:spcBef>
              <a:spcAft>
                <a:spcPts val="0"/>
              </a:spcAft>
              <a:buNone/>
            </a:pPr>
            <a:r>
              <a:rPr lang="en-US" sz="1800">
                <a:solidFill>
                  <a:srgbClr val="FF0000"/>
                </a:solidFill>
                <a:latin typeface="Courier New"/>
                <a:ea typeface="Courier New"/>
                <a:cs typeface="Courier New"/>
                <a:sym typeface="Courier New"/>
              </a:rPr>
              <a:t>RET</a:t>
            </a:r>
            <a:endParaRPr/>
          </a:p>
          <a:p>
            <a:pPr marL="0" marR="0" lvl="0" indent="0" algn="l" rtl="0">
              <a:spcBef>
                <a:spcPts val="0"/>
              </a:spcBef>
              <a:spcAft>
                <a:spcPts val="0"/>
              </a:spcAft>
              <a:buNone/>
            </a:pPr>
            <a:endParaRPr sz="1800">
              <a:solidFill>
                <a:srgbClr val="FF0000"/>
              </a:solidFill>
              <a:latin typeface="Courier New"/>
              <a:ea typeface="Courier New"/>
              <a:cs typeface="Courier New"/>
              <a:sym typeface="Courier New"/>
            </a:endParaRPr>
          </a:p>
          <a:p>
            <a:pPr marL="0" marR="0" lvl="0" indent="0" algn="l" rtl="0">
              <a:spcBef>
                <a:spcPts val="0"/>
              </a:spcBef>
              <a:spcAft>
                <a:spcPts val="0"/>
              </a:spcAft>
              <a:buNone/>
            </a:pPr>
            <a:r>
              <a:rPr lang="en-US" sz="1800">
                <a:solidFill>
                  <a:srgbClr val="FF0000"/>
                </a:solidFill>
                <a:latin typeface="Courier New"/>
                <a:ea typeface="Courier New"/>
                <a:cs typeface="Courier New"/>
                <a:sym typeface="Courier New"/>
              </a:rPr>
              <a:t>a1 DB 1,2,3,4,5</a:t>
            </a:r>
            <a:endParaRPr/>
          </a:p>
          <a:p>
            <a:pPr marL="0" marR="0" lvl="0" indent="0" algn="l" rtl="0">
              <a:spcBef>
                <a:spcPts val="0"/>
              </a:spcBef>
              <a:spcAft>
                <a:spcPts val="0"/>
              </a:spcAft>
              <a:buNone/>
            </a:pPr>
            <a:r>
              <a:rPr lang="en-US" sz="1800">
                <a:solidFill>
                  <a:srgbClr val="FF0000"/>
                </a:solidFill>
                <a:latin typeface="Courier New"/>
                <a:ea typeface="Courier New"/>
                <a:cs typeface="Courier New"/>
                <a:sym typeface="Courier New"/>
              </a:rPr>
              <a:t>a2 DB 5 DUP(0)</a:t>
            </a:r>
            <a:endParaRPr/>
          </a:p>
        </p:txBody>
      </p:sp>
      <p:pic>
        <p:nvPicPr>
          <p:cNvPr id="860" name="Google Shape;860;p75"/>
          <p:cNvPicPr preferRelativeResize="0"/>
          <p:nvPr/>
        </p:nvPicPr>
        <p:blipFill rotWithShape="1">
          <a:blip r:embed="rId3">
            <a:alphaModFix/>
          </a:blip>
          <a:srcRect l="53937" t="27599" r="36613" b="26199"/>
          <a:stretch/>
        </p:blipFill>
        <p:spPr>
          <a:xfrm>
            <a:off x="4788024" y="1124744"/>
            <a:ext cx="1296144" cy="3564396"/>
          </a:xfrm>
          <a:prstGeom prst="rect">
            <a:avLst/>
          </a:prstGeom>
          <a:noFill/>
          <a:ln>
            <a:noFill/>
          </a:ln>
        </p:spPr>
      </p:pic>
      <p:sp>
        <p:nvSpPr>
          <p:cNvPr id="861" name="Google Shape;861;p75"/>
          <p:cNvSpPr/>
          <p:nvPr/>
        </p:nvSpPr>
        <p:spPr>
          <a:xfrm>
            <a:off x="4927680" y="3597480"/>
            <a:ext cx="1080000" cy="540000"/>
          </a:xfrm>
          <a:prstGeom prst="ellipse">
            <a:avLst/>
          </a:prstGeom>
          <a:solidFill>
            <a:srgbClr val="004F8B">
              <a:alpha val="4705"/>
            </a:srgbClr>
          </a:solidFill>
          <a:ln w="18000" cap="flat" cmpd="sng">
            <a:solidFill>
              <a:srgbClr val="004F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F8B"/>
              </a:solidFill>
              <a:latin typeface="Calibri"/>
              <a:ea typeface="Calibri"/>
              <a:cs typeface="Calibri"/>
              <a:sym typeface="Calibri"/>
            </a:endParaRPr>
          </a:p>
        </p:txBody>
      </p:sp>
      <p:sp>
        <p:nvSpPr>
          <p:cNvPr id="862" name="Google Shape;862;p75"/>
          <p:cNvSpPr txBox="1"/>
          <p:nvPr/>
        </p:nvSpPr>
        <p:spPr>
          <a:xfrm>
            <a:off x="6732240" y="1706613"/>
            <a:ext cx="2088232" cy="1200329"/>
          </a:xfrm>
          <a:prstGeom prst="rect">
            <a:avLst/>
          </a:prstGeom>
          <a:noFill/>
          <a:ln w="19050"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2060"/>
                </a:solidFill>
                <a:latin typeface="Courier New"/>
                <a:ea typeface="Courier New"/>
                <a:cs typeface="Courier New"/>
                <a:sym typeface="Courier New"/>
              </a:rPr>
              <a:t>Check the content of SI and DI after each step.</a:t>
            </a:r>
            <a:endParaRPr/>
          </a:p>
        </p:txBody>
      </p:sp>
      <p:cxnSp>
        <p:nvCxnSpPr>
          <p:cNvPr id="863" name="Google Shape;863;p75"/>
          <p:cNvCxnSpPr>
            <a:endCxn id="861" idx="6"/>
          </p:cNvCxnSpPr>
          <p:nvPr/>
        </p:nvCxnSpPr>
        <p:spPr>
          <a:xfrm flipH="1">
            <a:off x="6007680" y="2906880"/>
            <a:ext cx="724500" cy="9606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76"/>
          <p:cNvSpPr txBox="1">
            <a:spLocks noGrp="1"/>
          </p:cNvSpPr>
          <p:nvPr>
            <p:ph type="body" idx="1"/>
          </p:nvPr>
        </p:nvSpPr>
        <p:spPr>
          <a:xfrm>
            <a:off x="395536" y="1124744"/>
            <a:ext cx="8640960" cy="252028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640"/>
              </a:spcBef>
              <a:spcAft>
                <a:spcPts val="0"/>
              </a:spcAft>
              <a:buClr>
                <a:schemeClr val="dk1"/>
              </a:buClr>
              <a:buSzPts val="3200"/>
              <a:buFont typeface="Noto Sans Symbols"/>
              <a:buChar char="▪"/>
            </a:pPr>
            <a:r>
              <a:rPr lang="en-US" sz="2000" b="0" i="0" u="none" strike="noStrike" cap="none">
                <a:solidFill>
                  <a:srgbClr val="202124"/>
                </a:solidFill>
                <a:highlight>
                  <a:srgbClr val="FFFFFF"/>
                </a:highlight>
                <a:latin typeface="Arial"/>
                <a:ea typeface="Arial"/>
                <a:cs typeface="Arial"/>
                <a:sym typeface="Arial"/>
              </a:rPr>
              <a:t>It can be either direct or indirect.</a:t>
            </a:r>
            <a:endParaRPr/>
          </a:p>
          <a:p>
            <a:pPr marL="342900" marR="0" lvl="0" indent="-342900" algn="l" rtl="0">
              <a:lnSpc>
                <a:spcPct val="100000"/>
              </a:lnSpc>
              <a:spcBef>
                <a:spcPts val="640"/>
              </a:spcBef>
              <a:spcAft>
                <a:spcPts val="0"/>
              </a:spcAft>
              <a:buClr>
                <a:schemeClr val="dk1"/>
              </a:buClr>
              <a:buSzPts val="3200"/>
              <a:buFont typeface="Noto Sans Symbols"/>
              <a:buChar char="▪"/>
            </a:pPr>
            <a:r>
              <a:rPr lang="en-US" sz="2000" b="0" i="0" u="none" strike="noStrike" cap="none">
                <a:solidFill>
                  <a:srgbClr val="202124"/>
                </a:solidFill>
                <a:highlight>
                  <a:srgbClr val="FFFFFF"/>
                </a:highlight>
                <a:latin typeface="Arial"/>
                <a:ea typeface="Arial"/>
                <a:cs typeface="Arial"/>
                <a:sym typeface="Arial"/>
              </a:rPr>
              <a:t>In direct IO port addressing, the IO address is specified in the instruction.</a:t>
            </a:r>
            <a:endParaRPr/>
          </a:p>
          <a:p>
            <a:pPr marL="342900" marR="0" lvl="0" indent="-342900" algn="l" rtl="0">
              <a:lnSpc>
                <a:spcPct val="100000"/>
              </a:lnSpc>
              <a:spcBef>
                <a:spcPts val="640"/>
              </a:spcBef>
              <a:spcAft>
                <a:spcPts val="0"/>
              </a:spcAft>
              <a:buClr>
                <a:schemeClr val="dk1"/>
              </a:buClr>
              <a:buSzPts val="3200"/>
              <a:buFont typeface="Noto Sans Symbols"/>
              <a:buChar char="▪"/>
            </a:pPr>
            <a:r>
              <a:rPr lang="en-US" sz="2000" b="0" i="0" u="none" strike="noStrike" cap="none">
                <a:solidFill>
                  <a:srgbClr val="202124"/>
                </a:solidFill>
                <a:highlight>
                  <a:srgbClr val="FFFFFF"/>
                </a:highlight>
                <a:latin typeface="Arial"/>
                <a:ea typeface="Arial"/>
                <a:cs typeface="Arial"/>
                <a:sym typeface="Arial"/>
              </a:rPr>
              <a:t>In indirect IO port addressing, the instruction will specify the name of the register which holds the port address</a:t>
            </a:r>
            <a:endParaRPr sz="3200" b="0" i="0" u="none" strike="noStrike" cap="none">
              <a:solidFill>
                <a:schemeClr val="dk1"/>
              </a:solidFill>
              <a:latin typeface="Arial"/>
              <a:ea typeface="Arial"/>
              <a:cs typeface="Arial"/>
              <a:sym typeface="Arial"/>
            </a:endParaRPr>
          </a:p>
        </p:txBody>
      </p:sp>
      <p:sp>
        <p:nvSpPr>
          <p:cNvPr id="869" name="Google Shape;869;p76"/>
          <p:cNvSpPr txBox="1">
            <a:spLocks noGrp="1"/>
          </p:cNvSpPr>
          <p:nvPr>
            <p:ph type="body" idx="2"/>
          </p:nvPr>
        </p:nvSpPr>
        <p:spPr>
          <a:xfrm>
            <a:off x="976733" y="4004160"/>
            <a:ext cx="2293987" cy="1637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rgbClr val="FF0000"/>
                </a:solidFill>
                <a:highlight>
                  <a:srgbClr val="FFFFFF"/>
                </a:highlight>
                <a:latin typeface="Courier New"/>
                <a:ea typeface="Courier New"/>
                <a:cs typeface="Courier New"/>
                <a:sym typeface="Courier New"/>
              </a:rPr>
              <a:t>IN AL,80H; </a:t>
            </a:r>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rgbClr val="FF0000"/>
                </a:solidFill>
                <a:highlight>
                  <a:srgbClr val="FFFFFF"/>
                </a:highlight>
                <a:latin typeface="Courier New"/>
                <a:ea typeface="Courier New"/>
                <a:cs typeface="Courier New"/>
                <a:sym typeface="Courier New"/>
              </a:rPr>
              <a:t>IN AX,80H; </a:t>
            </a:r>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rgbClr val="FF0000"/>
                </a:solidFill>
                <a:highlight>
                  <a:srgbClr val="FFFFFF"/>
                </a:highlight>
                <a:latin typeface="Courier New"/>
                <a:ea typeface="Courier New"/>
                <a:cs typeface="Courier New"/>
                <a:sym typeface="Courier New"/>
              </a:rPr>
              <a:t>OUT 80H,AL; </a:t>
            </a:r>
            <a:endParaRPr sz="1800" b="0" i="0" u="none" strike="noStrike" cap="none">
              <a:solidFill>
                <a:srgbClr val="FF0000"/>
              </a:solidFill>
              <a:highlight>
                <a:srgbClr val="FFFFFF"/>
              </a:highlight>
              <a:latin typeface="Courier New"/>
              <a:ea typeface="Courier New"/>
              <a:cs typeface="Courier New"/>
              <a:sym typeface="Courier New"/>
            </a:endParaRPr>
          </a:p>
          <a:p>
            <a:pPr marL="0" marR="0" lvl="0" indent="0" algn="l" rtl="0">
              <a:lnSpc>
                <a:spcPct val="100000"/>
              </a:lnSpc>
              <a:spcBef>
                <a:spcPts val="800"/>
              </a:spcBef>
              <a:spcAft>
                <a:spcPts val="0"/>
              </a:spcAft>
              <a:buClr>
                <a:schemeClr val="dk1"/>
              </a:buClr>
              <a:buSzPts val="1100"/>
              <a:buFont typeface="Arial"/>
              <a:buNone/>
            </a:pPr>
            <a:r>
              <a:rPr lang="en-US" sz="1800" b="0" i="0" u="none" strike="noStrike" cap="none">
                <a:solidFill>
                  <a:srgbClr val="FF0000"/>
                </a:solidFill>
                <a:highlight>
                  <a:srgbClr val="FFFFFF"/>
                </a:highlight>
                <a:latin typeface="Courier New"/>
                <a:ea typeface="Courier New"/>
                <a:cs typeface="Courier New"/>
                <a:sym typeface="Courier New"/>
              </a:rPr>
              <a:t>OUT 80H,AX; </a:t>
            </a:r>
            <a:endParaRPr sz="1400" b="0" i="0" u="none" strike="noStrike" cap="none">
              <a:solidFill>
                <a:srgbClr val="FF0000"/>
              </a:solidFill>
              <a:latin typeface="Arial"/>
              <a:ea typeface="Arial"/>
              <a:cs typeface="Arial"/>
              <a:sym typeface="Arial"/>
            </a:endParaRPr>
          </a:p>
        </p:txBody>
      </p:sp>
      <p:sp>
        <p:nvSpPr>
          <p:cNvPr id="870" name="Google Shape;870;p76"/>
          <p:cNvSpPr txBox="1">
            <a:spLocks noGrp="1"/>
          </p:cNvSpPr>
          <p:nvPr>
            <p:ph type="body" idx="3"/>
          </p:nvPr>
        </p:nvSpPr>
        <p:spPr>
          <a:xfrm>
            <a:off x="179512" y="11857"/>
            <a:ext cx="6324600" cy="892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64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2.0 IO Port Addressing </a:t>
            </a:r>
            <a:endParaRPr sz="4000" b="1" i="0" u="none" strike="noStrike" cap="none">
              <a:solidFill>
                <a:schemeClr val="dk1"/>
              </a:solidFill>
              <a:latin typeface="Arial"/>
              <a:ea typeface="Arial"/>
              <a:cs typeface="Arial"/>
              <a:sym typeface="Arial"/>
            </a:endParaRPr>
          </a:p>
        </p:txBody>
      </p:sp>
      <p:sp>
        <p:nvSpPr>
          <p:cNvPr id="871" name="Google Shape;871;p76"/>
          <p:cNvSpPr txBox="1"/>
          <p:nvPr/>
        </p:nvSpPr>
        <p:spPr>
          <a:xfrm>
            <a:off x="4726285" y="4011841"/>
            <a:ext cx="2293987" cy="1834951"/>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rgbClr val="002060"/>
                </a:solidFill>
                <a:highlight>
                  <a:srgbClr val="FFFFFF"/>
                </a:highlight>
                <a:latin typeface="Courier New"/>
                <a:ea typeface="Courier New"/>
                <a:cs typeface="Courier New"/>
                <a:sym typeface="Courier New"/>
              </a:rPr>
              <a:t>MOV DX,2080H</a:t>
            </a:r>
            <a:endParaRPr/>
          </a:p>
          <a:p>
            <a:pPr marL="0" marR="0" lvl="0" indent="0" algn="l" rtl="0">
              <a:lnSpc>
                <a:spcPct val="100000"/>
              </a:lnSpc>
              <a:spcBef>
                <a:spcPts val="800"/>
              </a:spcBef>
              <a:spcAft>
                <a:spcPts val="0"/>
              </a:spcAft>
              <a:buClr>
                <a:schemeClr val="dk1"/>
              </a:buClr>
              <a:buSzPts val="1100"/>
              <a:buFont typeface="Arial"/>
              <a:buNone/>
            </a:pPr>
            <a:r>
              <a:rPr lang="en-US" sz="1800" b="0" i="0" u="none" strike="noStrike" cap="none">
                <a:solidFill>
                  <a:srgbClr val="002060"/>
                </a:solidFill>
                <a:highlight>
                  <a:srgbClr val="FFFFFF"/>
                </a:highlight>
                <a:latin typeface="Courier New"/>
                <a:ea typeface="Courier New"/>
                <a:cs typeface="Courier New"/>
                <a:sym typeface="Courier New"/>
              </a:rPr>
              <a:t>IN AL,DX;</a:t>
            </a:r>
            <a:endParaRPr/>
          </a:p>
          <a:p>
            <a:pPr marL="0" marR="0" lvl="0" indent="0" algn="l" rtl="0">
              <a:lnSpc>
                <a:spcPct val="100000"/>
              </a:lnSpc>
              <a:spcBef>
                <a:spcPts val="800"/>
              </a:spcBef>
              <a:spcAft>
                <a:spcPts val="0"/>
              </a:spcAft>
              <a:buClr>
                <a:schemeClr val="dk1"/>
              </a:buClr>
              <a:buSzPts val="1100"/>
              <a:buFont typeface="Arial"/>
              <a:buNone/>
            </a:pPr>
            <a:r>
              <a:rPr lang="en-US" sz="1800" b="0" i="0" u="none" strike="noStrike" cap="none">
                <a:solidFill>
                  <a:srgbClr val="002060"/>
                </a:solidFill>
                <a:highlight>
                  <a:srgbClr val="FFFFFF"/>
                </a:highlight>
                <a:latin typeface="Courier New"/>
                <a:ea typeface="Courier New"/>
                <a:cs typeface="Courier New"/>
                <a:sym typeface="Courier New"/>
              </a:rPr>
              <a:t>IN AX,DX; </a:t>
            </a:r>
            <a:endParaRPr/>
          </a:p>
          <a:p>
            <a:pPr marL="0" marR="0" lvl="0" indent="0" algn="l" rtl="0">
              <a:lnSpc>
                <a:spcPct val="100000"/>
              </a:lnSpc>
              <a:spcBef>
                <a:spcPts val="800"/>
              </a:spcBef>
              <a:spcAft>
                <a:spcPts val="0"/>
              </a:spcAft>
              <a:buClr>
                <a:schemeClr val="dk1"/>
              </a:buClr>
              <a:buSzPts val="1100"/>
              <a:buFont typeface="Arial"/>
              <a:buNone/>
            </a:pPr>
            <a:r>
              <a:rPr lang="en-US" sz="1800" b="0" i="0" u="none" strike="noStrike" cap="none">
                <a:solidFill>
                  <a:srgbClr val="002060"/>
                </a:solidFill>
                <a:highlight>
                  <a:srgbClr val="FFFFFF"/>
                </a:highlight>
                <a:latin typeface="Courier New"/>
                <a:ea typeface="Courier New"/>
                <a:cs typeface="Courier New"/>
                <a:sym typeface="Courier New"/>
              </a:rPr>
              <a:t>OUT DX,AL; </a:t>
            </a:r>
            <a:endParaRPr/>
          </a:p>
          <a:p>
            <a:pPr marL="0" marR="0" lvl="0" indent="0" algn="l" rtl="0">
              <a:lnSpc>
                <a:spcPct val="100000"/>
              </a:lnSpc>
              <a:spcBef>
                <a:spcPts val="800"/>
              </a:spcBef>
              <a:spcAft>
                <a:spcPts val="0"/>
              </a:spcAft>
              <a:buClr>
                <a:schemeClr val="dk1"/>
              </a:buClr>
              <a:buSzPts val="1100"/>
              <a:buFont typeface="Arial"/>
              <a:buNone/>
            </a:pPr>
            <a:r>
              <a:rPr lang="en-US" sz="1800" b="0" i="0" u="none" strike="noStrike" cap="none">
                <a:solidFill>
                  <a:srgbClr val="002060"/>
                </a:solidFill>
                <a:highlight>
                  <a:srgbClr val="FFFFFF"/>
                </a:highlight>
                <a:latin typeface="Courier New"/>
                <a:ea typeface="Courier New"/>
                <a:cs typeface="Courier New"/>
                <a:sym typeface="Courier New"/>
              </a:rPr>
              <a:t>OUT DX,AX; </a:t>
            </a:r>
            <a:endParaRPr/>
          </a:p>
          <a:p>
            <a:pPr marL="0" marR="0" lvl="0" indent="0" algn="l" rtl="0">
              <a:lnSpc>
                <a:spcPct val="115000"/>
              </a:lnSpc>
              <a:spcBef>
                <a:spcPts val="800"/>
              </a:spcBef>
              <a:spcAft>
                <a:spcPts val="0"/>
              </a:spcAft>
              <a:buClr>
                <a:schemeClr val="dk1"/>
              </a:buClr>
              <a:buSzPts val="1100"/>
              <a:buFont typeface="Arial"/>
              <a:buNone/>
            </a:pPr>
            <a:endParaRPr sz="2000" b="0" i="0" u="none" strike="noStrike" cap="none">
              <a:solidFill>
                <a:srgbClr val="002060"/>
              </a:solidFill>
              <a:highlight>
                <a:srgbClr val="FFFFFF"/>
              </a:highlight>
              <a:latin typeface="Arial"/>
              <a:ea typeface="Arial"/>
              <a:cs typeface="Arial"/>
              <a:sym typeface="Arial"/>
            </a:endParaRPr>
          </a:p>
          <a:p>
            <a:pPr marL="0" marR="0" lvl="0" indent="0" algn="l" rtl="0">
              <a:lnSpc>
                <a:spcPct val="100000"/>
              </a:lnSpc>
              <a:spcBef>
                <a:spcPts val="800"/>
              </a:spcBef>
              <a:spcAft>
                <a:spcPts val="0"/>
              </a:spcAft>
              <a:buClr>
                <a:schemeClr val="dk1"/>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2" name="Google Shape;872;p76"/>
          <p:cNvSpPr txBox="1"/>
          <p:nvPr/>
        </p:nvSpPr>
        <p:spPr>
          <a:xfrm>
            <a:off x="976734" y="3330896"/>
            <a:ext cx="2293987" cy="666304"/>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rgbClr val="FF0000"/>
                </a:solidFill>
                <a:highlight>
                  <a:srgbClr val="FFFFFF"/>
                </a:highlight>
                <a:latin typeface="Courier New"/>
                <a:ea typeface="Courier New"/>
                <a:cs typeface="Courier New"/>
                <a:sym typeface="Courier New"/>
              </a:rPr>
              <a:t>Direct IO Port Addressing</a:t>
            </a:r>
            <a:endParaRPr sz="1400" b="0" i="0" u="none" strike="noStrike" cap="none">
              <a:solidFill>
                <a:srgbClr val="FF0000"/>
              </a:solidFill>
              <a:latin typeface="Arial"/>
              <a:ea typeface="Arial"/>
              <a:cs typeface="Arial"/>
              <a:sym typeface="Arial"/>
            </a:endParaRPr>
          </a:p>
        </p:txBody>
      </p:sp>
      <p:sp>
        <p:nvSpPr>
          <p:cNvPr id="873" name="Google Shape;873;p76"/>
          <p:cNvSpPr txBox="1"/>
          <p:nvPr/>
        </p:nvSpPr>
        <p:spPr>
          <a:xfrm>
            <a:off x="4726285" y="3338760"/>
            <a:ext cx="2293987" cy="666304"/>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rgbClr val="002060"/>
                </a:solidFill>
                <a:highlight>
                  <a:srgbClr val="FFFFFF"/>
                </a:highlight>
                <a:latin typeface="Courier New"/>
                <a:ea typeface="Courier New"/>
                <a:cs typeface="Courier New"/>
                <a:sym typeface="Courier New"/>
              </a:rPr>
              <a:t>Indirect IO Port Addressing</a:t>
            </a:r>
            <a:endParaRPr sz="1400" b="0" i="0" u="none" strike="noStrike" cap="none">
              <a:solidFill>
                <a:srgbClr val="00206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77"/>
          <p:cNvSpPr txBox="1">
            <a:spLocks noGrp="1"/>
          </p:cNvSpPr>
          <p:nvPr>
            <p:ph type="body" idx="1"/>
          </p:nvPr>
        </p:nvSpPr>
        <p:spPr>
          <a:xfrm>
            <a:off x="323528" y="904357"/>
            <a:ext cx="8640960" cy="5472608"/>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640"/>
              </a:spcBef>
              <a:spcAft>
                <a:spcPts val="0"/>
              </a:spcAft>
              <a:buClr>
                <a:schemeClr val="dk1"/>
              </a:buClr>
              <a:buSzPts val="3200"/>
              <a:buFont typeface="Arial"/>
              <a:buChar char="•"/>
            </a:pPr>
            <a:r>
              <a:rPr lang="en-US" sz="2000" b="0" i="0" u="none" strike="noStrike" cap="none">
                <a:solidFill>
                  <a:schemeClr val="dk1"/>
                </a:solidFill>
                <a:latin typeface="Arial"/>
                <a:ea typeface="Arial"/>
                <a:cs typeface="Arial"/>
                <a:sym typeface="Arial"/>
              </a:rPr>
              <a:t>Load the operand (16AC)</a:t>
            </a:r>
            <a:r>
              <a:rPr lang="en-US" sz="2000" b="0" i="0" u="none" strike="noStrike" cap="none" baseline="-25000">
                <a:solidFill>
                  <a:schemeClr val="dk1"/>
                </a:solidFill>
                <a:latin typeface="Arial"/>
                <a:ea typeface="Arial"/>
                <a:cs typeface="Arial"/>
                <a:sym typeface="Arial"/>
              </a:rPr>
              <a:t>16</a:t>
            </a:r>
            <a:r>
              <a:rPr lang="en-US" sz="2000" b="0" i="0" u="none" strike="noStrike" cap="none">
                <a:solidFill>
                  <a:schemeClr val="dk1"/>
                </a:solidFill>
                <a:latin typeface="Arial"/>
                <a:ea typeface="Arial"/>
                <a:cs typeface="Arial"/>
                <a:sym typeface="Arial"/>
              </a:rPr>
              <a:t> into register BX using immediate, register addressing mode.</a:t>
            </a:r>
            <a:endParaRPr/>
          </a:p>
          <a:p>
            <a:pPr marL="342900" marR="0" lvl="0" indent="-342900" algn="just" rtl="0">
              <a:lnSpc>
                <a:spcPct val="100000"/>
              </a:lnSpc>
              <a:spcBef>
                <a:spcPts val="640"/>
              </a:spcBef>
              <a:spcAft>
                <a:spcPts val="0"/>
              </a:spcAft>
              <a:buClr>
                <a:schemeClr val="dk1"/>
              </a:buClr>
              <a:buSzPts val="3200"/>
              <a:buFont typeface="Arial"/>
              <a:buChar char="•"/>
            </a:pPr>
            <a:r>
              <a:rPr lang="en-US" sz="2000" b="0" i="0" u="none" strike="noStrike" cap="none">
                <a:solidFill>
                  <a:schemeClr val="dk1"/>
                </a:solidFill>
                <a:latin typeface="Arial"/>
                <a:ea typeface="Arial"/>
                <a:cs typeface="Arial"/>
                <a:sym typeface="Arial"/>
              </a:rPr>
              <a:t>Using direct addressing mode load the data (4ECB)</a:t>
            </a:r>
            <a:r>
              <a:rPr lang="en-US" sz="2000" b="0" i="0" u="none" strike="noStrike" cap="none" baseline="-25000">
                <a:solidFill>
                  <a:schemeClr val="dk1"/>
                </a:solidFill>
                <a:latin typeface="Arial"/>
                <a:ea typeface="Arial"/>
                <a:cs typeface="Arial"/>
                <a:sym typeface="Arial"/>
              </a:rPr>
              <a:t>16</a:t>
            </a:r>
            <a:r>
              <a:rPr lang="en-US" sz="2000" b="0" i="0" u="none" strike="noStrike" cap="none">
                <a:solidFill>
                  <a:schemeClr val="dk1"/>
                </a:solidFill>
                <a:latin typeface="Arial"/>
                <a:ea typeface="Arial"/>
                <a:cs typeface="Arial"/>
                <a:sym typeface="Arial"/>
              </a:rPr>
              <a:t> in the memory location 3000:171E.  </a:t>
            </a:r>
            <a:endParaRPr/>
          </a:p>
          <a:p>
            <a:pPr marL="342900" marR="0" lvl="0" indent="-342900" algn="just" rtl="0">
              <a:lnSpc>
                <a:spcPct val="100000"/>
              </a:lnSpc>
              <a:spcBef>
                <a:spcPts val="640"/>
              </a:spcBef>
              <a:spcAft>
                <a:spcPts val="0"/>
              </a:spcAft>
              <a:buClr>
                <a:schemeClr val="dk1"/>
              </a:buClr>
              <a:buSzPts val="3200"/>
              <a:buFont typeface="Arial"/>
              <a:buChar char="•"/>
            </a:pPr>
            <a:r>
              <a:rPr lang="en-US" sz="2000" b="0" i="0" u="none" strike="noStrike" cap="none">
                <a:solidFill>
                  <a:schemeClr val="dk1"/>
                </a:solidFill>
                <a:latin typeface="Arial"/>
                <a:ea typeface="Arial"/>
                <a:cs typeface="Arial"/>
                <a:sym typeface="Arial"/>
              </a:rPr>
              <a:t>Let DS = 0300h; SI = 3126h and CX = 4A3Ch. What will be the physical address of the memory location?</a:t>
            </a:r>
            <a:endParaRPr/>
          </a:p>
          <a:p>
            <a:pPr marL="457200" marR="0" lvl="1" indent="0" algn="l" rtl="0">
              <a:lnSpc>
                <a:spcPct val="100000"/>
              </a:lnSpc>
              <a:spcBef>
                <a:spcPts val="640"/>
              </a:spcBef>
              <a:spcAft>
                <a:spcPts val="0"/>
              </a:spcAft>
              <a:buClr>
                <a:schemeClr val="dk1"/>
              </a:buClr>
              <a:buSzPts val="3200"/>
              <a:buFont typeface="Arial"/>
              <a:buNone/>
            </a:pPr>
            <a:r>
              <a:rPr lang="en-US" sz="1600" b="0" i="0" u="none" strike="noStrike" cap="none">
                <a:solidFill>
                  <a:schemeClr val="dk1"/>
                </a:solidFill>
                <a:latin typeface="Arial"/>
                <a:ea typeface="Arial"/>
                <a:cs typeface="Arial"/>
                <a:sym typeface="Arial"/>
              </a:rPr>
              <a:t>       </a:t>
            </a:r>
            <a:r>
              <a:rPr lang="en-US" sz="1600" b="1" i="0" u="none" strike="noStrike" cap="none">
                <a:solidFill>
                  <a:schemeClr val="dk1"/>
                </a:solidFill>
                <a:latin typeface="Arial"/>
                <a:ea typeface="Arial"/>
                <a:cs typeface="Arial"/>
                <a:sym typeface="Arial"/>
              </a:rPr>
              <a:t>MOV [SI], CX</a:t>
            </a:r>
            <a:endParaRPr/>
          </a:p>
          <a:p>
            <a:pPr marL="457200" marR="0" lvl="1" indent="0" algn="just" rtl="0">
              <a:lnSpc>
                <a:spcPct val="100000"/>
              </a:lnSpc>
              <a:spcBef>
                <a:spcPts val="640"/>
              </a:spcBef>
              <a:spcAft>
                <a:spcPts val="0"/>
              </a:spcAft>
              <a:buClr>
                <a:schemeClr val="dk1"/>
              </a:buClr>
              <a:buSzPts val="3200"/>
              <a:buFont typeface="Arial"/>
              <a:buNone/>
            </a:pPr>
            <a:r>
              <a:rPr lang="en-US" sz="2000" b="0" i="0" u="none" strike="noStrike" cap="none">
                <a:solidFill>
                  <a:schemeClr val="dk1"/>
                </a:solidFill>
                <a:latin typeface="Arial"/>
                <a:ea typeface="Arial"/>
                <a:cs typeface="Arial"/>
                <a:sym typeface="Arial"/>
              </a:rPr>
              <a:t>Justify your answer with an ALP.</a:t>
            </a:r>
            <a:endParaRPr/>
          </a:p>
          <a:p>
            <a:pPr marL="342900" marR="0" lvl="0" indent="-342900" algn="just" rtl="0">
              <a:lnSpc>
                <a:spcPct val="100000"/>
              </a:lnSpc>
              <a:spcBef>
                <a:spcPts val="640"/>
              </a:spcBef>
              <a:spcAft>
                <a:spcPts val="0"/>
              </a:spcAft>
              <a:buClr>
                <a:schemeClr val="dk1"/>
              </a:buClr>
              <a:buSzPts val="3200"/>
              <a:buFont typeface="Arial"/>
              <a:buChar char="•"/>
            </a:pPr>
            <a:r>
              <a:rPr lang="en-US" sz="2000" b="0" i="0" u="none" strike="noStrike" cap="none">
                <a:solidFill>
                  <a:schemeClr val="dk1"/>
                </a:solidFill>
                <a:latin typeface="Arial"/>
                <a:ea typeface="Arial"/>
                <a:cs typeface="Arial"/>
                <a:sym typeface="Arial"/>
              </a:rPr>
              <a:t>In the example of string addressing mode, replace the command ‘MOVSB’ by ‘MOVSW’. Show the change in SI and DI after each step of execution. Does it still support string addressing mode?</a:t>
            </a:r>
            <a:endParaRPr/>
          </a:p>
          <a:p>
            <a:pPr marL="342900" marR="0" lvl="0" indent="-342900" algn="just" rtl="0">
              <a:lnSpc>
                <a:spcPct val="100000"/>
              </a:lnSpc>
              <a:spcBef>
                <a:spcPts val="640"/>
              </a:spcBef>
              <a:spcAft>
                <a:spcPts val="0"/>
              </a:spcAft>
              <a:buClr>
                <a:schemeClr val="dk1"/>
              </a:buClr>
              <a:buSzPts val="3200"/>
              <a:buFont typeface="Arial"/>
              <a:buChar char="•"/>
            </a:pPr>
            <a:r>
              <a:rPr lang="en-US" sz="2000" b="0" i="0" u="none" strike="noStrike" cap="none">
                <a:solidFill>
                  <a:schemeClr val="dk1"/>
                </a:solidFill>
                <a:latin typeface="Arial"/>
                <a:ea typeface="Arial"/>
                <a:cs typeface="Arial"/>
                <a:sym typeface="Arial"/>
              </a:rPr>
              <a:t>Assume DS = 3000h; BX = 1234h, ALPHA = 0012h, SI = 1233h. Determine the addressing mode and calculate and verify the physical addressing of the memory location for the following instructions:</a:t>
            </a:r>
            <a:endParaRPr/>
          </a:p>
          <a:p>
            <a:pPr marL="457200" marR="0" lvl="1" indent="0" algn="just" rtl="0">
              <a:lnSpc>
                <a:spcPct val="100000"/>
              </a:lnSpc>
              <a:spcBef>
                <a:spcPts val="640"/>
              </a:spcBef>
              <a:spcAft>
                <a:spcPts val="0"/>
              </a:spcAft>
              <a:buClr>
                <a:schemeClr val="dk1"/>
              </a:buClr>
              <a:buSzPts val="3200"/>
              <a:buFont typeface="Arial"/>
              <a:buNone/>
            </a:pPr>
            <a:r>
              <a:rPr lang="en-US" sz="1600" b="1" i="0" u="none" strike="noStrike" cap="none">
                <a:solidFill>
                  <a:schemeClr val="dk1"/>
                </a:solidFill>
                <a:latin typeface="Arial"/>
                <a:ea typeface="Arial"/>
                <a:cs typeface="Arial"/>
                <a:sym typeface="Arial"/>
              </a:rPr>
              <a:t>MOV [BX] + ALPHA, AH</a:t>
            </a:r>
            <a:endParaRPr/>
          </a:p>
          <a:p>
            <a:pPr marL="457200" marR="0" lvl="1" indent="0" algn="just" rtl="0">
              <a:lnSpc>
                <a:spcPct val="100000"/>
              </a:lnSpc>
              <a:spcBef>
                <a:spcPts val="640"/>
              </a:spcBef>
              <a:spcAft>
                <a:spcPts val="0"/>
              </a:spcAft>
              <a:buClr>
                <a:schemeClr val="dk1"/>
              </a:buClr>
              <a:buSzPts val="3200"/>
              <a:buFont typeface="Arial"/>
              <a:buNone/>
            </a:pPr>
            <a:r>
              <a:rPr lang="en-US" sz="1600" b="1" i="0" u="none" strike="noStrike" cap="none">
                <a:solidFill>
                  <a:schemeClr val="dk1"/>
                </a:solidFill>
                <a:latin typeface="Arial"/>
                <a:ea typeface="Arial"/>
                <a:cs typeface="Arial"/>
                <a:sym typeface="Arial"/>
              </a:rPr>
              <a:t>MOV [SI] + ALPHA, AH</a:t>
            </a:r>
            <a:endParaRPr sz="1600" b="1" i="0" u="none" strike="noStrike" cap="none">
              <a:solidFill>
                <a:schemeClr val="dk1"/>
              </a:solidFill>
              <a:latin typeface="Arial"/>
              <a:ea typeface="Arial"/>
              <a:cs typeface="Arial"/>
              <a:sym typeface="Arial"/>
            </a:endParaRPr>
          </a:p>
        </p:txBody>
      </p:sp>
      <p:sp>
        <p:nvSpPr>
          <p:cNvPr id="879" name="Google Shape;879;p77"/>
          <p:cNvSpPr txBox="1">
            <a:spLocks noGrp="1"/>
          </p:cNvSpPr>
          <p:nvPr>
            <p:ph type="body" idx="3"/>
          </p:nvPr>
        </p:nvSpPr>
        <p:spPr>
          <a:xfrm>
            <a:off x="179512" y="11857"/>
            <a:ext cx="6324600" cy="892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64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Problems</a:t>
            </a:r>
            <a:endParaRPr sz="4000" b="1"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78"/>
          <p:cNvSpPr txBox="1">
            <a:spLocks noGrp="1"/>
          </p:cNvSpPr>
          <p:nvPr>
            <p:ph type="body" idx="1"/>
          </p:nvPr>
        </p:nvSpPr>
        <p:spPr>
          <a:xfrm>
            <a:off x="323528" y="904357"/>
            <a:ext cx="8640960" cy="5472608"/>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640"/>
              </a:spcBef>
              <a:spcAft>
                <a:spcPts val="0"/>
              </a:spcAft>
              <a:buClr>
                <a:schemeClr val="dk1"/>
              </a:buClr>
              <a:buSzPts val="3200"/>
              <a:buFont typeface="Arial"/>
              <a:buChar char="•"/>
            </a:pPr>
            <a:r>
              <a:rPr lang="en-US" sz="2000" b="0" i="0" u="none" strike="noStrike" cap="none" dirty="0">
                <a:solidFill>
                  <a:schemeClr val="dk1"/>
                </a:solidFill>
                <a:latin typeface="Arial"/>
                <a:ea typeface="Arial"/>
                <a:cs typeface="Arial"/>
                <a:sym typeface="Arial"/>
              </a:rPr>
              <a:t>Assume: DS = 3000h, BX = 1000h, SI = 1234h and ALPHA = 0012h. Find the physical address for the following instruction:</a:t>
            </a:r>
            <a:endParaRPr dirty="0"/>
          </a:p>
          <a:p>
            <a:pPr marL="0" marR="0" lvl="0" indent="0" algn="just" rtl="0">
              <a:lnSpc>
                <a:spcPct val="100000"/>
              </a:lnSpc>
              <a:spcBef>
                <a:spcPts val="640"/>
              </a:spcBef>
              <a:spcAft>
                <a:spcPts val="0"/>
              </a:spcAft>
              <a:buClr>
                <a:schemeClr val="dk1"/>
              </a:buClr>
              <a:buSzPts val="3200"/>
              <a:buFont typeface="Arial"/>
              <a:buNone/>
            </a:pPr>
            <a:r>
              <a:rPr lang="en-US" sz="2000" b="0" i="0" u="none" strike="noStrike" cap="none" dirty="0">
                <a:solidFill>
                  <a:schemeClr val="dk1"/>
                </a:solidFill>
                <a:latin typeface="Arial"/>
                <a:ea typeface="Arial"/>
                <a:cs typeface="Arial"/>
                <a:sym typeface="Arial"/>
              </a:rPr>
              <a:t>	</a:t>
            </a:r>
            <a:r>
              <a:rPr lang="en-US" sz="1800" b="1" i="0" u="none" strike="noStrike" cap="none" dirty="0">
                <a:solidFill>
                  <a:schemeClr val="dk1"/>
                </a:solidFill>
                <a:latin typeface="Arial"/>
                <a:ea typeface="Arial"/>
                <a:cs typeface="Arial"/>
                <a:sym typeface="Arial"/>
              </a:rPr>
              <a:t>MOV AL, [BX] [SI] + ALPHA</a:t>
            </a:r>
            <a:endParaRPr dirty="0"/>
          </a:p>
          <a:p>
            <a:pPr marL="0" marR="0" lvl="0" indent="0" algn="just" rtl="0">
              <a:lnSpc>
                <a:spcPct val="100000"/>
              </a:lnSpc>
              <a:spcBef>
                <a:spcPts val="640"/>
              </a:spcBef>
              <a:spcAft>
                <a:spcPts val="0"/>
              </a:spcAft>
              <a:buClr>
                <a:schemeClr val="dk1"/>
              </a:buClr>
              <a:buSzPts val="3200"/>
              <a:buFont typeface="Arial"/>
              <a:buNone/>
            </a:pPr>
            <a:r>
              <a:rPr lang="en-US" sz="1800" b="1" i="0" u="none" strike="noStrike" cap="none" dirty="0">
                <a:solidFill>
                  <a:schemeClr val="dk1"/>
                </a:solidFill>
                <a:latin typeface="Arial"/>
                <a:ea typeface="Arial"/>
                <a:cs typeface="Arial"/>
                <a:sym typeface="Arial"/>
              </a:rPr>
              <a:t>     </a:t>
            </a:r>
            <a:r>
              <a:rPr lang="en-US" sz="1800" b="0" i="0" u="none" strike="noStrike" cap="none" dirty="0">
                <a:solidFill>
                  <a:schemeClr val="dk1"/>
                </a:solidFill>
                <a:latin typeface="Arial"/>
                <a:ea typeface="Arial"/>
                <a:cs typeface="Arial"/>
                <a:sym typeface="Arial"/>
              </a:rPr>
              <a:t>Verify your result with an ALP.</a:t>
            </a:r>
            <a:r>
              <a:rPr lang="en-US" sz="1800" b="1" i="0" u="none" strike="noStrike" cap="none" dirty="0">
                <a:solidFill>
                  <a:schemeClr val="dk1"/>
                </a:solidFill>
                <a:latin typeface="Arial"/>
                <a:ea typeface="Arial"/>
                <a:cs typeface="Arial"/>
                <a:sym typeface="Arial"/>
              </a:rPr>
              <a:t>   </a:t>
            </a:r>
          </a:p>
          <a:p>
            <a:pPr marL="0" marR="0" lvl="0" indent="0" algn="just" rtl="0">
              <a:lnSpc>
                <a:spcPct val="100000"/>
              </a:lnSpc>
              <a:spcBef>
                <a:spcPts val="640"/>
              </a:spcBef>
              <a:spcAft>
                <a:spcPts val="0"/>
              </a:spcAft>
              <a:buClr>
                <a:schemeClr val="dk1"/>
              </a:buClr>
              <a:buSzPts val="3200"/>
              <a:buFont typeface="Arial"/>
              <a:buNone/>
            </a:pPr>
            <a:endParaRPr lang="en-US" sz="1800" b="1" dirty="0"/>
          </a:p>
          <a:p>
            <a:pPr marL="0" marR="0" lvl="0" indent="0" algn="just" rtl="0">
              <a:lnSpc>
                <a:spcPct val="100000"/>
              </a:lnSpc>
              <a:spcBef>
                <a:spcPts val="640"/>
              </a:spcBef>
              <a:spcAft>
                <a:spcPts val="0"/>
              </a:spcAft>
              <a:buClr>
                <a:schemeClr val="dk1"/>
              </a:buClr>
              <a:buSzPts val="3200"/>
              <a:buFont typeface="Arial"/>
              <a:buNone/>
            </a:pPr>
            <a:r>
              <a:rPr lang="en-US" sz="1800" b="1" i="0" u="none" strike="noStrike" cap="none" dirty="0">
                <a:solidFill>
                  <a:schemeClr val="dk1"/>
                </a:solidFill>
                <a:latin typeface="Arial"/>
                <a:ea typeface="Arial"/>
                <a:cs typeface="Arial"/>
                <a:sym typeface="Arial"/>
              </a:rPr>
              <a:t>50 dup(0) INITIALIZE 50 LOCATIONS EARMARK THEM AND CHANGE THEIR VALUE TO 0.</a:t>
            </a:r>
            <a:endParaRPr sz="1600" b="1" i="0" u="none" strike="noStrike" cap="none" dirty="0">
              <a:solidFill>
                <a:schemeClr val="dk1"/>
              </a:solidFill>
              <a:latin typeface="Arial"/>
              <a:ea typeface="Arial"/>
              <a:cs typeface="Arial"/>
              <a:sym typeface="Arial"/>
            </a:endParaRPr>
          </a:p>
        </p:txBody>
      </p:sp>
      <p:sp>
        <p:nvSpPr>
          <p:cNvPr id="885" name="Google Shape;885;p78"/>
          <p:cNvSpPr txBox="1">
            <a:spLocks noGrp="1"/>
          </p:cNvSpPr>
          <p:nvPr>
            <p:ph type="body" idx="3"/>
          </p:nvPr>
        </p:nvSpPr>
        <p:spPr>
          <a:xfrm>
            <a:off x="179512" y="11857"/>
            <a:ext cx="6324600" cy="892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64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Problems</a:t>
            </a:r>
            <a:endParaRPr sz="4000" b="1"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2"/>
          <p:cNvSpPr txBox="1">
            <a:spLocks noGrp="1"/>
          </p:cNvSpPr>
          <p:nvPr>
            <p:ph type="body" idx="1"/>
          </p:nvPr>
        </p:nvSpPr>
        <p:spPr>
          <a:xfrm>
            <a:off x="429622" y="948686"/>
            <a:ext cx="8318841" cy="291236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101141"/>
              </a:buClr>
              <a:buSzPts val="2400"/>
              <a:buFont typeface="Arial"/>
              <a:buChar char="•"/>
            </a:pPr>
            <a:r>
              <a:rPr lang="en-US" sz="2400" b="1" i="0" u="none" strike="noStrike" cap="none">
                <a:solidFill>
                  <a:srgbClr val="000000"/>
                </a:solidFill>
                <a:latin typeface="Arial"/>
                <a:ea typeface="Arial"/>
                <a:cs typeface="Arial"/>
                <a:sym typeface="Arial"/>
              </a:rPr>
              <a:t>To understand different addressing modes supported by the microprocessor 8086.</a:t>
            </a:r>
            <a:endParaRPr/>
          </a:p>
          <a:p>
            <a:pPr marL="0" marR="0" lvl="0" indent="0" algn="l" rtl="0">
              <a:lnSpc>
                <a:spcPct val="100000"/>
              </a:lnSpc>
              <a:spcBef>
                <a:spcPts val="0"/>
              </a:spcBef>
              <a:spcAft>
                <a:spcPts val="0"/>
              </a:spcAft>
              <a:buClr>
                <a:srgbClr val="101141"/>
              </a:buClr>
              <a:buSzPts val="2400"/>
              <a:buFont typeface="Arial"/>
              <a:buNone/>
            </a:pPr>
            <a:endParaRPr sz="2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01141"/>
              </a:buClr>
              <a:buSzPts val="2400"/>
              <a:buFont typeface="Arial"/>
              <a:buNone/>
            </a:pPr>
            <a:endParaRPr sz="2400" b="1"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101141"/>
              </a:buClr>
              <a:buSzPts val="2400"/>
              <a:buFont typeface="Arial"/>
              <a:buChar char="•"/>
            </a:pPr>
            <a:r>
              <a:rPr lang="en-US" sz="2400" b="1" i="0" u="none" strike="noStrike" cap="none">
                <a:solidFill>
                  <a:schemeClr val="dk1"/>
                </a:solidFill>
                <a:latin typeface="Arial"/>
                <a:ea typeface="Arial"/>
                <a:cs typeface="Arial"/>
                <a:sym typeface="Arial"/>
              </a:rPr>
              <a:t>To determine physical and logical address of different operands in a instruction used in 8086.</a:t>
            </a:r>
            <a:endParaRPr sz="2400" b="1" i="0" u="none" strike="noStrike" cap="none">
              <a:solidFill>
                <a:schemeClr val="dk1"/>
              </a:solidFill>
              <a:latin typeface="Arial"/>
              <a:ea typeface="Arial"/>
              <a:cs typeface="Arial"/>
              <a:sym typeface="Arial"/>
            </a:endParaRPr>
          </a:p>
        </p:txBody>
      </p:sp>
      <p:sp>
        <p:nvSpPr>
          <p:cNvPr id="727" name="Google Shape;727;p62"/>
          <p:cNvSpPr txBox="1">
            <a:spLocks noGrp="1"/>
          </p:cNvSpPr>
          <p:nvPr>
            <p:ph type="body" idx="5"/>
          </p:nvPr>
        </p:nvSpPr>
        <p:spPr>
          <a:xfrm>
            <a:off x="241100" y="3475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2800" b="1" i="0" u="none" strike="noStrike" cap="none">
                <a:solidFill>
                  <a:srgbClr val="000000"/>
                </a:solidFill>
                <a:latin typeface="Arial"/>
                <a:ea typeface="Arial"/>
                <a:cs typeface="Arial"/>
                <a:sym typeface="Arial"/>
              </a:rPr>
              <a:t>Objective</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6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63"/>
          <p:cNvSpPr txBox="1">
            <a:spLocks noGrp="1"/>
          </p:cNvSpPr>
          <p:nvPr>
            <p:ph type="body" idx="1"/>
          </p:nvPr>
        </p:nvSpPr>
        <p:spPr>
          <a:xfrm>
            <a:off x="429622" y="948687"/>
            <a:ext cx="8318841" cy="827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400"/>
              <a:buFont typeface="Arial"/>
              <a:buNone/>
            </a:pPr>
            <a:r>
              <a:rPr lang="en-US" sz="2400" b="1" i="0" u="none" strike="noStrike" cap="none">
                <a:solidFill>
                  <a:srgbClr val="000000"/>
                </a:solidFill>
                <a:latin typeface="Arial"/>
                <a:ea typeface="Arial"/>
                <a:cs typeface="Arial"/>
                <a:sym typeface="Arial"/>
              </a:rPr>
              <a:t>In this, immediate data is part of instruction, and</a:t>
            </a:r>
            <a:endParaRPr sz="2400" b="1" i="0" u="none" strike="noStrike" cap="none">
              <a:solidFill>
                <a:schemeClr val="dk1"/>
              </a:solidFill>
              <a:latin typeface="Arial"/>
              <a:ea typeface="Arial"/>
              <a:cs typeface="Arial"/>
              <a:sym typeface="Arial"/>
            </a:endParaRPr>
          </a:p>
          <a:p>
            <a:pPr marL="342900" marR="0" lvl="0" indent="-342900" algn="just" rtl="0">
              <a:lnSpc>
                <a:spcPct val="100000"/>
              </a:lnSpc>
              <a:spcBef>
                <a:spcPts val="0"/>
              </a:spcBef>
              <a:spcAft>
                <a:spcPts val="0"/>
              </a:spcAft>
              <a:buClr>
                <a:srgbClr val="101141"/>
              </a:buClr>
              <a:buSzPts val="2400"/>
              <a:buFont typeface="Arial"/>
              <a:buNone/>
            </a:pPr>
            <a:r>
              <a:rPr lang="en-US" sz="2400" b="1" i="0" u="none" strike="noStrike" cap="none">
                <a:solidFill>
                  <a:srgbClr val="000000"/>
                </a:solidFill>
                <a:latin typeface="Arial"/>
                <a:ea typeface="Arial"/>
                <a:cs typeface="Arial"/>
                <a:sym typeface="Arial"/>
              </a:rPr>
              <a:t>appears in the form of successive byte or bytes</a:t>
            </a:r>
            <a:endParaRPr sz="2400" b="1" i="0" u="none" strike="noStrike" cap="none">
              <a:solidFill>
                <a:schemeClr val="dk1"/>
              </a:solidFill>
              <a:latin typeface="Arial"/>
              <a:ea typeface="Arial"/>
              <a:cs typeface="Arial"/>
              <a:sym typeface="Arial"/>
            </a:endParaRPr>
          </a:p>
        </p:txBody>
      </p:sp>
      <p:sp>
        <p:nvSpPr>
          <p:cNvPr id="733" name="Google Shape;733;p63"/>
          <p:cNvSpPr txBox="1">
            <a:spLocks noGrp="1"/>
          </p:cNvSpPr>
          <p:nvPr>
            <p:ph type="body" idx="2"/>
          </p:nvPr>
        </p:nvSpPr>
        <p:spPr>
          <a:xfrm>
            <a:off x="497683" y="2084841"/>
            <a:ext cx="2418133" cy="26790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980000"/>
                </a:solidFill>
                <a:latin typeface="Courier New"/>
                <a:ea typeface="Courier New"/>
                <a:cs typeface="Courier New"/>
                <a:sym typeface="Courier New"/>
              </a:rPr>
              <a:t>org 100h</a:t>
            </a:r>
            <a:endParaRPr sz="2000" b="0" i="0" u="none" strike="noStrike" cap="none">
              <a:solidFill>
                <a:srgbClr val="98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2000" b="0" i="0" u="none" strike="noStrike" cap="none">
              <a:solidFill>
                <a:srgbClr val="98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980000"/>
                </a:solidFill>
                <a:latin typeface="Courier New"/>
                <a:ea typeface="Courier New"/>
                <a:cs typeface="Courier New"/>
                <a:sym typeface="Courier New"/>
              </a:rPr>
              <a:t>MOV AX,0005H</a:t>
            </a:r>
            <a:endParaRPr sz="2000" b="0" i="0" u="none" strike="noStrike" cap="none">
              <a:solidFill>
                <a:srgbClr val="98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980000"/>
                </a:solidFill>
                <a:latin typeface="Courier New"/>
                <a:ea typeface="Courier New"/>
                <a:cs typeface="Courier New"/>
                <a:sym typeface="Courier New"/>
              </a:rPr>
              <a:t>MOV BL,06H</a:t>
            </a:r>
            <a:endParaRPr sz="2000" b="0" i="0" u="none" strike="noStrike" cap="none">
              <a:solidFill>
                <a:srgbClr val="98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2000" b="0" i="0" u="none" strike="noStrike" cap="none">
              <a:solidFill>
                <a:srgbClr val="98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980000"/>
                </a:solidFill>
                <a:latin typeface="Courier New"/>
                <a:ea typeface="Courier New"/>
                <a:cs typeface="Courier New"/>
                <a:sym typeface="Courier New"/>
              </a:rPr>
              <a:t>ret</a:t>
            </a:r>
            <a:endParaRPr sz="2000" b="0" i="0" u="none" strike="noStrike" cap="none">
              <a:solidFill>
                <a:srgbClr val="980000"/>
              </a:solidFill>
              <a:latin typeface="Courier New"/>
              <a:ea typeface="Courier New"/>
              <a:cs typeface="Courier New"/>
              <a:sym typeface="Courier New"/>
            </a:endParaRPr>
          </a:p>
        </p:txBody>
      </p:sp>
      <p:sp>
        <p:nvSpPr>
          <p:cNvPr id="734" name="Google Shape;734;p63"/>
          <p:cNvSpPr txBox="1">
            <a:spLocks noGrp="1"/>
          </p:cNvSpPr>
          <p:nvPr>
            <p:ph type="body" idx="4"/>
          </p:nvPr>
        </p:nvSpPr>
        <p:spPr>
          <a:xfrm>
            <a:off x="246061" y="5517232"/>
            <a:ext cx="8223423"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chemeClr val="dk1"/>
              </a:buClr>
              <a:buSzPts val="2400"/>
              <a:buFont typeface="Arial"/>
              <a:buNone/>
            </a:pPr>
            <a:r>
              <a:rPr lang="en-US" sz="2400" b="0" i="0" u="none" strike="noStrike" cap="none">
                <a:solidFill>
                  <a:srgbClr val="000000"/>
                </a:solidFill>
                <a:highlight>
                  <a:srgbClr val="FFFFFF"/>
                </a:highlight>
                <a:latin typeface="Arial"/>
                <a:ea typeface="Arial"/>
                <a:cs typeface="Arial"/>
                <a:sym typeface="Arial"/>
              </a:rPr>
              <a:t>Here, 0005H and 06H are the immediate data to be loaded in AX and BL registers, respectively. </a:t>
            </a:r>
            <a:endParaRPr sz="2400" b="0" i="0" u="none" strike="noStrike" cap="none">
              <a:solidFill>
                <a:schemeClr val="dk1"/>
              </a:solidFill>
              <a:highlight>
                <a:srgbClr val="FFFFFF"/>
              </a:highlight>
              <a:latin typeface="Arial"/>
              <a:ea typeface="Arial"/>
              <a:cs typeface="Arial"/>
              <a:sym typeface="Arial"/>
            </a:endParaRPr>
          </a:p>
        </p:txBody>
      </p:sp>
      <p:sp>
        <p:nvSpPr>
          <p:cNvPr id="735" name="Google Shape;735;p63"/>
          <p:cNvSpPr txBox="1">
            <a:spLocks noGrp="1"/>
          </p:cNvSpPr>
          <p:nvPr>
            <p:ph type="body" idx="5"/>
          </p:nvPr>
        </p:nvSpPr>
        <p:spPr>
          <a:xfrm>
            <a:off x="241100" y="3475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2800" b="1" i="0" u="none" strike="noStrike" cap="none">
                <a:solidFill>
                  <a:srgbClr val="000000"/>
                </a:solidFill>
                <a:latin typeface="Arial"/>
                <a:ea typeface="Arial"/>
                <a:cs typeface="Arial"/>
                <a:sym typeface="Arial"/>
              </a:rPr>
              <a:t>1.1 Immediate Addressing Mode</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600"/>
              <a:buFont typeface="Arial"/>
              <a:buNone/>
            </a:pPr>
            <a:endParaRPr sz="2400" b="0" i="0" u="none" strike="noStrike" cap="none">
              <a:solidFill>
                <a:schemeClr val="dk1"/>
              </a:solidFill>
              <a:latin typeface="Arial"/>
              <a:ea typeface="Arial"/>
              <a:cs typeface="Arial"/>
              <a:sym typeface="Arial"/>
            </a:endParaRPr>
          </a:p>
        </p:txBody>
      </p:sp>
      <p:pic>
        <p:nvPicPr>
          <p:cNvPr id="736" name="Google Shape;736;p63"/>
          <p:cNvPicPr preferRelativeResize="0"/>
          <p:nvPr/>
        </p:nvPicPr>
        <p:blipFill rotWithShape="1">
          <a:blip r:embed="rId3">
            <a:alphaModFix/>
          </a:blip>
          <a:srcRect/>
          <a:stretch/>
        </p:blipFill>
        <p:spPr>
          <a:xfrm>
            <a:off x="5540419" y="1975575"/>
            <a:ext cx="3031629" cy="3164961"/>
          </a:xfrm>
          <a:prstGeom prst="rect">
            <a:avLst/>
          </a:prstGeom>
          <a:noFill/>
          <a:ln w="9525" cap="flat" cmpd="sng">
            <a:solidFill>
              <a:srgbClr val="FF0000"/>
            </a:solidFill>
            <a:prstDash val="solid"/>
            <a:round/>
            <a:headEnd type="none" w="sm" len="sm"/>
            <a:tailEnd type="none" w="sm" len="sm"/>
          </a:ln>
        </p:spPr>
      </p:pic>
      <p:sp>
        <p:nvSpPr>
          <p:cNvPr id="737" name="Google Shape;737;p63"/>
          <p:cNvSpPr/>
          <p:nvPr/>
        </p:nvSpPr>
        <p:spPr>
          <a:xfrm>
            <a:off x="5804520" y="2463180"/>
            <a:ext cx="792088" cy="202252"/>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738" name="Google Shape;738;p63"/>
          <p:cNvSpPr/>
          <p:nvPr/>
        </p:nvSpPr>
        <p:spPr>
          <a:xfrm>
            <a:off x="5804520" y="2229470"/>
            <a:ext cx="792088" cy="202252"/>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6"/>
                                        </p:tgtEl>
                                        <p:attrNameLst>
                                          <p:attrName>style.visibility</p:attrName>
                                        </p:attrNameLst>
                                      </p:cBhvr>
                                      <p:to>
                                        <p:strVal val="visible"/>
                                      </p:to>
                                    </p:set>
                                    <p:animEffect transition="in" filter="fade">
                                      <p:cBhvr>
                                        <p:cTn id="7" dur="1000"/>
                                        <p:tgtEl>
                                          <p:spTgt spid="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64"/>
          <p:cNvSpPr txBox="1">
            <a:spLocks noGrp="1"/>
          </p:cNvSpPr>
          <p:nvPr>
            <p:ph type="body" idx="1"/>
          </p:nvPr>
        </p:nvSpPr>
        <p:spPr>
          <a:xfrm>
            <a:off x="313495" y="883434"/>
            <a:ext cx="8738525" cy="827100"/>
          </a:xfrm>
          <a:prstGeom prst="rect">
            <a:avLst/>
          </a:prstGeom>
          <a:noFill/>
          <a:ln>
            <a:noFill/>
          </a:ln>
        </p:spPr>
        <p:txBody>
          <a:bodyPr spcFirstLastPara="1" wrap="square" lIns="91425" tIns="45700" rIns="91425" bIns="45700" anchor="b" anchorCtr="0">
            <a:noAutofit/>
          </a:bodyPr>
          <a:lstStyle/>
          <a:p>
            <a:pPr marL="0" marR="0" lvl="0" indent="0" algn="just" rtl="0">
              <a:lnSpc>
                <a:spcPct val="100000"/>
              </a:lnSpc>
              <a:spcBef>
                <a:spcPts val="480"/>
              </a:spcBef>
              <a:spcAft>
                <a:spcPts val="0"/>
              </a:spcAft>
              <a:buClr>
                <a:schemeClr val="dk1"/>
              </a:buClr>
              <a:buSzPts val="2400"/>
              <a:buFont typeface="Arial"/>
              <a:buNone/>
            </a:pPr>
            <a:r>
              <a:rPr lang="en-US" sz="2400" b="1" i="0" u="none" strike="noStrike" cap="none">
                <a:solidFill>
                  <a:srgbClr val="000000"/>
                </a:solidFill>
                <a:latin typeface="Arial"/>
                <a:ea typeface="Arial"/>
                <a:cs typeface="Arial"/>
                <a:sym typeface="Arial"/>
              </a:rPr>
              <a:t>In this, a 16 bit memory address or an IO address is directly specified in the instruction</a:t>
            </a:r>
            <a:endParaRPr sz="2400" b="1" i="0" u="none" strike="noStrike" cap="none">
              <a:solidFill>
                <a:schemeClr val="dk1"/>
              </a:solidFill>
              <a:latin typeface="Arial"/>
              <a:ea typeface="Arial"/>
              <a:cs typeface="Arial"/>
              <a:sym typeface="Arial"/>
            </a:endParaRPr>
          </a:p>
        </p:txBody>
      </p:sp>
      <p:sp>
        <p:nvSpPr>
          <p:cNvPr id="744" name="Google Shape;744;p64"/>
          <p:cNvSpPr txBox="1">
            <a:spLocks noGrp="1"/>
          </p:cNvSpPr>
          <p:nvPr>
            <p:ph type="body" idx="2"/>
          </p:nvPr>
        </p:nvSpPr>
        <p:spPr>
          <a:xfrm>
            <a:off x="395536" y="2276872"/>
            <a:ext cx="2304258" cy="3264461"/>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chemeClr val="dk1"/>
              </a:buClr>
              <a:buSzPts val="1100"/>
              <a:buFont typeface="Arial"/>
              <a:buNone/>
            </a:pPr>
            <a:r>
              <a:rPr lang="en-US" sz="1800" b="1" i="0" u="sng" strike="noStrike" cap="none">
                <a:solidFill>
                  <a:srgbClr val="A61C00"/>
                </a:solidFill>
                <a:highlight>
                  <a:srgbClr val="FFFFFF"/>
                </a:highlight>
                <a:latin typeface="Courier New"/>
                <a:ea typeface="Courier New"/>
                <a:cs typeface="Courier New"/>
                <a:sym typeface="Courier New"/>
              </a:rPr>
              <a:t>Example</a:t>
            </a:r>
            <a:endParaRPr/>
          </a:p>
          <a:p>
            <a:pPr marL="0" marR="0" lvl="0" indent="0" algn="l" rtl="0">
              <a:lnSpc>
                <a:spcPct val="100000"/>
              </a:lnSpc>
              <a:spcBef>
                <a:spcPts val="480"/>
              </a:spcBef>
              <a:spcAft>
                <a:spcPts val="0"/>
              </a:spcAft>
              <a:buClr>
                <a:schemeClr val="dk1"/>
              </a:buClr>
              <a:buSzPts val="1100"/>
              <a:buFont typeface="Arial"/>
              <a:buNone/>
            </a:pPr>
            <a:endParaRPr sz="1800" b="1" i="0" u="sng" strike="noStrike" cap="none">
              <a:solidFill>
                <a:srgbClr val="A61C00"/>
              </a:solidFill>
              <a:highlight>
                <a:srgbClr val="FFFFFF"/>
              </a:highlight>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A61C00"/>
                </a:solidFill>
                <a:highlight>
                  <a:srgbClr val="FFFFFF"/>
                </a:highlight>
                <a:latin typeface="Courier New"/>
                <a:ea typeface="Courier New"/>
                <a:cs typeface="Courier New"/>
                <a:sym typeface="Courier New"/>
              </a:rPr>
              <a:t>ORG 100h</a:t>
            </a:r>
            <a:endParaRPr sz="1800" b="0" i="0" u="none" strike="noStrike" cap="none">
              <a:solidFill>
                <a:srgbClr val="A61C00"/>
              </a:solidFill>
              <a:highlight>
                <a:srgbClr val="FFFFFF"/>
              </a:highlight>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A61C00"/>
                </a:solidFill>
                <a:highlight>
                  <a:srgbClr val="FFFFFF"/>
                </a:highlight>
                <a:latin typeface="Courier New"/>
                <a:ea typeface="Courier New"/>
                <a:cs typeface="Courier New"/>
                <a:sym typeface="Courier New"/>
              </a:rPr>
              <a:t>MOV AX, 2162H</a:t>
            </a: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A61C00"/>
                </a:solidFill>
                <a:latin typeface="Courier New"/>
                <a:ea typeface="Courier New"/>
                <a:cs typeface="Courier New"/>
                <a:sym typeface="Courier New"/>
              </a:rPr>
              <a:t>MOV DS, AX</a:t>
            </a: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A61C00"/>
                </a:solidFill>
                <a:latin typeface="Courier New"/>
                <a:ea typeface="Courier New"/>
                <a:cs typeface="Courier New"/>
                <a:sym typeface="Courier New"/>
              </a:rPr>
              <a:t>MOV CX, 24</a:t>
            </a: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A61C00"/>
                </a:solidFill>
                <a:latin typeface="Courier New"/>
                <a:ea typeface="Courier New"/>
                <a:cs typeface="Courier New"/>
                <a:sym typeface="Courier New"/>
              </a:rPr>
              <a:t>MOV [481], CX</a:t>
            </a: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A61C00"/>
                </a:solidFill>
                <a:latin typeface="Courier New"/>
                <a:ea typeface="Courier New"/>
                <a:cs typeface="Courier New"/>
                <a:sym typeface="Courier New"/>
              </a:rPr>
              <a:t>MOV BX, [481]</a:t>
            </a: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1800" b="0" i="0" u="none" strike="noStrike" cap="none">
                <a:solidFill>
                  <a:srgbClr val="A61C00"/>
                </a:solidFill>
                <a:latin typeface="Courier New"/>
                <a:ea typeface="Courier New"/>
                <a:cs typeface="Courier New"/>
                <a:sym typeface="Courier New"/>
              </a:rPr>
              <a:t>ret</a:t>
            </a:r>
            <a:endParaRPr sz="1800" b="0" i="0" u="none" strike="noStrike" cap="none">
              <a:solidFill>
                <a:srgbClr val="A61C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745" name="Google Shape;745;p64"/>
          <p:cNvSpPr txBox="1">
            <a:spLocks noGrp="1"/>
          </p:cNvSpPr>
          <p:nvPr>
            <p:ph type="body" idx="5"/>
          </p:nvPr>
        </p:nvSpPr>
        <p:spPr>
          <a:xfrm>
            <a:off x="251520" y="9913"/>
            <a:ext cx="6324600" cy="959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2800" b="1" i="0" u="none" strike="noStrike" cap="none">
                <a:solidFill>
                  <a:srgbClr val="000000"/>
                </a:solidFill>
                <a:latin typeface="Arial"/>
                <a:ea typeface="Arial"/>
                <a:cs typeface="Arial"/>
                <a:sym typeface="Arial"/>
              </a:rPr>
              <a:t>1.2 Direct Addressing Mode</a:t>
            </a:r>
            <a:endParaRPr sz="4000" b="1" i="0" u="none" strike="noStrike" cap="none">
              <a:solidFill>
                <a:schemeClr val="dk1"/>
              </a:solidFill>
              <a:latin typeface="Arial"/>
              <a:ea typeface="Arial"/>
              <a:cs typeface="Arial"/>
              <a:sym typeface="Arial"/>
            </a:endParaRPr>
          </a:p>
        </p:txBody>
      </p:sp>
      <p:pic>
        <p:nvPicPr>
          <p:cNvPr id="746" name="Google Shape;746;p64"/>
          <p:cNvPicPr preferRelativeResize="0"/>
          <p:nvPr/>
        </p:nvPicPr>
        <p:blipFill rotWithShape="1">
          <a:blip r:embed="rId3">
            <a:alphaModFix/>
          </a:blip>
          <a:srcRect/>
          <a:stretch/>
        </p:blipFill>
        <p:spPr>
          <a:xfrm>
            <a:off x="2942243" y="4262185"/>
            <a:ext cx="5950237" cy="1674278"/>
          </a:xfrm>
          <a:prstGeom prst="rect">
            <a:avLst/>
          </a:prstGeom>
          <a:noFill/>
          <a:ln>
            <a:noFill/>
          </a:ln>
        </p:spPr>
      </p:pic>
      <p:sp>
        <p:nvSpPr>
          <p:cNvPr id="747" name="Google Shape;747;p64"/>
          <p:cNvSpPr txBox="1"/>
          <p:nvPr/>
        </p:nvSpPr>
        <p:spPr>
          <a:xfrm>
            <a:off x="2942243" y="1951672"/>
            <a:ext cx="5950237" cy="1754326"/>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sng" strike="noStrike" cap="none">
                <a:solidFill>
                  <a:srgbClr val="3A3A3A"/>
                </a:solidFill>
                <a:latin typeface="Arial"/>
                <a:ea typeface="Arial"/>
                <a:cs typeface="Arial"/>
                <a:sym typeface="Arial"/>
              </a:rPr>
              <a:t>Address Location Determination</a:t>
            </a:r>
            <a:endParaRPr/>
          </a:p>
          <a:p>
            <a:pPr marL="0" marR="0" lvl="0" indent="0" algn="l" rtl="0">
              <a:spcBef>
                <a:spcPts val="0"/>
              </a:spcBef>
              <a:spcAft>
                <a:spcPts val="0"/>
              </a:spcAft>
              <a:buNone/>
            </a:pPr>
            <a:r>
              <a:rPr lang="en-US" sz="1800" b="0" i="0" u="none" strike="noStrike" cap="none">
                <a:solidFill>
                  <a:srgbClr val="3A3A3A"/>
                </a:solidFill>
                <a:latin typeface="Arial"/>
                <a:ea typeface="Arial"/>
                <a:cs typeface="Arial"/>
                <a:sym typeface="Arial"/>
              </a:rPr>
              <a:t>(481)</a:t>
            </a:r>
            <a:r>
              <a:rPr lang="en-US" sz="1800" b="0" i="0" u="none" strike="noStrike" cap="none" baseline="-25000">
                <a:solidFill>
                  <a:srgbClr val="3A3A3A"/>
                </a:solidFill>
                <a:latin typeface="Arial"/>
                <a:ea typeface="Arial"/>
                <a:cs typeface="Arial"/>
                <a:sym typeface="Arial"/>
              </a:rPr>
              <a:t>10</a:t>
            </a:r>
            <a:r>
              <a:rPr lang="en-US" sz="1800" b="0" i="0" u="none" strike="noStrike" cap="none">
                <a:solidFill>
                  <a:srgbClr val="3A3A3A"/>
                </a:solidFill>
                <a:latin typeface="Arial"/>
                <a:ea typeface="Arial"/>
                <a:cs typeface="Arial"/>
                <a:sym typeface="Arial"/>
              </a:rPr>
              <a:t> → (1E1)</a:t>
            </a:r>
            <a:r>
              <a:rPr lang="en-US" sz="1800" b="0" i="0" u="none" strike="noStrike" cap="none" baseline="-25000">
                <a:solidFill>
                  <a:srgbClr val="3A3A3A"/>
                </a:solidFill>
                <a:latin typeface="Arial"/>
                <a:ea typeface="Arial"/>
                <a:cs typeface="Arial"/>
                <a:sym typeface="Arial"/>
              </a:rPr>
              <a:t>16</a:t>
            </a:r>
            <a:endParaRPr/>
          </a:p>
          <a:p>
            <a:pPr marL="0" marR="0" lvl="0" indent="0" algn="l" rtl="0">
              <a:spcBef>
                <a:spcPts val="0"/>
              </a:spcBef>
              <a:spcAft>
                <a:spcPts val="0"/>
              </a:spcAft>
              <a:buNone/>
            </a:pPr>
            <a:r>
              <a:rPr lang="en-US" sz="1800">
                <a:solidFill>
                  <a:srgbClr val="3A3A3A"/>
                </a:solidFill>
                <a:latin typeface="Arial"/>
                <a:ea typeface="Arial"/>
                <a:cs typeface="Arial"/>
                <a:sym typeface="Arial"/>
              </a:rPr>
              <a:t>DS: 2162</a:t>
            </a:r>
            <a:r>
              <a:rPr lang="en-US" sz="1800" baseline="-25000">
                <a:solidFill>
                  <a:srgbClr val="3A3A3A"/>
                </a:solidFill>
                <a:latin typeface="Arial"/>
                <a:ea typeface="Arial"/>
                <a:cs typeface="Arial"/>
                <a:sym typeface="Arial"/>
              </a:rPr>
              <a:t>16</a:t>
            </a:r>
            <a:endParaRPr sz="1800">
              <a:solidFill>
                <a:srgbClr val="3A3A3A"/>
              </a:solidFill>
              <a:latin typeface="Arial"/>
              <a:ea typeface="Arial"/>
              <a:cs typeface="Arial"/>
              <a:sym typeface="Arial"/>
            </a:endParaRPr>
          </a:p>
          <a:p>
            <a:pPr marL="0" marR="0" lvl="0" indent="0" algn="l" rtl="0">
              <a:spcBef>
                <a:spcPts val="0"/>
              </a:spcBef>
              <a:spcAft>
                <a:spcPts val="0"/>
              </a:spcAft>
              <a:buNone/>
            </a:pPr>
            <a:r>
              <a:rPr lang="en-US" sz="1800" b="0" i="0">
                <a:solidFill>
                  <a:srgbClr val="3A3A3A"/>
                </a:solidFill>
                <a:latin typeface="Arial"/>
                <a:ea typeface="Arial"/>
                <a:cs typeface="Arial"/>
                <a:sym typeface="Arial"/>
              </a:rPr>
              <a:t>Offset: 481</a:t>
            </a:r>
            <a:r>
              <a:rPr lang="en-US" sz="1800" b="0" i="0" baseline="-25000">
                <a:solidFill>
                  <a:srgbClr val="3A3A3A"/>
                </a:solidFill>
                <a:latin typeface="Arial"/>
                <a:ea typeface="Arial"/>
                <a:cs typeface="Arial"/>
                <a:sym typeface="Arial"/>
              </a:rPr>
              <a:t>10</a:t>
            </a:r>
            <a:endParaRPr sz="1800" b="0" i="0">
              <a:solidFill>
                <a:srgbClr val="3A3A3A"/>
              </a:solidFill>
              <a:latin typeface="Arial"/>
              <a:ea typeface="Arial"/>
              <a:cs typeface="Arial"/>
              <a:sym typeface="Arial"/>
            </a:endParaRPr>
          </a:p>
          <a:p>
            <a:pPr marL="0" marR="0" lvl="0" indent="0" algn="l" rtl="0">
              <a:spcBef>
                <a:spcPts val="0"/>
              </a:spcBef>
              <a:spcAft>
                <a:spcPts val="0"/>
              </a:spcAft>
              <a:buNone/>
            </a:pPr>
            <a:r>
              <a:rPr lang="en-US" sz="1800">
                <a:solidFill>
                  <a:srgbClr val="3A3A3A"/>
                </a:solidFill>
                <a:latin typeface="Arial"/>
                <a:ea typeface="Arial"/>
                <a:cs typeface="Arial"/>
                <a:sym typeface="Arial"/>
              </a:rPr>
              <a:t>Logical Address: 2162:01E1</a:t>
            </a:r>
            <a:endParaRPr/>
          </a:p>
          <a:p>
            <a:pPr marL="0" marR="0" lvl="0" indent="0" algn="l" rtl="0">
              <a:spcBef>
                <a:spcPts val="0"/>
              </a:spcBef>
              <a:spcAft>
                <a:spcPts val="0"/>
              </a:spcAft>
              <a:buNone/>
            </a:pPr>
            <a:r>
              <a:rPr lang="en-US" sz="1800">
                <a:solidFill>
                  <a:srgbClr val="3A3A3A"/>
                </a:solidFill>
                <a:latin typeface="Arial"/>
                <a:ea typeface="Arial"/>
                <a:cs typeface="Arial"/>
                <a:sym typeface="Arial"/>
              </a:rPr>
              <a:t>Physical Address: DS × 10</a:t>
            </a:r>
            <a:r>
              <a:rPr lang="en-US" sz="1800" baseline="-25000">
                <a:solidFill>
                  <a:srgbClr val="3A3A3A"/>
                </a:solidFill>
                <a:latin typeface="Arial"/>
                <a:ea typeface="Arial"/>
                <a:cs typeface="Arial"/>
                <a:sym typeface="Arial"/>
              </a:rPr>
              <a:t>16</a:t>
            </a:r>
            <a:r>
              <a:rPr lang="en-US" sz="1800">
                <a:solidFill>
                  <a:srgbClr val="3A3A3A"/>
                </a:solidFill>
                <a:latin typeface="Arial"/>
                <a:ea typeface="Arial"/>
                <a:cs typeface="Arial"/>
                <a:sym typeface="Arial"/>
              </a:rPr>
              <a:t> + offset = (21801)</a:t>
            </a:r>
            <a:r>
              <a:rPr lang="en-US" sz="1800" baseline="-25000">
                <a:solidFill>
                  <a:srgbClr val="3A3A3A"/>
                </a:solidFill>
                <a:latin typeface="Arial"/>
                <a:ea typeface="Arial"/>
                <a:cs typeface="Arial"/>
                <a:sym typeface="Arial"/>
              </a:rPr>
              <a:t>16</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65"/>
          <p:cNvSpPr txBox="1">
            <a:spLocks noGrp="1"/>
          </p:cNvSpPr>
          <p:nvPr>
            <p:ph type="body" idx="1"/>
          </p:nvPr>
        </p:nvSpPr>
        <p:spPr>
          <a:xfrm>
            <a:off x="309811" y="886761"/>
            <a:ext cx="8579805" cy="1251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480"/>
              </a:spcBef>
              <a:spcAft>
                <a:spcPts val="0"/>
              </a:spcAft>
              <a:buClr>
                <a:schemeClr val="dk1"/>
              </a:buClr>
              <a:buSzPts val="2400"/>
              <a:buFont typeface="Arial"/>
              <a:buNone/>
            </a:pPr>
            <a:r>
              <a:rPr lang="en-US" sz="2400" b="1" i="0" u="none" strike="noStrike" cap="none">
                <a:solidFill>
                  <a:srgbClr val="000000"/>
                </a:solidFill>
                <a:latin typeface="Arial"/>
                <a:ea typeface="Arial"/>
                <a:cs typeface="Arial"/>
                <a:sym typeface="Arial"/>
              </a:rPr>
              <a:t>Operands are stored in registers. Transfer of operands are extremely fast since no memory access is required.</a:t>
            </a:r>
            <a:endParaRPr/>
          </a:p>
          <a:p>
            <a:pPr marL="0" marR="0" lvl="0" indent="0" algn="l" rtl="0">
              <a:lnSpc>
                <a:spcPct val="100000"/>
              </a:lnSpc>
              <a:spcBef>
                <a:spcPts val="480"/>
              </a:spcBef>
              <a:spcAft>
                <a:spcPts val="0"/>
              </a:spcAft>
              <a:buClr>
                <a:schemeClr val="dk1"/>
              </a:buClr>
              <a:buSzPts val="2400"/>
              <a:buFont typeface="Arial"/>
              <a:buNone/>
            </a:pPr>
            <a:r>
              <a:rPr lang="en-US" sz="2000" b="0" i="0" u="none" strike="noStrike" cap="none">
                <a:solidFill>
                  <a:srgbClr val="000000"/>
                </a:solidFill>
                <a:latin typeface="Arial"/>
                <a:ea typeface="Arial"/>
                <a:cs typeface="Arial"/>
                <a:sym typeface="Arial"/>
              </a:rPr>
              <a:t>All except IP register can be used in this mode.</a:t>
            </a:r>
            <a:endParaRPr sz="2000" b="0" i="0" u="none" strike="noStrike" cap="none">
              <a:solidFill>
                <a:schemeClr val="dk1"/>
              </a:solidFill>
              <a:latin typeface="Arial"/>
              <a:ea typeface="Arial"/>
              <a:cs typeface="Arial"/>
              <a:sym typeface="Arial"/>
            </a:endParaRPr>
          </a:p>
        </p:txBody>
      </p:sp>
      <p:sp>
        <p:nvSpPr>
          <p:cNvPr id="753" name="Google Shape;753;p65"/>
          <p:cNvSpPr txBox="1">
            <a:spLocks noGrp="1"/>
          </p:cNvSpPr>
          <p:nvPr>
            <p:ph type="body" idx="2"/>
          </p:nvPr>
        </p:nvSpPr>
        <p:spPr>
          <a:xfrm>
            <a:off x="304800" y="2362125"/>
            <a:ext cx="2217222" cy="2365373"/>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org 100h</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MOV AX,0005H</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MOV CX,0004H</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MOV DX, AX</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ADD CX, DX</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ret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754" name="Google Shape;754;p65"/>
          <p:cNvSpPr txBox="1">
            <a:spLocks noGrp="1"/>
          </p:cNvSpPr>
          <p:nvPr>
            <p:ph type="body" idx="3"/>
          </p:nvPr>
        </p:nvSpPr>
        <p:spPr>
          <a:xfrm>
            <a:off x="5715600" y="2362250"/>
            <a:ext cx="1409700" cy="3990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48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755" name="Google Shape;755;p65"/>
          <p:cNvSpPr txBox="1">
            <a:spLocks noGrp="1"/>
          </p:cNvSpPr>
          <p:nvPr>
            <p:ph type="body" idx="4"/>
          </p:nvPr>
        </p:nvSpPr>
        <p:spPr>
          <a:xfrm>
            <a:off x="2640509" y="4706560"/>
            <a:ext cx="2890281" cy="68888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480"/>
              </a:spcBef>
              <a:spcAft>
                <a:spcPts val="0"/>
              </a:spcAft>
              <a:buClr>
                <a:schemeClr val="dk1"/>
              </a:buClr>
              <a:buSzPts val="2400"/>
              <a:buFont typeface="Arial"/>
              <a:buNone/>
            </a:pPr>
            <a:r>
              <a:rPr lang="en-US" sz="1800" b="0" i="0" u="none" strike="noStrike" cap="none">
                <a:solidFill>
                  <a:srgbClr val="000000"/>
                </a:solidFill>
                <a:latin typeface="Arial"/>
                <a:ea typeface="Arial"/>
                <a:cs typeface="Arial"/>
                <a:sym typeface="Arial"/>
              </a:rPr>
              <a:t>Move data content of Register A to Register D</a:t>
            </a:r>
            <a:endParaRPr sz="1800" b="0" i="0" u="none" strike="noStrike" cap="none">
              <a:solidFill>
                <a:schemeClr val="dk1"/>
              </a:solidFill>
              <a:latin typeface="Arial"/>
              <a:ea typeface="Arial"/>
              <a:cs typeface="Arial"/>
              <a:sym typeface="Arial"/>
            </a:endParaRPr>
          </a:p>
        </p:txBody>
      </p:sp>
      <p:sp>
        <p:nvSpPr>
          <p:cNvPr id="756" name="Google Shape;756;p65"/>
          <p:cNvSpPr txBox="1">
            <a:spLocks noGrp="1"/>
          </p:cNvSpPr>
          <p:nvPr>
            <p:ph type="body" idx="5"/>
          </p:nvPr>
        </p:nvSpPr>
        <p:spPr>
          <a:xfrm>
            <a:off x="304800" y="-10974"/>
            <a:ext cx="6324600" cy="827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1.3</a:t>
            </a:r>
            <a:r>
              <a:rPr lang="en-US" sz="2400" b="1" i="0" u="none" strike="noStrike" cap="none">
                <a:solidFill>
                  <a:srgbClr val="000000"/>
                </a:solidFill>
                <a:latin typeface="Arial"/>
                <a:ea typeface="Arial"/>
                <a:cs typeface="Arial"/>
                <a:sym typeface="Arial"/>
              </a:rPr>
              <a:t> </a:t>
            </a:r>
            <a:r>
              <a:rPr lang="en-US" sz="2800" b="1" i="0" u="none" strike="noStrike" cap="none">
                <a:solidFill>
                  <a:srgbClr val="000000"/>
                </a:solidFill>
                <a:latin typeface="Arial"/>
                <a:ea typeface="Arial"/>
                <a:cs typeface="Arial"/>
                <a:sym typeface="Arial"/>
              </a:rPr>
              <a:t>Register Addressing Mode</a:t>
            </a:r>
            <a:endParaRPr sz="2800" b="1" i="0" u="none" strike="noStrike" cap="none">
              <a:solidFill>
                <a:schemeClr val="dk1"/>
              </a:solidFill>
              <a:latin typeface="Arial"/>
              <a:ea typeface="Arial"/>
              <a:cs typeface="Arial"/>
              <a:sym typeface="Arial"/>
            </a:endParaRPr>
          </a:p>
        </p:txBody>
      </p:sp>
      <p:pic>
        <p:nvPicPr>
          <p:cNvPr id="757" name="Google Shape;757;p65"/>
          <p:cNvPicPr preferRelativeResize="0"/>
          <p:nvPr/>
        </p:nvPicPr>
        <p:blipFill rotWithShape="1">
          <a:blip r:embed="rId3">
            <a:alphaModFix/>
          </a:blip>
          <a:srcRect/>
          <a:stretch/>
        </p:blipFill>
        <p:spPr>
          <a:xfrm>
            <a:off x="5715600" y="2362200"/>
            <a:ext cx="1409700" cy="3990975"/>
          </a:xfrm>
          <a:prstGeom prst="rect">
            <a:avLst/>
          </a:prstGeom>
          <a:noFill/>
          <a:ln>
            <a:noFill/>
          </a:ln>
        </p:spPr>
      </p:pic>
      <p:sp>
        <p:nvSpPr>
          <p:cNvPr id="758" name="Google Shape;758;p65"/>
          <p:cNvSpPr txBox="1"/>
          <p:nvPr/>
        </p:nvSpPr>
        <p:spPr>
          <a:xfrm>
            <a:off x="4313744" y="3284364"/>
            <a:ext cx="1009498" cy="43085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E36C09"/>
              </a:buClr>
              <a:buSzPts val="1600"/>
              <a:buFont typeface="Arial"/>
              <a:buNone/>
            </a:pPr>
            <a:r>
              <a:rPr lang="en-US" sz="1600" b="1" i="0" u="none" strike="noStrike" cap="none">
                <a:solidFill>
                  <a:srgbClr val="E36C09"/>
                </a:solidFill>
                <a:latin typeface="Arial"/>
                <a:ea typeface="Arial"/>
                <a:cs typeface="Arial"/>
                <a:sym typeface="Arial"/>
              </a:rPr>
              <a:t>Result</a:t>
            </a:r>
            <a:endParaRPr sz="1600" b="1">
              <a:solidFill>
                <a:srgbClr val="E36C09"/>
              </a:solidFill>
              <a:latin typeface="Arial"/>
              <a:ea typeface="Arial"/>
              <a:cs typeface="Arial"/>
              <a:sym typeface="Arial"/>
            </a:endParaRPr>
          </a:p>
        </p:txBody>
      </p:sp>
      <p:sp>
        <p:nvSpPr>
          <p:cNvPr id="759" name="Google Shape;759;p65"/>
          <p:cNvSpPr txBox="1"/>
          <p:nvPr/>
        </p:nvSpPr>
        <p:spPr>
          <a:xfrm>
            <a:off x="7608532" y="2227024"/>
            <a:ext cx="1120374" cy="830966"/>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Content of Register A copied to D</a:t>
            </a:r>
            <a:endParaRPr sz="1800">
              <a:solidFill>
                <a:schemeClr val="dk1"/>
              </a:solidFill>
              <a:latin typeface="Arial"/>
              <a:ea typeface="Arial"/>
              <a:cs typeface="Arial"/>
              <a:sym typeface="Arial"/>
            </a:endParaRPr>
          </a:p>
        </p:txBody>
      </p:sp>
      <p:cxnSp>
        <p:nvCxnSpPr>
          <p:cNvPr id="760" name="Google Shape;760;p65"/>
          <p:cNvCxnSpPr/>
          <p:nvPr/>
        </p:nvCxnSpPr>
        <p:spPr>
          <a:xfrm flipH="1">
            <a:off x="6817825" y="2397725"/>
            <a:ext cx="790200" cy="1285800"/>
          </a:xfrm>
          <a:prstGeom prst="straightConnector1">
            <a:avLst/>
          </a:prstGeom>
          <a:noFill/>
          <a:ln w="9525" cap="flat" cmpd="sng">
            <a:solidFill>
              <a:schemeClr val="dk1"/>
            </a:solidFill>
            <a:prstDash val="solid"/>
            <a:round/>
            <a:headEnd type="none" w="sm" len="sm"/>
            <a:tailEnd type="triangle" w="med" len="med"/>
          </a:ln>
        </p:spPr>
      </p:cxnSp>
      <p:cxnSp>
        <p:nvCxnSpPr>
          <p:cNvPr id="761" name="Google Shape;761;p65"/>
          <p:cNvCxnSpPr>
            <a:stCxn id="755" idx="0"/>
          </p:cNvCxnSpPr>
          <p:nvPr/>
        </p:nvCxnSpPr>
        <p:spPr>
          <a:xfrm rot="5400000" flipH="1">
            <a:off x="2540649" y="3161560"/>
            <a:ext cx="1023000" cy="2067000"/>
          </a:xfrm>
          <a:prstGeom prst="bentConnector2">
            <a:avLst/>
          </a:prstGeom>
          <a:noFill/>
          <a:ln w="9525" cap="flat" cmpd="sng">
            <a:solidFill>
              <a:schemeClr val="dk1"/>
            </a:solidFill>
            <a:prstDash val="solid"/>
            <a:round/>
            <a:headEnd type="none" w="sm" len="sm"/>
            <a:tailEnd type="triangle" w="med" len="med"/>
          </a:ln>
        </p:spPr>
      </p:cxnSp>
      <p:cxnSp>
        <p:nvCxnSpPr>
          <p:cNvPr id="762" name="Google Shape;762;p65"/>
          <p:cNvCxnSpPr>
            <a:stCxn id="758" idx="3"/>
          </p:cNvCxnSpPr>
          <p:nvPr/>
        </p:nvCxnSpPr>
        <p:spPr>
          <a:xfrm>
            <a:off x="5323242" y="3499793"/>
            <a:ext cx="542700" cy="0"/>
          </a:xfrm>
          <a:prstGeom prst="straightConnector1">
            <a:avLst/>
          </a:prstGeom>
          <a:noFill/>
          <a:ln w="9525" cap="flat" cmpd="sng">
            <a:solidFill>
              <a:srgbClr val="BD4B48"/>
            </a:solidFill>
            <a:prstDash val="solid"/>
            <a:round/>
            <a:headEnd type="none" w="sm" len="sm"/>
            <a:tailEnd type="triangle" w="med" len="med"/>
          </a:ln>
        </p:spPr>
      </p:cxnSp>
      <p:cxnSp>
        <p:nvCxnSpPr>
          <p:cNvPr id="763" name="Google Shape;763;p65"/>
          <p:cNvCxnSpPr/>
          <p:nvPr/>
        </p:nvCxnSpPr>
        <p:spPr>
          <a:xfrm flipH="1">
            <a:off x="6876256" y="2397725"/>
            <a:ext cx="731769" cy="527219"/>
          </a:xfrm>
          <a:prstGeom prst="straightConnector1">
            <a:avLst/>
          </a:prstGeom>
          <a:noFill/>
          <a:ln w="9525" cap="flat" cmpd="sng">
            <a:solidFill>
              <a:schemeClr val="dk1"/>
            </a:solidFill>
            <a:prstDash val="solid"/>
            <a:round/>
            <a:headEnd type="none" w="sm" len="sm"/>
            <a:tailEnd type="triangle" w="med" len="med"/>
          </a:ln>
        </p:spPr>
      </p:cxnSp>
      <p:sp>
        <p:nvSpPr>
          <p:cNvPr id="764" name="Google Shape;764;p65"/>
          <p:cNvSpPr/>
          <p:nvPr/>
        </p:nvSpPr>
        <p:spPr>
          <a:xfrm>
            <a:off x="346770" y="3933056"/>
            <a:ext cx="1872208" cy="288032"/>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765" name="Google Shape;765;p65"/>
          <p:cNvCxnSpPr/>
          <p:nvPr/>
        </p:nvCxnSpPr>
        <p:spPr>
          <a:xfrm rot="10800000" flipH="1">
            <a:off x="2258844" y="3525977"/>
            <a:ext cx="2190000" cy="577200"/>
          </a:xfrm>
          <a:prstGeom prst="bentConnector3">
            <a:avLst>
              <a:gd name="adj1" fmla="val 50000"/>
            </a:avLst>
          </a:prstGeom>
          <a:noFill/>
          <a:ln w="9525" cap="flat" cmpd="sng">
            <a:solidFill>
              <a:srgbClr val="BD4B48"/>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66"/>
          <p:cNvSpPr txBox="1">
            <a:spLocks noGrp="1"/>
          </p:cNvSpPr>
          <p:nvPr>
            <p:ph type="body" idx="1"/>
          </p:nvPr>
        </p:nvSpPr>
        <p:spPr>
          <a:xfrm>
            <a:off x="289602" y="929883"/>
            <a:ext cx="8530870" cy="3438092"/>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480"/>
              </a:spcBef>
              <a:spcAft>
                <a:spcPts val="0"/>
              </a:spcAft>
              <a:buClr>
                <a:schemeClr val="dk1"/>
              </a:buClr>
              <a:buSzPts val="1100"/>
              <a:buFont typeface="Noto Sans Symbols"/>
              <a:buChar char="❑"/>
            </a:pPr>
            <a:r>
              <a:rPr lang="en-US" sz="2000" b="0" i="0" u="none" strike="noStrike" cap="none">
                <a:solidFill>
                  <a:srgbClr val="000000"/>
                </a:solidFill>
                <a:latin typeface="Arial"/>
                <a:ea typeface="Arial"/>
                <a:cs typeface="Arial"/>
                <a:sym typeface="Arial"/>
              </a:rPr>
              <a:t>The BX or BP-register is used to hold a base value for effective address (EA). </a:t>
            </a:r>
            <a:endParaRPr/>
          </a:p>
          <a:p>
            <a:pPr marL="342900" marR="0" lvl="0" indent="-342900" algn="l" rtl="0">
              <a:lnSpc>
                <a:spcPct val="100000"/>
              </a:lnSpc>
              <a:spcBef>
                <a:spcPts val="480"/>
              </a:spcBef>
              <a:spcAft>
                <a:spcPts val="0"/>
              </a:spcAft>
              <a:buClr>
                <a:schemeClr val="dk1"/>
              </a:buClr>
              <a:buSzPts val="1100"/>
              <a:buFont typeface="Noto Sans Symbols"/>
              <a:buChar char="❑"/>
            </a:pPr>
            <a:r>
              <a:rPr lang="en-US" sz="2000" b="0" i="0" u="none" strike="noStrike" cap="none">
                <a:solidFill>
                  <a:srgbClr val="000000"/>
                </a:solidFill>
                <a:latin typeface="Arial"/>
                <a:ea typeface="Arial"/>
                <a:cs typeface="Arial"/>
                <a:sym typeface="Arial"/>
              </a:rPr>
              <a:t>A signed 8-bit or unsigned 16-bit displacement will be specified in the instruction. </a:t>
            </a:r>
            <a:endParaRPr/>
          </a:p>
          <a:p>
            <a:pPr marL="342900" marR="0" lvl="0" indent="-342900" algn="l" rtl="0">
              <a:lnSpc>
                <a:spcPct val="100000"/>
              </a:lnSpc>
              <a:spcBef>
                <a:spcPts val="480"/>
              </a:spcBef>
              <a:spcAft>
                <a:spcPts val="0"/>
              </a:spcAft>
              <a:buClr>
                <a:schemeClr val="dk1"/>
              </a:buClr>
              <a:buSzPts val="1100"/>
              <a:buFont typeface="Noto Sans Symbols"/>
              <a:buChar char="❑"/>
            </a:pPr>
            <a:r>
              <a:rPr lang="en-US" sz="2000" b="0" i="0" u="none" strike="noStrike" cap="none">
                <a:solidFill>
                  <a:srgbClr val="000000"/>
                </a:solidFill>
                <a:latin typeface="Arial"/>
                <a:ea typeface="Arial"/>
                <a:cs typeface="Arial"/>
                <a:sym typeface="Arial"/>
              </a:rPr>
              <a:t>The displacement is added to base value in BX or BP to obtain the EA. </a:t>
            </a:r>
            <a:endParaRPr/>
          </a:p>
          <a:p>
            <a:pPr marL="571500" marR="0" lvl="0" indent="-342900" algn="l" rtl="0">
              <a:lnSpc>
                <a:spcPct val="100000"/>
              </a:lnSpc>
              <a:spcBef>
                <a:spcPts val="480"/>
              </a:spcBef>
              <a:spcAft>
                <a:spcPts val="0"/>
              </a:spcAft>
              <a:buClr>
                <a:schemeClr val="dk1"/>
              </a:buClr>
              <a:buSzPts val="2400"/>
              <a:buFont typeface="Noto Sans Symbols"/>
              <a:buChar char="▪"/>
            </a:pPr>
            <a:r>
              <a:rPr lang="en-US" sz="1800" b="0" i="0" u="none" strike="noStrike" cap="none">
                <a:solidFill>
                  <a:schemeClr val="dk1"/>
                </a:solidFill>
                <a:latin typeface="Arial"/>
                <a:ea typeface="Arial"/>
                <a:cs typeface="Arial"/>
                <a:sym typeface="Arial"/>
              </a:rPr>
              <a:t>When BX is used to hold base value for EA, the 20-bit physical address of memory is calculated by multiplying the content of DS by 16</a:t>
            </a:r>
            <a:r>
              <a:rPr lang="en-US" sz="1800" b="0" i="0" u="none" strike="noStrike" cap="none" baseline="-25000">
                <a:solidFill>
                  <a:schemeClr val="dk1"/>
                </a:solidFill>
                <a:latin typeface="Arial"/>
                <a:ea typeface="Arial"/>
                <a:cs typeface="Arial"/>
                <a:sym typeface="Arial"/>
              </a:rPr>
              <a:t>10</a:t>
            </a:r>
            <a:r>
              <a:rPr lang="en-US" sz="1800" b="0" i="0" u="none" strike="noStrike" cap="none">
                <a:solidFill>
                  <a:schemeClr val="dk1"/>
                </a:solidFill>
                <a:latin typeface="Arial"/>
                <a:ea typeface="Arial"/>
                <a:cs typeface="Arial"/>
                <a:sym typeface="Arial"/>
              </a:rPr>
              <a:t> adding to EA.</a:t>
            </a:r>
            <a:endParaRPr/>
          </a:p>
          <a:p>
            <a:pPr marL="571500" marR="0" lvl="0" indent="-342900" algn="l" rtl="0">
              <a:lnSpc>
                <a:spcPct val="100000"/>
              </a:lnSpc>
              <a:spcBef>
                <a:spcPts val="480"/>
              </a:spcBef>
              <a:spcAft>
                <a:spcPts val="0"/>
              </a:spcAft>
              <a:buClr>
                <a:schemeClr val="dk1"/>
              </a:buClr>
              <a:buSzPts val="2400"/>
              <a:buFont typeface="Noto Sans Symbols"/>
              <a:buChar char="▪"/>
            </a:pPr>
            <a:r>
              <a:rPr lang="en-US" sz="1800" b="0" i="0" u="none" strike="noStrike" cap="none">
                <a:solidFill>
                  <a:srgbClr val="000000"/>
                </a:solidFill>
                <a:latin typeface="Arial"/>
                <a:ea typeface="Arial"/>
                <a:cs typeface="Arial"/>
                <a:sym typeface="Arial"/>
              </a:rPr>
              <a:t>When BP is used to hold base value for EA, the 20-bit physical address of memory is calculated by multiplying the content of SS by 16</a:t>
            </a:r>
            <a:r>
              <a:rPr lang="en-US" sz="1800" b="0" i="0" u="none" strike="noStrike" cap="none" baseline="-25000">
                <a:solidFill>
                  <a:srgbClr val="000000"/>
                </a:solidFill>
                <a:latin typeface="Arial"/>
                <a:ea typeface="Arial"/>
                <a:cs typeface="Arial"/>
                <a:sym typeface="Arial"/>
              </a:rPr>
              <a:t>10</a:t>
            </a:r>
            <a:r>
              <a:rPr lang="en-US" sz="1800" b="0" i="0" u="none" strike="noStrike" cap="none">
                <a:solidFill>
                  <a:srgbClr val="000000"/>
                </a:solidFill>
                <a:latin typeface="Arial"/>
                <a:ea typeface="Arial"/>
                <a:cs typeface="Arial"/>
                <a:sym typeface="Arial"/>
              </a:rPr>
              <a:t> and adding to EA.</a:t>
            </a:r>
            <a:endParaRPr sz="1800" b="0" i="0" u="none" strike="noStrike" cap="none">
              <a:solidFill>
                <a:schemeClr val="dk1"/>
              </a:solidFill>
              <a:latin typeface="Arial"/>
              <a:ea typeface="Arial"/>
              <a:cs typeface="Arial"/>
              <a:sym typeface="Arial"/>
            </a:endParaRPr>
          </a:p>
        </p:txBody>
      </p:sp>
      <p:sp>
        <p:nvSpPr>
          <p:cNvPr id="771" name="Google Shape;771;p66"/>
          <p:cNvSpPr txBox="1">
            <a:spLocks noGrp="1"/>
          </p:cNvSpPr>
          <p:nvPr>
            <p:ph type="body" idx="5"/>
          </p:nvPr>
        </p:nvSpPr>
        <p:spPr>
          <a:xfrm>
            <a:off x="307479" y="38483"/>
            <a:ext cx="6324600" cy="827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1.4 Base Addressing Mode</a:t>
            </a:r>
            <a:endParaRPr sz="4000" b="1" i="0" u="none" strike="noStrike" cap="none">
              <a:solidFill>
                <a:schemeClr val="dk1"/>
              </a:solidFill>
              <a:latin typeface="Arial"/>
              <a:ea typeface="Arial"/>
              <a:cs typeface="Arial"/>
              <a:sym typeface="Arial"/>
            </a:endParaRPr>
          </a:p>
        </p:txBody>
      </p:sp>
      <p:pic>
        <p:nvPicPr>
          <p:cNvPr id="772" name="Google Shape;772;p66"/>
          <p:cNvPicPr preferRelativeResize="0"/>
          <p:nvPr/>
        </p:nvPicPr>
        <p:blipFill rotWithShape="1">
          <a:blip r:embed="rId3">
            <a:alphaModFix/>
          </a:blip>
          <a:srcRect/>
          <a:stretch/>
        </p:blipFill>
        <p:spPr>
          <a:xfrm>
            <a:off x="2545758" y="4411661"/>
            <a:ext cx="2876597" cy="19009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67"/>
          <p:cNvSpPr txBox="1"/>
          <p:nvPr/>
        </p:nvSpPr>
        <p:spPr>
          <a:xfrm>
            <a:off x="506808" y="1052736"/>
            <a:ext cx="3057080" cy="18217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org 100h</a:t>
            </a:r>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MOV BX,0010H</a:t>
            </a:r>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MOV [0018H],0005H</a:t>
            </a:r>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MOV AX, [BX+08H]</a:t>
            </a:r>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ret</a:t>
            </a:r>
            <a:endParaRPr sz="20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2400"/>
              <a:buFont typeface="Arial"/>
              <a:buNone/>
            </a:pPr>
            <a:endParaRPr sz="2000" b="0" i="0" u="none" strike="noStrike" cap="none">
              <a:solidFill>
                <a:srgbClr val="000000"/>
              </a:solidFill>
              <a:latin typeface="Courier New"/>
              <a:ea typeface="Courier New"/>
              <a:cs typeface="Courier New"/>
              <a:sym typeface="Courier New"/>
            </a:endParaRPr>
          </a:p>
        </p:txBody>
      </p:sp>
      <p:sp>
        <p:nvSpPr>
          <p:cNvPr id="778" name="Google Shape;778;p67"/>
          <p:cNvSpPr txBox="1"/>
          <p:nvPr/>
        </p:nvSpPr>
        <p:spPr>
          <a:xfrm>
            <a:off x="506808" y="3820239"/>
            <a:ext cx="3538354" cy="1985025"/>
          </a:xfrm>
          <a:prstGeom prst="rect">
            <a:avLst/>
          </a:prstGeom>
          <a:noFill/>
          <a:ln w="9525" cap="flat" cmpd="sng">
            <a:solidFill>
              <a:schemeClr val="accent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chemeClr val="dk1"/>
              </a:buClr>
              <a:buSzPts val="2400"/>
              <a:buFont typeface="Arial"/>
              <a:buNone/>
            </a:pPr>
            <a:r>
              <a:rPr lang="en-US" sz="2000" b="0" i="0" u="none" strike="noStrike" cap="none">
                <a:solidFill>
                  <a:srgbClr val="00B0F0"/>
                </a:solidFill>
                <a:latin typeface="Arial"/>
                <a:ea typeface="Arial"/>
                <a:cs typeface="Arial"/>
                <a:sym typeface="Arial"/>
              </a:rPr>
              <a:t>DS: 0700h</a:t>
            </a:r>
            <a:endParaRPr/>
          </a:p>
          <a:p>
            <a:pPr marL="0" marR="0" lvl="0" indent="0" algn="l" rtl="0">
              <a:lnSpc>
                <a:spcPct val="100000"/>
              </a:lnSpc>
              <a:spcBef>
                <a:spcPts val="480"/>
              </a:spcBef>
              <a:spcAft>
                <a:spcPts val="0"/>
              </a:spcAft>
              <a:buClr>
                <a:schemeClr val="dk1"/>
              </a:buClr>
              <a:buSzPts val="2400"/>
              <a:buFont typeface="Arial"/>
              <a:buNone/>
            </a:pPr>
            <a:r>
              <a:rPr lang="en-US" sz="2000" b="0" i="0" u="none" strike="noStrike" cap="none">
                <a:solidFill>
                  <a:srgbClr val="00B0F0"/>
                </a:solidFill>
                <a:latin typeface="Arial"/>
                <a:ea typeface="Arial"/>
                <a:cs typeface="Arial"/>
                <a:sym typeface="Arial"/>
              </a:rPr>
              <a:t>BX: 0010h</a:t>
            </a:r>
            <a:endParaRPr/>
          </a:p>
          <a:p>
            <a:pPr marL="0" marR="0" lvl="0" indent="0" algn="l" rtl="0">
              <a:lnSpc>
                <a:spcPct val="100000"/>
              </a:lnSpc>
              <a:spcBef>
                <a:spcPts val="480"/>
              </a:spcBef>
              <a:spcAft>
                <a:spcPts val="0"/>
              </a:spcAft>
              <a:buClr>
                <a:schemeClr val="dk1"/>
              </a:buClr>
              <a:buSzPts val="2400"/>
              <a:buFont typeface="Arial"/>
              <a:buNone/>
            </a:pPr>
            <a:r>
              <a:rPr lang="en-US" sz="2000" b="0" i="0" u="none" strike="noStrike" cap="none">
                <a:solidFill>
                  <a:srgbClr val="00B0F0"/>
                </a:solidFill>
                <a:latin typeface="Arial"/>
                <a:ea typeface="Arial"/>
                <a:cs typeface="Arial"/>
                <a:sym typeface="Arial"/>
              </a:rPr>
              <a:t>EA: (BX)+08h = 0018h</a:t>
            </a:r>
            <a:endParaRPr/>
          </a:p>
          <a:p>
            <a:pPr marL="0" marR="0" lvl="0" indent="0" algn="l" rtl="0">
              <a:lnSpc>
                <a:spcPct val="100000"/>
              </a:lnSpc>
              <a:spcBef>
                <a:spcPts val="480"/>
              </a:spcBef>
              <a:spcAft>
                <a:spcPts val="0"/>
              </a:spcAft>
              <a:buClr>
                <a:schemeClr val="dk1"/>
              </a:buClr>
              <a:buSzPts val="2400"/>
              <a:buFont typeface="Arial"/>
              <a:buNone/>
            </a:pPr>
            <a:r>
              <a:rPr lang="en-US" sz="2000" b="0" i="0" u="none" strike="noStrike" cap="none">
                <a:solidFill>
                  <a:srgbClr val="00B0F0"/>
                </a:solidFill>
                <a:latin typeface="Arial"/>
                <a:ea typeface="Arial"/>
                <a:cs typeface="Arial"/>
                <a:sym typeface="Arial"/>
              </a:rPr>
              <a:t>Logical Address: 0700:0018</a:t>
            </a:r>
            <a:endParaRPr/>
          </a:p>
          <a:p>
            <a:pPr marL="0" marR="0" lvl="0" indent="0" algn="l" rtl="0">
              <a:lnSpc>
                <a:spcPct val="100000"/>
              </a:lnSpc>
              <a:spcBef>
                <a:spcPts val="480"/>
              </a:spcBef>
              <a:spcAft>
                <a:spcPts val="0"/>
              </a:spcAft>
              <a:buClr>
                <a:schemeClr val="dk1"/>
              </a:buClr>
              <a:buSzPts val="2400"/>
              <a:buFont typeface="Arial"/>
              <a:buNone/>
            </a:pPr>
            <a:r>
              <a:rPr lang="en-US" sz="2000" b="0" i="0" u="none" strike="noStrike" cap="none">
                <a:solidFill>
                  <a:srgbClr val="00B0F0"/>
                </a:solidFill>
                <a:latin typeface="Arial"/>
                <a:ea typeface="Arial"/>
                <a:cs typeface="Arial"/>
                <a:sym typeface="Arial"/>
              </a:rPr>
              <a:t>Physical Address: 7018h</a:t>
            </a:r>
            <a:endParaRPr/>
          </a:p>
          <a:p>
            <a:pPr marL="0" marR="0" lvl="0" indent="0" algn="l" rtl="0">
              <a:lnSpc>
                <a:spcPct val="100000"/>
              </a:lnSpc>
              <a:spcBef>
                <a:spcPts val="48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779" name="Google Shape;779;p67"/>
          <p:cNvPicPr preferRelativeResize="0"/>
          <p:nvPr/>
        </p:nvPicPr>
        <p:blipFill rotWithShape="1">
          <a:blip r:embed="rId3">
            <a:alphaModFix/>
          </a:blip>
          <a:srcRect/>
          <a:stretch/>
        </p:blipFill>
        <p:spPr>
          <a:xfrm>
            <a:off x="4427984" y="1340768"/>
            <a:ext cx="4401691" cy="3365698"/>
          </a:xfrm>
          <a:prstGeom prst="rect">
            <a:avLst/>
          </a:prstGeom>
          <a:noFill/>
          <a:ln>
            <a:noFill/>
          </a:ln>
        </p:spPr>
      </p:pic>
      <p:sp>
        <p:nvSpPr>
          <p:cNvPr id="780" name="Google Shape;780;p67"/>
          <p:cNvSpPr/>
          <p:nvPr/>
        </p:nvSpPr>
        <p:spPr>
          <a:xfrm>
            <a:off x="4644008" y="2276872"/>
            <a:ext cx="648072" cy="216024"/>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1" name="Google Shape;781;p67"/>
          <p:cNvSpPr/>
          <p:nvPr/>
        </p:nvSpPr>
        <p:spPr>
          <a:xfrm>
            <a:off x="5508104" y="1988840"/>
            <a:ext cx="1080120" cy="360040"/>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2" name="Google Shape;782;p67"/>
          <p:cNvSpPr txBox="1"/>
          <p:nvPr/>
        </p:nvSpPr>
        <p:spPr>
          <a:xfrm>
            <a:off x="307479" y="38483"/>
            <a:ext cx="6324600" cy="827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1.4 Base Addressing Mode</a:t>
            </a:r>
            <a:endParaRPr sz="4000" b="1"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68"/>
          <p:cNvSpPr txBox="1">
            <a:spLocks noGrp="1"/>
          </p:cNvSpPr>
          <p:nvPr>
            <p:ph type="body" idx="1"/>
          </p:nvPr>
        </p:nvSpPr>
        <p:spPr>
          <a:xfrm>
            <a:off x="457200" y="897425"/>
            <a:ext cx="8435280" cy="1837844"/>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480"/>
              </a:spcBef>
              <a:spcAft>
                <a:spcPts val="0"/>
              </a:spcAft>
              <a:buClr>
                <a:schemeClr val="dk1"/>
              </a:buClr>
              <a:buSzPts val="2400"/>
              <a:buFont typeface="Noto Sans Symbols"/>
              <a:buChar char="▪"/>
            </a:pPr>
            <a:r>
              <a:rPr lang="en-US" sz="2000" b="0" i="0" u="none" strike="noStrike" cap="none">
                <a:solidFill>
                  <a:srgbClr val="000000"/>
                </a:solidFill>
                <a:latin typeface="Arial"/>
                <a:ea typeface="Arial"/>
                <a:cs typeface="Arial"/>
                <a:sym typeface="Arial"/>
              </a:rPr>
              <a:t>SI or DI-register is used to hold an index value for memory data.</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000" b="0" i="0" u="none" strike="noStrike" cap="none">
                <a:solidFill>
                  <a:srgbClr val="000000"/>
                </a:solidFill>
                <a:latin typeface="Arial"/>
                <a:ea typeface="Arial"/>
                <a:cs typeface="Arial"/>
                <a:sym typeface="Arial"/>
              </a:rPr>
              <a:t>A signed 8-bit or unsigned 16-bit displacement will be specified in the instruction.</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000" b="0" i="0" u="none" strike="noStrike" cap="none">
                <a:solidFill>
                  <a:srgbClr val="000000"/>
                </a:solidFill>
                <a:latin typeface="Arial"/>
                <a:ea typeface="Arial"/>
                <a:cs typeface="Arial"/>
                <a:sym typeface="Arial"/>
              </a:rPr>
              <a:t>The displacement is added to index value in SI or DI-register to obtain the Effective Address (EA)</a:t>
            </a:r>
            <a:endParaRPr sz="2400" b="1" i="0" u="none" strike="noStrike" cap="none">
              <a:solidFill>
                <a:schemeClr val="dk1"/>
              </a:solidFill>
              <a:latin typeface="Arial"/>
              <a:ea typeface="Arial"/>
              <a:cs typeface="Arial"/>
              <a:sym typeface="Arial"/>
            </a:endParaRPr>
          </a:p>
        </p:txBody>
      </p:sp>
      <p:sp>
        <p:nvSpPr>
          <p:cNvPr id="788" name="Google Shape;788;p68"/>
          <p:cNvSpPr txBox="1">
            <a:spLocks noGrp="1"/>
          </p:cNvSpPr>
          <p:nvPr>
            <p:ph type="body" idx="5"/>
          </p:nvPr>
        </p:nvSpPr>
        <p:spPr>
          <a:xfrm>
            <a:off x="304800" y="152400"/>
            <a:ext cx="6324600" cy="52652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1.5 Indexed Addressing Mode</a:t>
            </a:r>
            <a:endParaRPr sz="4000" b="1" i="0" u="none" strike="noStrike" cap="none">
              <a:solidFill>
                <a:schemeClr val="dk1"/>
              </a:solidFill>
              <a:latin typeface="Arial"/>
              <a:ea typeface="Arial"/>
              <a:cs typeface="Arial"/>
              <a:sym typeface="Arial"/>
            </a:endParaRPr>
          </a:p>
        </p:txBody>
      </p:sp>
      <p:pic>
        <p:nvPicPr>
          <p:cNvPr id="789" name="Google Shape;789;p68"/>
          <p:cNvPicPr preferRelativeResize="0"/>
          <p:nvPr/>
        </p:nvPicPr>
        <p:blipFill rotWithShape="1">
          <a:blip r:embed="rId3">
            <a:alphaModFix/>
          </a:blip>
          <a:srcRect/>
          <a:stretch/>
        </p:blipFill>
        <p:spPr>
          <a:xfrm>
            <a:off x="899592" y="3717032"/>
            <a:ext cx="4716640" cy="17745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69"/>
          <p:cNvSpPr txBox="1">
            <a:spLocks noGrp="1"/>
          </p:cNvSpPr>
          <p:nvPr>
            <p:ph type="body" idx="2"/>
          </p:nvPr>
        </p:nvSpPr>
        <p:spPr>
          <a:xfrm>
            <a:off x="446857" y="1052736"/>
            <a:ext cx="3020243" cy="194916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org 100h</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MOV [0022H], 0100H     </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MOV SI, 0010H  </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MOV AX, [SI+012H]</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CC0000"/>
                </a:solidFill>
                <a:latin typeface="Courier New"/>
                <a:ea typeface="Courier New"/>
                <a:cs typeface="Courier New"/>
                <a:sym typeface="Courier New"/>
              </a:rPr>
              <a:t>ret</a:t>
            </a:r>
            <a:endParaRPr sz="20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endParaRPr sz="2400" b="0" i="0" u="none" strike="noStrike" cap="none">
              <a:solidFill>
                <a:srgbClr val="CC000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2400"/>
              <a:buFont typeface="Arial"/>
              <a:buNone/>
            </a:pPr>
            <a:endParaRPr sz="2400" b="0" i="0" u="none" strike="noStrike" cap="none">
              <a:solidFill>
                <a:schemeClr val="dk1"/>
              </a:solidFill>
              <a:latin typeface="Courier New"/>
              <a:ea typeface="Courier New"/>
              <a:cs typeface="Courier New"/>
              <a:sym typeface="Courier New"/>
            </a:endParaRPr>
          </a:p>
        </p:txBody>
      </p:sp>
      <p:sp>
        <p:nvSpPr>
          <p:cNvPr id="795" name="Google Shape;795;p69"/>
          <p:cNvSpPr txBox="1">
            <a:spLocks noGrp="1"/>
          </p:cNvSpPr>
          <p:nvPr>
            <p:ph type="body" idx="5"/>
          </p:nvPr>
        </p:nvSpPr>
        <p:spPr>
          <a:xfrm>
            <a:off x="304800" y="152400"/>
            <a:ext cx="6324600" cy="52652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rgbClr val="000000"/>
                </a:solidFill>
                <a:latin typeface="Arial"/>
                <a:ea typeface="Arial"/>
                <a:cs typeface="Arial"/>
                <a:sym typeface="Arial"/>
              </a:rPr>
              <a:t>1.5 Indexed Addressing Mode</a:t>
            </a:r>
            <a:endParaRPr sz="4000" b="1" i="0" u="none" strike="noStrike" cap="none">
              <a:solidFill>
                <a:schemeClr val="dk1"/>
              </a:solidFill>
              <a:latin typeface="Arial"/>
              <a:ea typeface="Arial"/>
              <a:cs typeface="Arial"/>
              <a:sym typeface="Arial"/>
            </a:endParaRPr>
          </a:p>
        </p:txBody>
      </p:sp>
      <p:pic>
        <p:nvPicPr>
          <p:cNvPr id="796" name="Google Shape;796;p69"/>
          <p:cNvPicPr preferRelativeResize="0"/>
          <p:nvPr/>
        </p:nvPicPr>
        <p:blipFill rotWithShape="1">
          <a:blip r:embed="rId3">
            <a:alphaModFix/>
          </a:blip>
          <a:srcRect/>
          <a:stretch/>
        </p:blipFill>
        <p:spPr>
          <a:xfrm>
            <a:off x="7121598" y="1054042"/>
            <a:ext cx="1343025" cy="3895725"/>
          </a:xfrm>
          <a:prstGeom prst="rect">
            <a:avLst/>
          </a:prstGeom>
          <a:noFill/>
          <a:ln>
            <a:noFill/>
          </a:ln>
        </p:spPr>
      </p:pic>
      <p:sp>
        <p:nvSpPr>
          <p:cNvPr id="797" name="Google Shape;797;p69"/>
          <p:cNvSpPr/>
          <p:nvPr/>
        </p:nvSpPr>
        <p:spPr>
          <a:xfrm>
            <a:off x="7121599" y="4293096"/>
            <a:ext cx="1343025" cy="288032"/>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8" name="Google Shape;798;p69"/>
          <p:cNvSpPr/>
          <p:nvPr/>
        </p:nvSpPr>
        <p:spPr>
          <a:xfrm>
            <a:off x="7150174" y="3778746"/>
            <a:ext cx="1343025" cy="288032"/>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9" name="Google Shape;799;p69"/>
          <p:cNvSpPr txBox="1"/>
          <p:nvPr/>
        </p:nvSpPr>
        <p:spPr>
          <a:xfrm>
            <a:off x="446856" y="3147744"/>
            <a:ext cx="6324599" cy="1656184"/>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DS = 0700h; SI = 0010h</a:t>
            </a:r>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EA = (SI)+012h; BA = DS × 16</a:t>
            </a:r>
            <a:r>
              <a:rPr lang="en-US" sz="2000" b="0" i="0" u="none" strike="noStrike" cap="none" baseline="-25000">
                <a:solidFill>
                  <a:srgbClr val="00B0F0"/>
                </a:solidFill>
                <a:latin typeface="Courier New"/>
                <a:ea typeface="Courier New"/>
                <a:cs typeface="Courier New"/>
                <a:sym typeface="Courier New"/>
              </a:rPr>
              <a:t>10</a:t>
            </a:r>
            <a:endParaRPr sz="2000" b="0" i="0" u="none" strike="noStrike" cap="none">
              <a:solidFill>
                <a:srgbClr val="00B0F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MA = BA + EA; AX ← MA; AL ← MA; AH ← MA + 1; Logical Address: 0700:0022;</a:t>
            </a:r>
            <a:endParaRPr/>
          </a:p>
          <a:p>
            <a:pPr marL="0" marR="0" lvl="0" indent="0" algn="l" rtl="0">
              <a:lnSpc>
                <a:spcPct val="100000"/>
              </a:lnSpc>
              <a:spcBef>
                <a:spcPts val="480"/>
              </a:spcBef>
              <a:spcAft>
                <a:spcPts val="0"/>
              </a:spcAft>
              <a:buClr>
                <a:schemeClr val="dk1"/>
              </a:buClr>
              <a:buSzPts val="1100"/>
              <a:buFont typeface="Arial"/>
              <a:buNone/>
            </a:pPr>
            <a:endParaRPr sz="2000" b="0" i="0" u="none" strike="noStrike" cap="none">
              <a:solidFill>
                <a:srgbClr val="00B0F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1100"/>
              <a:buFont typeface="Arial"/>
              <a:buNone/>
            </a:pPr>
            <a:r>
              <a:rPr lang="en-US" sz="2000" b="0" i="0" u="none" strike="noStrike" cap="none">
                <a:solidFill>
                  <a:srgbClr val="00B0F0"/>
                </a:solidFill>
                <a:latin typeface="Courier New"/>
                <a:ea typeface="Courier New"/>
                <a:cs typeface="Courier New"/>
                <a:sym typeface="Courier New"/>
              </a:rPr>
              <a:t>   </a:t>
            </a:r>
            <a:endParaRPr/>
          </a:p>
          <a:p>
            <a:pPr marL="0" marR="0" lvl="0" indent="0" algn="l" rtl="0">
              <a:lnSpc>
                <a:spcPct val="100000"/>
              </a:lnSpc>
              <a:spcBef>
                <a:spcPts val="480"/>
              </a:spcBef>
              <a:spcAft>
                <a:spcPts val="0"/>
              </a:spcAft>
              <a:buClr>
                <a:schemeClr val="dk1"/>
              </a:buClr>
              <a:buSzPts val="1100"/>
              <a:buFont typeface="Arial"/>
              <a:buNone/>
            </a:pPr>
            <a:endParaRPr sz="2400" b="0" i="0" u="none" strike="noStrike" cap="none">
              <a:solidFill>
                <a:srgbClr val="00B0F0"/>
              </a:solidFill>
              <a:latin typeface="Courier New"/>
              <a:ea typeface="Courier New"/>
              <a:cs typeface="Courier New"/>
              <a:sym typeface="Courier New"/>
            </a:endParaRPr>
          </a:p>
          <a:p>
            <a:pPr marL="0" marR="0" lvl="0" indent="0" algn="l" rtl="0">
              <a:lnSpc>
                <a:spcPct val="100000"/>
              </a:lnSpc>
              <a:spcBef>
                <a:spcPts val="480"/>
              </a:spcBef>
              <a:spcAft>
                <a:spcPts val="0"/>
              </a:spcAft>
              <a:buClr>
                <a:schemeClr val="dk1"/>
              </a:buClr>
              <a:buSzPts val="2400"/>
              <a:buFont typeface="Arial"/>
              <a:buNone/>
            </a:pPr>
            <a:endParaRPr sz="2400" b="0" i="0" u="none" strike="noStrike" cap="none">
              <a:solidFill>
                <a:srgbClr val="00B0F0"/>
              </a:solidFill>
              <a:latin typeface="Courier New"/>
              <a:ea typeface="Courier New"/>
              <a:cs typeface="Courier New"/>
              <a:sym typeface="Courier New"/>
            </a:endParaRPr>
          </a:p>
        </p:txBody>
      </p:sp>
      <p:pic>
        <p:nvPicPr>
          <p:cNvPr id="800" name="Google Shape;800;p69"/>
          <p:cNvPicPr preferRelativeResize="0"/>
          <p:nvPr/>
        </p:nvPicPr>
        <p:blipFill rotWithShape="1">
          <a:blip r:embed="rId4">
            <a:alphaModFix/>
          </a:blip>
          <a:srcRect/>
          <a:stretch/>
        </p:blipFill>
        <p:spPr>
          <a:xfrm>
            <a:off x="469330" y="4949767"/>
            <a:ext cx="5796136" cy="159646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1253</Words>
  <Application>Microsoft Office PowerPoint</Application>
  <PresentationFormat>On-screen Show (4:3)</PresentationFormat>
  <Paragraphs>177</Paragraphs>
  <Slides>18</Slides>
  <Notes>18</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18</vt:i4>
      </vt:variant>
    </vt:vector>
  </HeadingPairs>
  <TitlesOfParts>
    <vt:vector size="27" baseType="lpstr">
      <vt:lpstr>Arial</vt:lpstr>
      <vt:lpstr>Calibri</vt:lpstr>
      <vt:lpstr>Courier New</vt:lpstr>
      <vt:lpstr>Noto Sans Symbols</vt:lpstr>
      <vt:lpstr>Office Theme</vt:lpstr>
      <vt:lpstr>Office Theme</vt:lpstr>
      <vt:lpstr>Office Theme</vt:lpstr>
      <vt:lpstr>Office Theme</vt:lpstr>
      <vt:lpstr>Office Theme</vt:lpstr>
      <vt:lpstr>Experiment 04: Addressing Modes in 8086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04: Addressing Modes in 8086 </dc:title>
  <cp:lastModifiedBy>Anantha Sai Satwik Vysyaraju</cp:lastModifiedBy>
  <cp:revision>2</cp:revision>
  <dcterms:modified xsi:type="dcterms:W3CDTF">2021-02-09T04:02:53Z</dcterms:modified>
</cp:coreProperties>
</file>