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7"/>
    <p:restoredTop sz="94720"/>
  </p:normalViewPr>
  <p:slideViewPr>
    <p:cSldViewPr snapToGrid="0" snapToObjects="1">
      <p:cViewPr varScale="1">
        <p:scale>
          <a:sx n="204" d="100"/>
          <a:sy n="204"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AF398-8956-4588-AF60-1898D73CDF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C56400E-5921-43F6-A96B-7B515BA70383}">
      <dgm:prSet/>
      <dgm:spPr/>
      <dgm:t>
        <a:bodyPr/>
        <a:lstStyle/>
        <a:p>
          <a:r>
            <a:rPr lang="en-US"/>
            <a:t>Total Number of rows : 14,000</a:t>
          </a:r>
        </a:p>
      </dgm:t>
    </dgm:pt>
    <dgm:pt modelId="{8D231DDE-743C-4450-932F-C9D10A618182}" type="parTrans" cxnId="{1A5243B6-782C-489A-A06E-A7D27C629629}">
      <dgm:prSet/>
      <dgm:spPr/>
      <dgm:t>
        <a:bodyPr/>
        <a:lstStyle/>
        <a:p>
          <a:endParaRPr lang="en-US"/>
        </a:p>
      </dgm:t>
    </dgm:pt>
    <dgm:pt modelId="{03E87FAA-9756-4D2C-B4FB-F20E5935908F}" type="sibTrans" cxnId="{1A5243B6-782C-489A-A06E-A7D27C629629}">
      <dgm:prSet/>
      <dgm:spPr/>
      <dgm:t>
        <a:bodyPr/>
        <a:lstStyle/>
        <a:p>
          <a:endParaRPr lang="en-US"/>
        </a:p>
      </dgm:t>
    </dgm:pt>
    <dgm:pt modelId="{1CB07A7D-63E0-4886-A0EA-93A43C4BC1A7}">
      <dgm:prSet/>
      <dgm:spPr/>
      <dgm:t>
        <a:bodyPr/>
        <a:lstStyle/>
        <a:p>
          <a:r>
            <a:rPr lang="en-US" dirty="0"/>
            <a:t>Number of columns/Features : 24</a:t>
          </a:r>
        </a:p>
      </dgm:t>
    </dgm:pt>
    <dgm:pt modelId="{01F77B61-D392-4F39-AEAF-37FA27DD479E}" type="parTrans" cxnId="{E5D56AE0-6A68-4F63-AD54-33D2EA580CFC}">
      <dgm:prSet/>
      <dgm:spPr/>
      <dgm:t>
        <a:bodyPr/>
        <a:lstStyle/>
        <a:p>
          <a:endParaRPr lang="en-US"/>
        </a:p>
      </dgm:t>
    </dgm:pt>
    <dgm:pt modelId="{6B6EA53C-582F-487F-8B65-9B7FD7317697}" type="sibTrans" cxnId="{E5D56AE0-6A68-4F63-AD54-33D2EA580CFC}">
      <dgm:prSet/>
      <dgm:spPr/>
      <dgm:t>
        <a:bodyPr/>
        <a:lstStyle/>
        <a:p>
          <a:endParaRPr lang="en-US"/>
        </a:p>
      </dgm:t>
    </dgm:pt>
    <dgm:pt modelId="{575CFC36-E4F2-7D44-B996-38D982133244}" type="pres">
      <dgm:prSet presAssocID="{A1AAF398-8956-4588-AF60-1898D73CDF73}" presName="linear" presStyleCnt="0">
        <dgm:presLayoutVars>
          <dgm:animLvl val="lvl"/>
          <dgm:resizeHandles val="exact"/>
        </dgm:presLayoutVars>
      </dgm:prSet>
      <dgm:spPr/>
    </dgm:pt>
    <dgm:pt modelId="{C7EBE71F-94B4-5B4D-BA8A-F5D9ACBFC6F9}" type="pres">
      <dgm:prSet presAssocID="{3C56400E-5921-43F6-A96B-7B515BA70383}" presName="parentText" presStyleLbl="node1" presStyleIdx="0" presStyleCnt="2">
        <dgm:presLayoutVars>
          <dgm:chMax val="0"/>
          <dgm:bulletEnabled val="1"/>
        </dgm:presLayoutVars>
      </dgm:prSet>
      <dgm:spPr/>
    </dgm:pt>
    <dgm:pt modelId="{866A740C-F91A-6F47-867B-62E26369CEC5}" type="pres">
      <dgm:prSet presAssocID="{03E87FAA-9756-4D2C-B4FB-F20E5935908F}" presName="spacer" presStyleCnt="0"/>
      <dgm:spPr/>
    </dgm:pt>
    <dgm:pt modelId="{8F5C00F9-712C-F247-AA78-BCC3E87563DE}" type="pres">
      <dgm:prSet presAssocID="{1CB07A7D-63E0-4886-A0EA-93A43C4BC1A7}" presName="parentText" presStyleLbl="node1" presStyleIdx="1" presStyleCnt="2">
        <dgm:presLayoutVars>
          <dgm:chMax val="0"/>
          <dgm:bulletEnabled val="1"/>
        </dgm:presLayoutVars>
      </dgm:prSet>
      <dgm:spPr/>
    </dgm:pt>
  </dgm:ptLst>
  <dgm:cxnLst>
    <dgm:cxn modelId="{D776D26C-2C5B-5E43-BBEE-A30B66BDE70E}" type="presOf" srcId="{A1AAF398-8956-4588-AF60-1898D73CDF73}" destId="{575CFC36-E4F2-7D44-B996-38D982133244}" srcOrd="0" destOrd="0" presId="urn:microsoft.com/office/officeart/2005/8/layout/vList2"/>
    <dgm:cxn modelId="{1FF45379-600C-BC42-BC8A-B37AD30F3036}" type="presOf" srcId="{3C56400E-5921-43F6-A96B-7B515BA70383}" destId="{C7EBE71F-94B4-5B4D-BA8A-F5D9ACBFC6F9}" srcOrd="0" destOrd="0" presId="urn:microsoft.com/office/officeart/2005/8/layout/vList2"/>
    <dgm:cxn modelId="{1A5243B6-782C-489A-A06E-A7D27C629629}" srcId="{A1AAF398-8956-4588-AF60-1898D73CDF73}" destId="{3C56400E-5921-43F6-A96B-7B515BA70383}" srcOrd="0" destOrd="0" parTransId="{8D231DDE-743C-4450-932F-C9D10A618182}" sibTransId="{03E87FAA-9756-4D2C-B4FB-F20E5935908F}"/>
    <dgm:cxn modelId="{74C543D7-0F43-2D4B-AEE4-07F166AF7719}" type="presOf" srcId="{1CB07A7D-63E0-4886-A0EA-93A43C4BC1A7}" destId="{8F5C00F9-712C-F247-AA78-BCC3E87563DE}" srcOrd="0" destOrd="0" presId="urn:microsoft.com/office/officeart/2005/8/layout/vList2"/>
    <dgm:cxn modelId="{E5D56AE0-6A68-4F63-AD54-33D2EA580CFC}" srcId="{A1AAF398-8956-4588-AF60-1898D73CDF73}" destId="{1CB07A7D-63E0-4886-A0EA-93A43C4BC1A7}" srcOrd="1" destOrd="0" parTransId="{01F77B61-D392-4F39-AEAF-37FA27DD479E}" sibTransId="{6B6EA53C-582F-487F-8B65-9B7FD7317697}"/>
    <dgm:cxn modelId="{AB378349-E128-D747-8BAD-DD932D74728C}" type="presParOf" srcId="{575CFC36-E4F2-7D44-B996-38D982133244}" destId="{C7EBE71F-94B4-5B4D-BA8A-F5D9ACBFC6F9}" srcOrd="0" destOrd="0" presId="urn:microsoft.com/office/officeart/2005/8/layout/vList2"/>
    <dgm:cxn modelId="{B007AC7F-2903-3D4D-BA43-C46C60160948}" type="presParOf" srcId="{575CFC36-E4F2-7D44-B996-38D982133244}" destId="{866A740C-F91A-6F47-867B-62E26369CEC5}" srcOrd="1" destOrd="0" presId="urn:microsoft.com/office/officeart/2005/8/layout/vList2"/>
    <dgm:cxn modelId="{4D629913-C7B6-5E4B-A7D2-96B81479D689}" type="presParOf" srcId="{575CFC36-E4F2-7D44-B996-38D982133244}" destId="{8F5C00F9-712C-F247-AA78-BCC3E87563D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BE71F-94B4-5B4D-BA8A-F5D9ACBFC6F9}">
      <dsp:nvSpPr>
        <dsp:cNvPr id="0" name=""/>
        <dsp:cNvSpPr/>
      </dsp:nvSpPr>
      <dsp:spPr>
        <a:xfrm>
          <a:off x="0" y="186404"/>
          <a:ext cx="5291663" cy="16309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Total Number of rows : 14,000</a:t>
          </a:r>
        </a:p>
      </dsp:txBody>
      <dsp:txXfrm>
        <a:off x="79618" y="266022"/>
        <a:ext cx="5132427" cy="1471744"/>
      </dsp:txXfrm>
    </dsp:sp>
    <dsp:sp modelId="{8F5C00F9-712C-F247-AA78-BCC3E87563DE}">
      <dsp:nvSpPr>
        <dsp:cNvPr id="0" name=""/>
        <dsp:cNvSpPr/>
      </dsp:nvSpPr>
      <dsp:spPr>
        <a:xfrm>
          <a:off x="0" y="1935464"/>
          <a:ext cx="5291663" cy="16309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Number of columns/Features : 24</a:t>
          </a:r>
        </a:p>
      </dsp:txBody>
      <dsp:txXfrm>
        <a:off x="79618" y="2015082"/>
        <a:ext cx="5132427" cy="14717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663C-0C24-5442-A378-82AB88E42E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AB3893-80BF-654C-9816-BC96D515D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6CB051A-5B05-CF48-9808-09FB71A67732}"/>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2C644345-6B8A-A945-880F-6EF024CE5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4F12E-5A58-FC4B-A1E5-068796BA95E9}"/>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124423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8CB2-8D3D-F342-801F-8BE0621763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26D113-230C-1445-B35A-9E44DD1C3C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4B63F8-BD82-4B45-8953-40E58BEF88DB}"/>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F7ABF633-77F0-7348-A775-509870ABD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37FD6-5859-5D47-AA40-7797C69D275E}"/>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379762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5CEEB-C369-7B4A-B998-022A2691511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05B922-EE2E-234F-AF8C-8436E5329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94E627-6438-524A-972A-D48AC6A26B1E}"/>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63A9453E-3518-6642-8CA6-B053973C1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2979C-6C06-A549-BD48-BF90D8B5FC58}"/>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178692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88AA-BA91-A644-9060-5BB1804F11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300965-D93B-1142-8994-44E04DA8F1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5E65D0-8DCD-664D-9279-54C582668735}"/>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4F070D88-56CF-AA47-8F72-66CBE1E89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48D5-0592-2F42-921E-38888A841E94}"/>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350140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02B4-CBF5-2F43-A91D-4C59F6794D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DA8510-E6F7-C649-A8E2-14B82673E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A6DCD2-836C-6745-8925-B27B337014FB}"/>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BDEDC305-99B6-3248-9C16-2BF2BC6F5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53059-1EB1-464A-BE0A-67D21390BE47}"/>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27797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FB87-708B-AC44-86F6-1C48EE5AEE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B0D910-5745-7241-9B0C-650BB9E79E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255E2B6-3312-3E4B-8018-F50A195C34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48DCE72-2086-224D-BD4E-E20F4D418A85}"/>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6" name="Footer Placeholder 5">
            <a:extLst>
              <a:ext uri="{FF2B5EF4-FFF2-40B4-BE49-F238E27FC236}">
                <a16:creationId xmlns:a16="http://schemas.microsoft.com/office/drawing/2014/main" id="{3E8FAA7F-3D62-A648-BA2D-4678F53B0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2233A-3663-7546-9A37-66201B72EEF8}"/>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415892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5602-A36F-174F-BC68-7AF93429CC6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175FF7-E240-CF4E-B148-09F47326D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AC108B-E091-C042-8984-9FD7142FC4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7726D2-CF43-C849-9F0D-E8F07D6BB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441B32-538B-AD43-A2C0-5ECED6C07B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364CBC-1FC7-D943-AE70-030877A860B2}"/>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8" name="Footer Placeholder 7">
            <a:extLst>
              <a:ext uri="{FF2B5EF4-FFF2-40B4-BE49-F238E27FC236}">
                <a16:creationId xmlns:a16="http://schemas.microsoft.com/office/drawing/2014/main" id="{4F9A983D-6BD3-1F41-8561-C4441B2A2A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6AFB8B-43C0-4B41-9E4E-FACD133482D4}"/>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30286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1FA8-992F-3F4F-9402-55B8A6878A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7089AF-E468-1B46-9A75-2D069857FF06}"/>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4" name="Footer Placeholder 3">
            <a:extLst>
              <a:ext uri="{FF2B5EF4-FFF2-40B4-BE49-F238E27FC236}">
                <a16:creationId xmlns:a16="http://schemas.microsoft.com/office/drawing/2014/main" id="{129BA6BC-CED2-E047-BD1C-D3EB2235F8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2FCE5-E72E-5448-84E3-38E7CD6AA393}"/>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192031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6860F-B4B5-364A-BAF8-9BF96C2B7261}"/>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3" name="Footer Placeholder 2">
            <a:extLst>
              <a:ext uri="{FF2B5EF4-FFF2-40B4-BE49-F238E27FC236}">
                <a16:creationId xmlns:a16="http://schemas.microsoft.com/office/drawing/2014/main" id="{D6F31BD6-A596-E444-928B-5750866C1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C99012-78A2-734B-A171-58CA450F4CC9}"/>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22992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A394-63FE-6E40-A614-2F807F7AD3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0CAE1B-4464-1546-95F3-BF8C6E8F1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21F6D-B361-7F46-8F04-CC205054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9AD131-BB2A-4049-9E99-D34B9BF5CAE1}"/>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6" name="Footer Placeholder 5">
            <a:extLst>
              <a:ext uri="{FF2B5EF4-FFF2-40B4-BE49-F238E27FC236}">
                <a16:creationId xmlns:a16="http://schemas.microsoft.com/office/drawing/2014/main" id="{52D48C61-9697-5E41-94CC-25F21F4D5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10FC6-B95D-EE45-9289-14C96E0EB501}"/>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55262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BAD5-D685-3A45-BE1F-8EA65AB1A9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A5151CD-069E-1A4B-9B02-8BCF56479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FC991-21DA-184D-BFB5-6D3502E51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FB360D-61B1-DB47-A6D0-E59D4F48755B}"/>
              </a:ext>
            </a:extLst>
          </p:cNvPr>
          <p:cNvSpPr>
            <a:spLocks noGrp="1"/>
          </p:cNvSpPr>
          <p:nvPr>
            <p:ph type="dt" sz="half" idx="10"/>
          </p:nvPr>
        </p:nvSpPr>
        <p:spPr/>
        <p:txBody>
          <a:bodyPr/>
          <a:lstStyle/>
          <a:p>
            <a:fld id="{3FCF9B33-07B7-AC4A-90DE-9C49846455FE}" type="datetimeFigureOut">
              <a:rPr lang="en-US" smtClean="0"/>
              <a:t>12/12/21</a:t>
            </a:fld>
            <a:endParaRPr lang="en-US"/>
          </a:p>
        </p:txBody>
      </p:sp>
      <p:sp>
        <p:nvSpPr>
          <p:cNvPr id="6" name="Footer Placeholder 5">
            <a:extLst>
              <a:ext uri="{FF2B5EF4-FFF2-40B4-BE49-F238E27FC236}">
                <a16:creationId xmlns:a16="http://schemas.microsoft.com/office/drawing/2014/main" id="{2E810BA0-26BB-3244-9E2B-D084CCBA4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FC37A-CE8B-2349-9488-37E8818AFE53}"/>
              </a:ext>
            </a:extLst>
          </p:cNvPr>
          <p:cNvSpPr>
            <a:spLocks noGrp="1"/>
          </p:cNvSpPr>
          <p:nvPr>
            <p:ph type="sldNum" sz="quarter" idx="12"/>
          </p:nvPr>
        </p:nvSpPr>
        <p:spPr/>
        <p:txBody>
          <a:bodyPr/>
          <a:lstStyle/>
          <a:p>
            <a:fld id="{75173DF8-CD53-BE4E-A317-2EDB98DD3645}" type="slidenum">
              <a:rPr lang="en-US" smtClean="0"/>
              <a:t>‹#›</a:t>
            </a:fld>
            <a:endParaRPr lang="en-US"/>
          </a:p>
        </p:txBody>
      </p:sp>
    </p:spTree>
    <p:extLst>
      <p:ext uri="{BB962C8B-B14F-4D97-AF65-F5344CB8AC3E}">
        <p14:creationId xmlns:p14="http://schemas.microsoft.com/office/powerpoint/2010/main" val="41033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AED05-F30F-1E40-BF6C-69C2DB320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04405B-EC9F-C249-BE99-9EADF036B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27DB2E-BFB5-5F48-8750-3DEF0AB5A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F9B33-07B7-AC4A-90DE-9C49846455FE}" type="datetimeFigureOut">
              <a:rPr lang="en-US" smtClean="0"/>
              <a:t>12/12/21</a:t>
            </a:fld>
            <a:endParaRPr lang="en-US"/>
          </a:p>
        </p:txBody>
      </p:sp>
      <p:sp>
        <p:nvSpPr>
          <p:cNvPr id="5" name="Footer Placeholder 4">
            <a:extLst>
              <a:ext uri="{FF2B5EF4-FFF2-40B4-BE49-F238E27FC236}">
                <a16:creationId xmlns:a16="http://schemas.microsoft.com/office/drawing/2014/main" id="{A1E36899-3C9F-7C45-B470-4AD29F146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B9D1F-EC48-C540-9690-16FE7BE0B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73DF8-CD53-BE4E-A317-2EDB98DD3645}" type="slidenum">
              <a:rPr lang="en-US" smtClean="0"/>
              <a:t>‹#›</a:t>
            </a:fld>
            <a:endParaRPr lang="en-US"/>
          </a:p>
        </p:txBody>
      </p:sp>
    </p:spTree>
    <p:extLst>
      <p:ext uri="{BB962C8B-B14F-4D97-AF65-F5344CB8AC3E}">
        <p14:creationId xmlns:p14="http://schemas.microsoft.com/office/powerpoint/2010/main" val="87854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1760C-0ECC-DD4F-ABF8-23D0D2FED963}"/>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100" kern="1200">
                <a:solidFill>
                  <a:srgbClr val="FFFFFF"/>
                </a:solidFill>
                <a:latin typeface="+mj-lt"/>
                <a:ea typeface="+mj-ea"/>
                <a:cs typeface="+mj-cs"/>
              </a:rPr>
              <a:t>CSEE 5590-0001: Python/Deep Learning </a:t>
            </a:r>
            <a:br>
              <a:rPr lang="en-US" sz="4100" kern="1200">
                <a:solidFill>
                  <a:srgbClr val="FFFFFF"/>
                </a:solidFill>
                <a:latin typeface="+mj-lt"/>
                <a:ea typeface="+mj-ea"/>
                <a:cs typeface="+mj-cs"/>
              </a:rPr>
            </a:br>
            <a:r>
              <a:rPr lang="en-US" sz="4100" kern="1200">
                <a:solidFill>
                  <a:srgbClr val="FFFFFF"/>
                </a:solidFill>
                <a:latin typeface="+mj-lt"/>
                <a:ea typeface="+mj-ea"/>
                <a:cs typeface="+mj-cs"/>
              </a:rPr>
              <a:t>Programming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AD54AD1E-2DD7-154E-87BF-EC53D9BC424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sz="4000" b="1" dirty="0"/>
              <a:t>Project Presentation</a:t>
            </a:r>
          </a:p>
          <a:p>
            <a:pPr algn="l"/>
            <a:endParaRPr lang="en-US" sz="2800" b="1" dirty="0"/>
          </a:p>
          <a:p>
            <a:pPr algn="l"/>
            <a:endParaRPr lang="en-US" sz="2800" b="1" dirty="0"/>
          </a:p>
          <a:p>
            <a:pPr algn="l"/>
            <a:endParaRPr lang="en-US" sz="2800" b="1" dirty="0"/>
          </a:p>
          <a:p>
            <a:pPr indent="-228600" algn="l">
              <a:buFont typeface="Arial" panose="020B0604020202020204" pitchFamily="34" charset="0"/>
              <a:buChar char="•"/>
            </a:pPr>
            <a:r>
              <a:rPr lang="en-US" dirty="0"/>
              <a:t>Team Name : Fantastic Four</a:t>
            </a:r>
          </a:p>
          <a:p>
            <a:pPr indent="-228600" algn="l">
              <a:buFont typeface="Arial" panose="020B0604020202020204" pitchFamily="34" charset="0"/>
              <a:buChar char="•"/>
            </a:pPr>
            <a:r>
              <a:rPr lang="en-US" dirty="0"/>
              <a:t>Sai Shantan Goli</a:t>
            </a:r>
          </a:p>
          <a:p>
            <a:pPr indent="-228600" algn="l">
              <a:buFont typeface="Arial" panose="020B0604020202020204" pitchFamily="34" charset="0"/>
              <a:buChar char="•"/>
            </a:pPr>
            <a:r>
              <a:rPr lang="en-US" dirty="0" err="1"/>
              <a:t>Vinith</a:t>
            </a:r>
            <a:r>
              <a:rPr lang="en-US" dirty="0"/>
              <a:t> Kumar </a:t>
            </a:r>
            <a:r>
              <a:rPr lang="en-US" dirty="0" err="1"/>
              <a:t>Chelupati</a:t>
            </a:r>
            <a:endParaRPr lang="en-US" dirty="0"/>
          </a:p>
          <a:p>
            <a:pPr indent="-228600" algn="l">
              <a:buFont typeface="Arial" panose="020B0604020202020204" pitchFamily="34" charset="0"/>
              <a:buChar char="•"/>
            </a:pPr>
            <a:r>
              <a:rPr lang="en-US" dirty="0" err="1"/>
              <a:t>Prudhvidhar</a:t>
            </a:r>
            <a:r>
              <a:rPr lang="en-US" dirty="0"/>
              <a:t> Reddy Katta</a:t>
            </a:r>
          </a:p>
          <a:p>
            <a:pPr indent="-228600" algn="l">
              <a:buFont typeface="Arial" panose="020B0604020202020204" pitchFamily="34" charset="0"/>
              <a:buChar char="•"/>
            </a:pPr>
            <a:r>
              <a:rPr lang="en-US" dirty="0"/>
              <a:t>Girish Naga Vardhan </a:t>
            </a:r>
            <a:r>
              <a:rPr lang="en-US" dirty="0" err="1"/>
              <a:t>Chirumamilla</a:t>
            </a:r>
            <a:endParaRPr lang="en-US" dirty="0"/>
          </a:p>
          <a:p>
            <a:pPr algn="l"/>
            <a:br>
              <a:rPr lang="en-US" u="sng" dirty="0"/>
            </a:br>
            <a:endParaRPr lang="en-US" u="sng" dirty="0"/>
          </a:p>
        </p:txBody>
      </p:sp>
    </p:spTree>
    <p:extLst>
      <p:ext uri="{BB962C8B-B14F-4D97-AF65-F5344CB8AC3E}">
        <p14:creationId xmlns:p14="http://schemas.microsoft.com/office/powerpoint/2010/main" val="110083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BA80-67EE-4D46-BB7C-6F1120D77C00}"/>
              </a:ext>
            </a:extLst>
          </p:cNvPr>
          <p:cNvSpPr>
            <a:spLocks noGrp="1"/>
          </p:cNvSpPr>
          <p:nvPr>
            <p:ph type="title"/>
          </p:nvPr>
        </p:nvSpPr>
        <p:spPr>
          <a:xfrm>
            <a:off x="4965430" y="629268"/>
            <a:ext cx="6586491" cy="1286160"/>
          </a:xfrm>
        </p:spPr>
        <p:txBody>
          <a:bodyPr anchor="b">
            <a:normAutofit/>
          </a:bodyPr>
          <a:lstStyle/>
          <a:p>
            <a:r>
              <a:rPr lang="en-US" dirty="0"/>
              <a:t>Under-Sampling</a:t>
            </a:r>
          </a:p>
        </p:txBody>
      </p:sp>
      <p:sp>
        <p:nvSpPr>
          <p:cNvPr id="3" name="Content Placeholder 2">
            <a:extLst>
              <a:ext uri="{FF2B5EF4-FFF2-40B4-BE49-F238E27FC236}">
                <a16:creationId xmlns:a16="http://schemas.microsoft.com/office/drawing/2014/main" id="{DBF8BA7B-390D-2844-9F1E-0C3A9404A4A6}"/>
              </a:ext>
            </a:extLst>
          </p:cNvPr>
          <p:cNvSpPr>
            <a:spLocks noGrp="1"/>
          </p:cNvSpPr>
          <p:nvPr>
            <p:ph idx="1"/>
          </p:nvPr>
        </p:nvSpPr>
        <p:spPr>
          <a:xfrm>
            <a:off x="4965431" y="2438400"/>
            <a:ext cx="6586489" cy="3785419"/>
          </a:xfrm>
        </p:spPr>
        <p:txBody>
          <a:bodyPr>
            <a:normAutofit/>
          </a:bodyPr>
          <a:lstStyle/>
          <a:p>
            <a:r>
              <a:rPr lang="en-IN" sz="2000"/>
              <a:t>Under sampling is a technique to balance uneven datasets by keeping all of the data in the minority class and decreasing the size of the majority class. It is one of several techniques data scientists can use to extract more accurate information from originally imbalanced datasets. Though it has disadvantages, such as the loss of potentially important information, it remains a common and important skill for data scientists. </a:t>
            </a:r>
          </a:p>
        </p:txBody>
      </p:sp>
      <p:pic>
        <p:nvPicPr>
          <p:cNvPr id="5" name="Picture 4" descr="One in a crowd">
            <a:extLst>
              <a:ext uri="{FF2B5EF4-FFF2-40B4-BE49-F238E27FC236}">
                <a16:creationId xmlns:a16="http://schemas.microsoft.com/office/drawing/2014/main" id="{6B5A1D46-9EDC-459B-94B9-19B3B52BAEF9}"/>
              </a:ext>
            </a:extLst>
          </p:cNvPr>
          <p:cNvPicPr>
            <a:picLocks noChangeAspect="1"/>
          </p:cNvPicPr>
          <p:nvPr/>
        </p:nvPicPr>
        <p:blipFill rotWithShape="1">
          <a:blip r:embed="rId2"/>
          <a:srcRect l="28748" r="2055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8F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8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298F8A-196B-0042-8A6A-C0D0CF6DDAD8}"/>
              </a:ext>
            </a:extLst>
          </p:cNvPr>
          <p:cNvSpPr>
            <a:spLocks noGrp="1"/>
          </p:cNvSpPr>
          <p:nvPr>
            <p:ph type="title"/>
          </p:nvPr>
        </p:nvSpPr>
        <p:spPr>
          <a:xfrm>
            <a:off x="838200" y="365125"/>
            <a:ext cx="10515600" cy="1325563"/>
          </a:xfrm>
        </p:spPr>
        <p:txBody>
          <a:bodyPr>
            <a:normAutofit/>
          </a:bodyPr>
          <a:lstStyle/>
          <a:p>
            <a:r>
              <a:rPr lang="en-US" dirty="0"/>
              <a:t>Neural Networks</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DB898B-AB9D-ED4B-866D-AEF426A009C8}"/>
              </a:ext>
            </a:extLst>
          </p:cNvPr>
          <p:cNvSpPr>
            <a:spLocks noGrp="1"/>
          </p:cNvSpPr>
          <p:nvPr>
            <p:ph idx="1"/>
          </p:nvPr>
        </p:nvSpPr>
        <p:spPr>
          <a:xfrm>
            <a:off x="838200" y="1825625"/>
            <a:ext cx="10515600" cy="4351338"/>
          </a:xfrm>
        </p:spPr>
        <p:txBody>
          <a:bodyPr>
            <a:normAutofit/>
          </a:bodyPr>
          <a:lstStyle/>
          <a:p>
            <a:r>
              <a:rPr lang="en-US" sz="1800" dirty="0"/>
              <a:t>We used basic neural network model to train on the data. As the data is very imbalanced the accuracy was not that good. We had 4 Dense layers and dropout after each layer. We did use </a:t>
            </a:r>
            <a:r>
              <a:rPr lang="en-US" sz="1800" dirty="0" err="1"/>
              <a:t>softmax</a:t>
            </a:r>
            <a:r>
              <a:rPr lang="en-US" sz="1800" dirty="0"/>
              <a:t> as the activation function because we need to classify it into 2 categories.</a:t>
            </a:r>
          </a:p>
          <a:p>
            <a:pPr marL="0" indent="0">
              <a:buNone/>
            </a:pPr>
            <a:r>
              <a:rPr lang="en-IN" sz="1800" dirty="0" err="1"/>
              <a:t>clas</a:t>
            </a:r>
            <a:r>
              <a:rPr lang="en-IN" sz="1800" dirty="0"/>
              <a:t> = Sequential()</a:t>
            </a:r>
          </a:p>
          <a:p>
            <a:pPr marL="0" indent="0">
              <a:buNone/>
            </a:pPr>
            <a:r>
              <a:rPr lang="en-IN" sz="1800" dirty="0" err="1"/>
              <a:t>clas.add</a:t>
            </a:r>
            <a:r>
              <a:rPr lang="en-IN" sz="1800" dirty="0"/>
              <a:t>(Dense(units=16,kernel_initializer='</a:t>
            </a:r>
            <a:r>
              <a:rPr lang="en-IN" sz="1800" dirty="0" err="1"/>
              <a:t>uniform',activation</a:t>
            </a:r>
            <a:r>
              <a:rPr lang="en-IN" sz="1800" dirty="0"/>
              <a:t>='</a:t>
            </a:r>
            <a:r>
              <a:rPr lang="en-IN" sz="1800" dirty="0" err="1"/>
              <a:t>relu</a:t>
            </a:r>
            <a:r>
              <a:rPr lang="en-IN" sz="1800" dirty="0"/>
              <a:t>',</a:t>
            </a:r>
            <a:r>
              <a:rPr lang="en-IN" sz="1800" dirty="0" err="1"/>
              <a:t>input_dim</a:t>
            </a:r>
            <a:r>
              <a:rPr lang="en-IN" sz="1800" dirty="0"/>
              <a:t>=12))</a:t>
            </a:r>
          </a:p>
          <a:p>
            <a:pPr marL="0" indent="0">
              <a:buNone/>
            </a:pPr>
            <a:r>
              <a:rPr lang="en-IN" sz="1800" dirty="0" err="1"/>
              <a:t>clas.add</a:t>
            </a:r>
            <a:r>
              <a:rPr lang="en-IN" sz="1800" dirty="0"/>
              <a:t>(Dropout(rate=0.1))</a:t>
            </a:r>
          </a:p>
          <a:p>
            <a:pPr marL="0" indent="0">
              <a:buNone/>
            </a:pPr>
            <a:r>
              <a:rPr lang="en-IN" sz="1800" dirty="0" err="1"/>
              <a:t>clas.add</a:t>
            </a:r>
            <a:r>
              <a:rPr lang="en-IN" sz="1800" dirty="0"/>
              <a:t>(Dense(units=32,kernel_initializer='</a:t>
            </a:r>
            <a:r>
              <a:rPr lang="en-IN" sz="1800" dirty="0" err="1"/>
              <a:t>uniform',activation</a:t>
            </a:r>
            <a:r>
              <a:rPr lang="en-IN" sz="1800" dirty="0"/>
              <a:t>='</a:t>
            </a:r>
            <a:r>
              <a:rPr lang="en-IN" sz="1800" dirty="0" err="1"/>
              <a:t>relu</a:t>
            </a:r>
            <a:r>
              <a:rPr lang="en-IN" sz="1800" dirty="0"/>
              <a:t>',</a:t>
            </a:r>
            <a:r>
              <a:rPr lang="en-IN" sz="1800" dirty="0" err="1"/>
              <a:t>input_dim</a:t>
            </a:r>
            <a:r>
              <a:rPr lang="en-IN" sz="1800" dirty="0"/>
              <a:t>=12))</a:t>
            </a:r>
          </a:p>
          <a:p>
            <a:pPr marL="0" indent="0">
              <a:buNone/>
            </a:pPr>
            <a:r>
              <a:rPr lang="en-IN" sz="1800" dirty="0" err="1"/>
              <a:t>clas.add</a:t>
            </a:r>
            <a:r>
              <a:rPr lang="en-IN" sz="1800" dirty="0"/>
              <a:t>(Dropout(rate=0.1))</a:t>
            </a:r>
          </a:p>
          <a:p>
            <a:pPr marL="0" indent="0">
              <a:buNone/>
            </a:pPr>
            <a:r>
              <a:rPr lang="en-IN" sz="1800" dirty="0" err="1"/>
              <a:t>clas.add</a:t>
            </a:r>
            <a:r>
              <a:rPr lang="en-IN" sz="1800" dirty="0"/>
              <a:t>(Dense(units=64,kernel_initializer='</a:t>
            </a:r>
            <a:r>
              <a:rPr lang="en-IN" sz="1800" dirty="0" err="1"/>
              <a:t>uniform',activation</a:t>
            </a:r>
            <a:r>
              <a:rPr lang="en-IN" sz="1800" dirty="0"/>
              <a:t>='</a:t>
            </a:r>
            <a:r>
              <a:rPr lang="en-IN" sz="1800" dirty="0" err="1"/>
              <a:t>relu</a:t>
            </a:r>
            <a:r>
              <a:rPr lang="en-IN" sz="1800" dirty="0"/>
              <a:t>',</a:t>
            </a:r>
            <a:r>
              <a:rPr lang="en-IN" sz="1800" dirty="0" err="1"/>
              <a:t>input_dim</a:t>
            </a:r>
            <a:r>
              <a:rPr lang="en-IN" sz="1800" dirty="0"/>
              <a:t>=12))</a:t>
            </a:r>
          </a:p>
          <a:p>
            <a:pPr marL="0" indent="0">
              <a:buNone/>
            </a:pPr>
            <a:r>
              <a:rPr lang="en-IN" sz="1800" dirty="0" err="1"/>
              <a:t>clas.add</a:t>
            </a:r>
            <a:r>
              <a:rPr lang="en-IN" sz="1800" dirty="0"/>
              <a:t>(Dropout(rate=0.1))</a:t>
            </a:r>
          </a:p>
          <a:p>
            <a:pPr marL="0" indent="0">
              <a:buNone/>
            </a:pPr>
            <a:r>
              <a:rPr lang="en-IN" sz="1800" dirty="0" err="1"/>
              <a:t>clas.add</a:t>
            </a:r>
            <a:r>
              <a:rPr lang="en-IN" sz="1800" dirty="0"/>
              <a:t>(Dense(units=2,kernel_initializer='</a:t>
            </a:r>
            <a:r>
              <a:rPr lang="en-IN" sz="1800" dirty="0" err="1"/>
              <a:t>uniform',activation</a:t>
            </a:r>
            <a:r>
              <a:rPr lang="en-IN" sz="1800" dirty="0"/>
              <a:t>='</a:t>
            </a:r>
            <a:r>
              <a:rPr lang="en-IN" sz="1800" dirty="0" err="1"/>
              <a:t>softmax</a:t>
            </a:r>
            <a:r>
              <a:rPr lang="en-IN" sz="1800" dirty="0"/>
              <a:t>'))</a:t>
            </a:r>
          </a:p>
          <a:p>
            <a:pPr marL="0" indent="0">
              <a:buNone/>
            </a:pPr>
            <a:r>
              <a:rPr lang="en-IN" sz="1800" dirty="0" err="1"/>
              <a:t>clas.compile</a:t>
            </a:r>
            <a:r>
              <a:rPr lang="en-IN" sz="1800" dirty="0"/>
              <a:t>(optimizer = '</a:t>
            </a:r>
            <a:r>
              <a:rPr lang="en-IN" sz="1800" dirty="0" err="1"/>
              <a:t>adam</a:t>
            </a:r>
            <a:r>
              <a:rPr lang="en-IN" sz="1800" dirty="0"/>
              <a:t>', loss = '</a:t>
            </a:r>
            <a:r>
              <a:rPr lang="en-IN" sz="1800" dirty="0" err="1"/>
              <a:t>sparse_categorical_crossentropy</a:t>
            </a:r>
            <a:r>
              <a:rPr lang="en-IN" sz="1800" dirty="0"/>
              <a:t>', metrics = ['accuracy'])</a:t>
            </a:r>
          </a:p>
          <a:p>
            <a:pPr marL="0" indent="0">
              <a:buNone/>
            </a:pPr>
            <a:endParaRPr lang="en-US" sz="1800" dirty="0"/>
          </a:p>
        </p:txBody>
      </p:sp>
    </p:spTree>
    <p:extLst>
      <p:ext uri="{BB962C8B-B14F-4D97-AF65-F5344CB8AC3E}">
        <p14:creationId xmlns:p14="http://schemas.microsoft.com/office/powerpoint/2010/main" val="346943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4267-7974-724E-B0C5-880DA53C830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179D18-AFE2-F541-8014-13ABEB6A85CA}"/>
              </a:ext>
            </a:extLst>
          </p:cNvPr>
          <p:cNvSpPr>
            <a:spLocks noGrp="1"/>
          </p:cNvSpPr>
          <p:nvPr>
            <p:ph idx="1"/>
          </p:nvPr>
        </p:nvSpPr>
        <p:spPr/>
        <p:txBody>
          <a:bodyPr/>
          <a:lstStyle/>
          <a:p>
            <a:r>
              <a:rPr lang="en-US" dirty="0" err="1"/>
              <a:t>Xgboost</a:t>
            </a:r>
            <a:r>
              <a:rPr lang="en-US" dirty="0"/>
              <a:t> Classifier is much better than the all other models and under sampling did not work that much better as the more data is of </a:t>
            </a:r>
            <a:r>
              <a:rPr lang="en-US" dirty="0" err="1"/>
              <a:t>im</a:t>
            </a:r>
            <a:r>
              <a:rPr lang="en-US" dirty="0"/>
              <a:t> balanced data.</a:t>
            </a:r>
          </a:p>
        </p:txBody>
      </p:sp>
    </p:spTree>
    <p:extLst>
      <p:ext uri="{BB962C8B-B14F-4D97-AF65-F5344CB8AC3E}">
        <p14:creationId xmlns:p14="http://schemas.microsoft.com/office/powerpoint/2010/main" val="252171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F639-B9EC-E547-803D-73B3EC61DBDD}"/>
              </a:ext>
            </a:extLst>
          </p:cNvPr>
          <p:cNvSpPr>
            <a:spLocks noGrp="1"/>
          </p:cNvSpPr>
          <p:nvPr>
            <p:ph type="title"/>
          </p:nvPr>
        </p:nvSpPr>
        <p:spPr>
          <a:xfrm>
            <a:off x="6417733" y="490537"/>
            <a:ext cx="5291663" cy="1628775"/>
          </a:xfrm>
        </p:spPr>
        <p:txBody>
          <a:bodyPr anchor="b">
            <a:normAutofit/>
          </a:bodyPr>
          <a:lstStyle/>
          <a:p>
            <a:r>
              <a:rPr lang="en-US" sz="4000" dirty="0"/>
              <a:t>Data Set Exploration</a:t>
            </a:r>
          </a:p>
        </p:txBody>
      </p:sp>
      <p:pic>
        <p:nvPicPr>
          <p:cNvPr id="6" name="Picture 5">
            <a:extLst>
              <a:ext uri="{FF2B5EF4-FFF2-40B4-BE49-F238E27FC236}">
                <a16:creationId xmlns:a16="http://schemas.microsoft.com/office/drawing/2014/main" id="{806BBC35-8020-477C-AB03-D64AC43D9316}"/>
              </a:ext>
            </a:extLst>
          </p:cNvPr>
          <p:cNvPicPr>
            <a:picLocks noChangeAspect="1"/>
          </p:cNvPicPr>
          <p:nvPr/>
        </p:nvPicPr>
        <p:blipFill rotWithShape="1">
          <a:blip r:embed="rId2"/>
          <a:srcRect r="33319"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81949460-B06C-41CC-9FF6-BC2C31B72401}"/>
              </a:ext>
            </a:extLst>
          </p:cNvPr>
          <p:cNvGraphicFramePr>
            <a:graphicFrameLocks noGrp="1"/>
          </p:cNvGraphicFramePr>
          <p:nvPr>
            <p:ph idx="1"/>
            <p:extLst>
              <p:ext uri="{D42A27DB-BD31-4B8C-83A1-F6EECF244321}">
                <p14:modId xmlns:p14="http://schemas.microsoft.com/office/powerpoint/2010/main" val="205772667"/>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67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F071-8155-9440-A4C0-A27342FD5121}"/>
              </a:ext>
            </a:extLst>
          </p:cNvPr>
          <p:cNvSpPr>
            <a:spLocks noGrp="1"/>
          </p:cNvSpPr>
          <p:nvPr>
            <p:ph type="title"/>
          </p:nvPr>
        </p:nvSpPr>
        <p:spPr>
          <a:xfrm>
            <a:off x="648929" y="629266"/>
            <a:ext cx="3505495" cy="1622321"/>
          </a:xfrm>
        </p:spPr>
        <p:txBody>
          <a:bodyPr>
            <a:normAutofit/>
          </a:bodyPr>
          <a:lstStyle/>
          <a:p>
            <a:r>
              <a:rPr lang="en-US"/>
              <a:t>Contd</a:t>
            </a:r>
            <a:endParaRPr lang="en-US" dirty="0"/>
          </a:p>
        </p:txBody>
      </p:sp>
      <p:sp>
        <p:nvSpPr>
          <p:cNvPr id="3" name="Content Placeholder 2">
            <a:extLst>
              <a:ext uri="{FF2B5EF4-FFF2-40B4-BE49-F238E27FC236}">
                <a16:creationId xmlns:a16="http://schemas.microsoft.com/office/drawing/2014/main" id="{A8A00ED0-467F-2640-A96B-B55AA4856FAC}"/>
              </a:ext>
            </a:extLst>
          </p:cNvPr>
          <p:cNvSpPr>
            <a:spLocks noGrp="1"/>
          </p:cNvSpPr>
          <p:nvPr>
            <p:ph idx="1"/>
          </p:nvPr>
        </p:nvSpPr>
        <p:spPr>
          <a:xfrm>
            <a:off x="648931" y="2438400"/>
            <a:ext cx="3505494" cy="3785419"/>
          </a:xfrm>
        </p:spPr>
        <p:txBody>
          <a:bodyPr>
            <a:normAutofit/>
          </a:bodyPr>
          <a:lstStyle/>
          <a:p>
            <a:r>
              <a:rPr lang="en-US" sz="2000" dirty="0"/>
              <a:t>Highly Imbalanced Data</a:t>
            </a:r>
          </a:p>
          <a:p>
            <a:r>
              <a:rPr lang="en-US" sz="2000" dirty="0"/>
              <a:t>Almost Non-Fraud cases are double more than the Fraud Cases.</a:t>
            </a:r>
          </a:p>
          <a:p>
            <a:r>
              <a:rPr lang="en-US" sz="2000" dirty="0"/>
              <a:t>Creates many problems while training the model.</a:t>
            </a:r>
          </a:p>
          <a:p>
            <a:pPr marL="0" indent="0">
              <a:buNone/>
            </a:pPr>
            <a:endParaRPr lang="en-US" sz="2000" dirty="0"/>
          </a:p>
        </p:txBody>
      </p:sp>
      <p:sp>
        <p:nvSpPr>
          <p:cNvPr id="14"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 waterfall chart&#10;&#10;Description automatically generated">
            <a:extLst>
              <a:ext uri="{FF2B5EF4-FFF2-40B4-BE49-F238E27FC236}">
                <a16:creationId xmlns:a16="http://schemas.microsoft.com/office/drawing/2014/main" id="{F31EE343-E713-5242-B48E-F52E2DB4636B}"/>
              </a:ext>
            </a:extLst>
          </p:cNvPr>
          <p:cNvPicPr>
            <a:picLocks noChangeAspect="1"/>
          </p:cNvPicPr>
          <p:nvPr/>
        </p:nvPicPr>
        <p:blipFill>
          <a:blip r:embed="rId2"/>
          <a:stretch>
            <a:fillRect/>
          </a:stretch>
        </p:blipFill>
        <p:spPr>
          <a:xfrm>
            <a:off x="5405862" y="1508716"/>
            <a:ext cx="6019331" cy="3837322"/>
          </a:xfrm>
          <a:prstGeom prst="rect">
            <a:avLst/>
          </a:prstGeom>
          <a:effectLst/>
        </p:spPr>
      </p:pic>
    </p:spTree>
    <p:extLst>
      <p:ext uri="{BB962C8B-B14F-4D97-AF65-F5344CB8AC3E}">
        <p14:creationId xmlns:p14="http://schemas.microsoft.com/office/powerpoint/2010/main" val="248515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1EAA4-0D98-E342-9629-29E13CF1245E}"/>
              </a:ext>
            </a:extLst>
          </p:cNvPr>
          <p:cNvSpPr>
            <a:spLocks noGrp="1"/>
          </p:cNvSpPr>
          <p:nvPr>
            <p:ph type="title"/>
          </p:nvPr>
        </p:nvSpPr>
        <p:spPr>
          <a:xfrm>
            <a:off x="956826" y="1112969"/>
            <a:ext cx="3937298" cy="4166010"/>
          </a:xfrm>
        </p:spPr>
        <p:txBody>
          <a:bodyPr>
            <a:normAutofit/>
          </a:bodyPr>
          <a:lstStyle/>
          <a:p>
            <a:r>
              <a:rPr lang="en-US">
                <a:solidFill>
                  <a:srgbClr val="FFFFFF"/>
                </a:solidFill>
              </a:rPr>
              <a:t>Data Pre-Processing</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0393F23-AFC8-8B45-B836-BB9B67F07C9A}"/>
              </a:ext>
            </a:extLst>
          </p:cNvPr>
          <p:cNvSpPr>
            <a:spLocks noGrp="1"/>
          </p:cNvSpPr>
          <p:nvPr>
            <p:ph idx="1"/>
          </p:nvPr>
        </p:nvSpPr>
        <p:spPr>
          <a:xfrm>
            <a:off x="6096000" y="820880"/>
            <a:ext cx="5257799" cy="4889350"/>
          </a:xfrm>
        </p:spPr>
        <p:txBody>
          <a:bodyPr anchor="t">
            <a:normAutofit/>
          </a:bodyPr>
          <a:lstStyle/>
          <a:p>
            <a:pPr marL="514350" indent="-514350">
              <a:buFont typeface="+mj-lt"/>
              <a:buAutoNum type="arabicPeriod"/>
            </a:pPr>
            <a:r>
              <a:rPr lang="en-US" sz="3600" dirty="0"/>
              <a:t>Handling Null Values</a:t>
            </a:r>
          </a:p>
          <a:p>
            <a:pPr lvl="1"/>
            <a:r>
              <a:rPr lang="en-US" dirty="0"/>
              <a:t>As there were many null values we did not have chance to remove all of them because this would reduce the Dataset size.</a:t>
            </a:r>
          </a:p>
          <a:p>
            <a:pPr lvl="1"/>
            <a:r>
              <a:rPr lang="en-US" dirty="0"/>
              <a:t>We replace all the null values with the NONE.</a:t>
            </a:r>
          </a:p>
          <a:p>
            <a:pPr lvl="1"/>
            <a:r>
              <a:rPr lang="en-US" dirty="0"/>
              <a:t>This can be done by using </a:t>
            </a:r>
            <a:r>
              <a:rPr lang="en-US" dirty="0" err="1"/>
              <a:t>df.fillna</a:t>
            </a:r>
            <a:r>
              <a:rPr lang="en-US" dirty="0"/>
              <a:t>(“none”).</a:t>
            </a:r>
          </a:p>
          <a:p>
            <a:pPr marL="457200" lvl="1" indent="0">
              <a:buNone/>
            </a:pP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1202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918-66C5-7342-8D03-5428793562FB}"/>
              </a:ext>
            </a:extLst>
          </p:cNvPr>
          <p:cNvSpPr>
            <a:spLocks noGrp="1"/>
          </p:cNvSpPr>
          <p:nvPr>
            <p:ph type="title"/>
          </p:nvPr>
        </p:nvSpPr>
        <p:spPr>
          <a:xfrm>
            <a:off x="4965430" y="629268"/>
            <a:ext cx="6586491" cy="1286160"/>
          </a:xfrm>
        </p:spPr>
        <p:txBody>
          <a:bodyPr anchor="b">
            <a:normAutofit/>
          </a:bodyPr>
          <a:lstStyle/>
          <a:p>
            <a:r>
              <a:rPr lang="en-US" dirty="0"/>
              <a:t>Contd.</a:t>
            </a:r>
          </a:p>
        </p:txBody>
      </p:sp>
      <p:sp>
        <p:nvSpPr>
          <p:cNvPr id="3" name="Content Placeholder 2">
            <a:extLst>
              <a:ext uri="{FF2B5EF4-FFF2-40B4-BE49-F238E27FC236}">
                <a16:creationId xmlns:a16="http://schemas.microsoft.com/office/drawing/2014/main" id="{B6E95E7E-B88D-A04D-AB2E-64C76049ECC4}"/>
              </a:ext>
            </a:extLst>
          </p:cNvPr>
          <p:cNvSpPr>
            <a:spLocks noGrp="1"/>
          </p:cNvSpPr>
          <p:nvPr>
            <p:ph idx="1"/>
          </p:nvPr>
        </p:nvSpPr>
        <p:spPr>
          <a:xfrm>
            <a:off x="4965431" y="2438400"/>
            <a:ext cx="6586489" cy="3785419"/>
          </a:xfrm>
        </p:spPr>
        <p:txBody>
          <a:bodyPr>
            <a:normAutofit/>
          </a:bodyPr>
          <a:lstStyle/>
          <a:p>
            <a:pPr marL="0" indent="0">
              <a:buNone/>
            </a:pPr>
            <a:r>
              <a:rPr lang="en-US" sz="3200" dirty="0"/>
              <a:t>2.Converting String to Integer type</a:t>
            </a:r>
          </a:p>
          <a:p>
            <a:pPr marL="0" indent="0">
              <a:buNone/>
            </a:pPr>
            <a:endParaRPr lang="en-US" sz="2000" dirty="0"/>
          </a:p>
          <a:p>
            <a:r>
              <a:rPr lang="en-US" sz="2000" dirty="0"/>
              <a:t>In this we convert the string datatype to int by finding all the string columns .</a:t>
            </a:r>
          </a:p>
          <a:p>
            <a:r>
              <a:rPr lang="en-US" sz="2000" dirty="0"/>
              <a:t>Then we apply </a:t>
            </a:r>
            <a:r>
              <a:rPr lang="en-US" sz="2000" dirty="0" err="1"/>
              <a:t>labelencoder</a:t>
            </a:r>
            <a:r>
              <a:rPr lang="en-US" sz="2000" dirty="0"/>
              <a:t> on all these columns to fit the data.</a:t>
            </a:r>
          </a:p>
          <a:p>
            <a:r>
              <a:rPr lang="en-US" sz="2000" dirty="0"/>
              <a:t>Next we have the numbers for each kind of value in all the string columns</a:t>
            </a:r>
          </a:p>
        </p:txBody>
      </p:sp>
      <p:pic>
        <p:nvPicPr>
          <p:cNvPr id="5" name="Picture 4" descr="Grey vases">
            <a:extLst>
              <a:ext uri="{FF2B5EF4-FFF2-40B4-BE49-F238E27FC236}">
                <a16:creationId xmlns:a16="http://schemas.microsoft.com/office/drawing/2014/main" id="{CDF85071-F119-46A2-85A9-37050A8D977E}"/>
              </a:ext>
            </a:extLst>
          </p:cNvPr>
          <p:cNvPicPr>
            <a:picLocks noChangeAspect="1"/>
          </p:cNvPicPr>
          <p:nvPr/>
        </p:nvPicPr>
        <p:blipFill rotWithShape="1">
          <a:blip r:embed="rId2"/>
          <a:srcRect l="27150" r="2773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28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6AEE-C42C-8045-B575-38CFE36AF681}"/>
              </a:ext>
            </a:extLst>
          </p:cNvPr>
          <p:cNvSpPr>
            <a:spLocks noGrp="1"/>
          </p:cNvSpPr>
          <p:nvPr>
            <p:ph type="title"/>
          </p:nvPr>
        </p:nvSpPr>
        <p:spPr>
          <a:xfrm>
            <a:off x="4965430" y="629268"/>
            <a:ext cx="6586491" cy="1286160"/>
          </a:xfrm>
        </p:spPr>
        <p:txBody>
          <a:bodyPr anchor="b">
            <a:normAutofit/>
          </a:bodyPr>
          <a:lstStyle/>
          <a:p>
            <a:r>
              <a:rPr lang="en-US" dirty="0"/>
              <a:t>Contd.</a:t>
            </a:r>
          </a:p>
        </p:txBody>
      </p:sp>
      <p:sp>
        <p:nvSpPr>
          <p:cNvPr id="3" name="Content Placeholder 2">
            <a:extLst>
              <a:ext uri="{FF2B5EF4-FFF2-40B4-BE49-F238E27FC236}">
                <a16:creationId xmlns:a16="http://schemas.microsoft.com/office/drawing/2014/main" id="{FA122E59-A366-F443-9C4E-7803E78A381B}"/>
              </a:ext>
            </a:extLst>
          </p:cNvPr>
          <p:cNvSpPr>
            <a:spLocks noGrp="1"/>
          </p:cNvSpPr>
          <p:nvPr>
            <p:ph idx="1"/>
          </p:nvPr>
        </p:nvSpPr>
        <p:spPr>
          <a:xfrm>
            <a:off x="4965431" y="2438400"/>
            <a:ext cx="6586489" cy="3785419"/>
          </a:xfrm>
        </p:spPr>
        <p:txBody>
          <a:bodyPr>
            <a:normAutofit/>
          </a:bodyPr>
          <a:lstStyle/>
          <a:p>
            <a:pPr marL="0" indent="0">
              <a:buNone/>
            </a:pPr>
            <a:r>
              <a:rPr lang="en-US" sz="2000" dirty="0"/>
              <a:t>3.Converting all values to similar range.</a:t>
            </a:r>
          </a:p>
          <a:p>
            <a:r>
              <a:rPr lang="en-US" sz="2000" dirty="0"/>
              <a:t>In this we convert all the different range columns values to similar range so that model will not be biased towards the higher values.</a:t>
            </a:r>
          </a:p>
          <a:p>
            <a:r>
              <a:rPr lang="en-US" sz="2000" dirty="0"/>
              <a:t>This can be done standard scaling all the values using </a:t>
            </a:r>
            <a:r>
              <a:rPr lang="en-US" sz="2000" dirty="0" err="1"/>
              <a:t>Sklearn</a:t>
            </a:r>
            <a:r>
              <a:rPr lang="en-US" sz="2000" dirty="0"/>
              <a:t> </a:t>
            </a:r>
            <a:r>
              <a:rPr lang="en-US" sz="2000" dirty="0" err="1"/>
              <a:t>standardscaler</a:t>
            </a:r>
            <a:r>
              <a:rPr lang="en-US" sz="2000" dirty="0"/>
              <a:t>() function.</a:t>
            </a:r>
          </a:p>
          <a:p>
            <a:endParaRPr lang="en-US" sz="2000" dirty="0"/>
          </a:p>
        </p:txBody>
      </p:sp>
      <p:pic>
        <p:nvPicPr>
          <p:cNvPr id="5" name="Picture 4" descr="Close up of ruler">
            <a:extLst>
              <a:ext uri="{FF2B5EF4-FFF2-40B4-BE49-F238E27FC236}">
                <a16:creationId xmlns:a16="http://schemas.microsoft.com/office/drawing/2014/main" id="{3AC02C9A-A4B5-441A-A84D-E8FF50DA6810}"/>
              </a:ext>
            </a:extLst>
          </p:cNvPr>
          <p:cNvPicPr>
            <a:picLocks noChangeAspect="1"/>
          </p:cNvPicPr>
          <p:nvPr/>
        </p:nvPicPr>
        <p:blipFill rotWithShape="1">
          <a:blip r:embed="rId2"/>
          <a:srcRect l="24746" r="3013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9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4764-D06C-5745-A98E-61E6F7B8D3B3}"/>
              </a:ext>
            </a:extLst>
          </p:cNvPr>
          <p:cNvSpPr>
            <a:spLocks noGrp="1"/>
          </p:cNvSpPr>
          <p:nvPr>
            <p:ph type="title"/>
          </p:nvPr>
        </p:nvSpPr>
        <p:spPr>
          <a:xfrm>
            <a:off x="4965430" y="629268"/>
            <a:ext cx="6586491" cy="1286160"/>
          </a:xfrm>
        </p:spPr>
        <p:txBody>
          <a:bodyPr anchor="b">
            <a:normAutofit/>
          </a:bodyPr>
          <a:lstStyle/>
          <a:p>
            <a:r>
              <a:rPr lang="en-US" dirty="0"/>
              <a:t>Modelling</a:t>
            </a:r>
          </a:p>
        </p:txBody>
      </p:sp>
      <p:sp>
        <p:nvSpPr>
          <p:cNvPr id="12" name="Content Placeholder 2">
            <a:extLst>
              <a:ext uri="{FF2B5EF4-FFF2-40B4-BE49-F238E27FC236}">
                <a16:creationId xmlns:a16="http://schemas.microsoft.com/office/drawing/2014/main" id="{E82F5DFF-E78E-AA41-B8A0-DFE07E0EA691}"/>
              </a:ext>
            </a:extLst>
          </p:cNvPr>
          <p:cNvSpPr>
            <a:spLocks noGrp="1"/>
          </p:cNvSpPr>
          <p:nvPr>
            <p:ph idx="1"/>
          </p:nvPr>
        </p:nvSpPr>
        <p:spPr>
          <a:xfrm>
            <a:off x="4965431" y="2438400"/>
            <a:ext cx="6586489" cy="3785419"/>
          </a:xfrm>
        </p:spPr>
        <p:txBody>
          <a:bodyPr>
            <a:normAutofit/>
          </a:bodyPr>
          <a:lstStyle/>
          <a:p>
            <a:r>
              <a:rPr lang="en-US" sz="2000" dirty="0"/>
              <a:t>We applied Different Algorithms like the below to check the accuracy for different grid search values</a:t>
            </a:r>
          </a:p>
          <a:p>
            <a:pPr marL="514350" indent="-514350">
              <a:buFont typeface="+mj-lt"/>
              <a:buAutoNum type="arabicPeriod"/>
            </a:pPr>
            <a:r>
              <a:rPr lang="en-IN" sz="2000" dirty="0" err="1"/>
              <a:t>LogisticRegression</a:t>
            </a:r>
            <a:endParaRPr lang="en-IN" sz="2000" dirty="0"/>
          </a:p>
          <a:p>
            <a:pPr marL="514350" indent="-514350">
              <a:buFont typeface="+mj-lt"/>
              <a:buAutoNum type="arabicPeriod"/>
            </a:pPr>
            <a:r>
              <a:rPr lang="en-IN" sz="2000" dirty="0" err="1"/>
              <a:t>KNeighborsClassifier</a:t>
            </a:r>
            <a:endParaRPr lang="en-IN" sz="2000" dirty="0"/>
          </a:p>
          <a:p>
            <a:pPr marL="514350" indent="-514350">
              <a:buFont typeface="+mj-lt"/>
              <a:buAutoNum type="arabicPeriod"/>
            </a:pPr>
            <a:r>
              <a:rPr lang="en-IN" sz="2000" dirty="0"/>
              <a:t>SVC</a:t>
            </a:r>
          </a:p>
          <a:p>
            <a:pPr marL="514350" indent="-514350">
              <a:buFont typeface="+mj-lt"/>
              <a:buAutoNum type="arabicPeriod"/>
            </a:pPr>
            <a:r>
              <a:rPr lang="en-IN" sz="2000" dirty="0" err="1"/>
              <a:t>DecisionTreeClassifier</a:t>
            </a:r>
            <a:endParaRPr lang="en-IN" sz="2000" dirty="0"/>
          </a:p>
          <a:p>
            <a:pPr marL="514350" indent="-514350">
              <a:buFont typeface="+mj-lt"/>
              <a:buAutoNum type="arabicPeriod"/>
            </a:pPr>
            <a:r>
              <a:rPr lang="en-IN" sz="2000" dirty="0" err="1"/>
              <a:t>GradientBoostingClassifier</a:t>
            </a:r>
            <a:endParaRPr lang="en-US" sz="2000" dirty="0"/>
          </a:p>
        </p:txBody>
      </p:sp>
      <p:pic>
        <p:nvPicPr>
          <p:cNvPr id="13" name="Picture 4" descr="3D Hologram from iPad">
            <a:extLst>
              <a:ext uri="{FF2B5EF4-FFF2-40B4-BE49-F238E27FC236}">
                <a16:creationId xmlns:a16="http://schemas.microsoft.com/office/drawing/2014/main" id="{49E5743D-F66A-4B0F-B08B-979C42217ED0}"/>
              </a:ext>
            </a:extLst>
          </p:cNvPr>
          <p:cNvPicPr>
            <a:picLocks noChangeAspect="1"/>
          </p:cNvPicPr>
          <p:nvPr/>
        </p:nvPicPr>
        <p:blipFill rotWithShape="1">
          <a:blip r:embed="rId2"/>
          <a:srcRect l="18788" r="3609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5EA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83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BD299C-307E-C840-AFC2-EABDEB775981}"/>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Contd.</a:t>
            </a:r>
          </a:p>
        </p:txBody>
      </p:sp>
      <p:sp>
        <p:nvSpPr>
          <p:cNvPr id="9" name="Content Placeholder 8">
            <a:extLst>
              <a:ext uri="{FF2B5EF4-FFF2-40B4-BE49-F238E27FC236}">
                <a16:creationId xmlns:a16="http://schemas.microsoft.com/office/drawing/2014/main" id="{74766C82-824B-4E3C-9DEB-F88D39A983D6}"/>
              </a:ext>
            </a:extLst>
          </p:cNvPr>
          <p:cNvSpPr>
            <a:spLocks noGrp="1"/>
          </p:cNvSpPr>
          <p:nvPr>
            <p:ph idx="1"/>
          </p:nvPr>
        </p:nvSpPr>
        <p:spPr>
          <a:xfrm>
            <a:off x="1286931" y="2962451"/>
            <a:ext cx="2779954" cy="2820012"/>
          </a:xfrm>
        </p:spPr>
        <p:txBody>
          <a:bodyPr>
            <a:normAutofit/>
          </a:bodyPr>
          <a:lstStyle/>
          <a:p>
            <a:r>
              <a:rPr lang="en-US" sz="1600"/>
              <a:t>The Accuracy of different algorithms is as in the picture.</a:t>
            </a:r>
          </a:p>
          <a:p>
            <a:r>
              <a:rPr lang="en-US" sz="1600"/>
              <a:t>For GradientBoostingClassifier we can see that accuracy is more compared to other algorithms.</a:t>
            </a:r>
          </a:p>
        </p:txBody>
      </p:sp>
      <p:pic>
        <p:nvPicPr>
          <p:cNvPr id="5" name="Content Placeholder 4" descr="Table&#10;&#10;Description automatically generated">
            <a:extLst>
              <a:ext uri="{FF2B5EF4-FFF2-40B4-BE49-F238E27FC236}">
                <a16:creationId xmlns:a16="http://schemas.microsoft.com/office/drawing/2014/main" id="{13D04C03-5E03-D34A-A676-42F0660C65A6}"/>
              </a:ext>
            </a:extLst>
          </p:cNvPr>
          <p:cNvPicPr>
            <a:picLocks noChangeAspect="1"/>
          </p:cNvPicPr>
          <p:nvPr/>
        </p:nvPicPr>
        <p:blipFill>
          <a:blip r:embed="rId2"/>
          <a:stretch>
            <a:fillRect/>
          </a:stretch>
        </p:blipFill>
        <p:spPr>
          <a:xfrm>
            <a:off x="4662103" y="3443984"/>
            <a:ext cx="6691698" cy="1856945"/>
          </a:xfrm>
          <a:prstGeom prst="rect">
            <a:avLst/>
          </a:prstGeom>
        </p:spPr>
      </p:pic>
    </p:spTree>
    <p:extLst>
      <p:ext uri="{BB962C8B-B14F-4D97-AF65-F5344CB8AC3E}">
        <p14:creationId xmlns:p14="http://schemas.microsoft.com/office/powerpoint/2010/main" val="425032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1E81-1465-8E4A-8E47-7F97C50D5AFC}"/>
              </a:ext>
            </a:extLst>
          </p:cNvPr>
          <p:cNvSpPr>
            <a:spLocks noGrp="1"/>
          </p:cNvSpPr>
          <p:nvPr>
            <p:ph type="title"/>
          </p:nvPr>
        </p:nvSpPr>
        <p:spPr/>
        <p:txBody>
          <a:bodyPr/>
          <a:lstStyle/>
          <a:p>
            <a:r>
              <a:rPr lang="en-US"/>
              <a:t>Contd.</a:t>
            </a:r>
            <a:endParaRPr lang="en-US" dirty="0"/>
          </a:p>
        </p:txBody>
      </p:sp>
      <p:sp>
        <p:nvSpPr>
          <p:cNvPr id="3" name="Content Placeholder 2">
            <a:extLst>
              <a:ext uri="{FF2B5EF4-FFF2-40B4-BE49-F238E27FC236}">
                <a16:creationId xmlns:a16="http://schemas.microsoft.com/office/drawing/2014/main" id="{43D52F22-8D02-2E4B-B7AF-847896DBFE11}"/>
              </a:ext>
            </a:extLst>
          </p:cNvPr>
          <p:cNvSpPr>
            <a:spLocks noGrp="1"/>
          </p:cNvSpPr>
          <p:nvPr>
            <p:ph idx="1"/>
          </p:nvPr>
        </p:nvSpPr>
        <p:spPr/>
        <p:txBody>
          <a:bodyPr/>
          <a:lstStyle/>
          <a:p>
            <a:r>
              <a:rPr lang="en-US" dirty="0"/>
              <a:t>This is the confusion matrix for the </a:t>
            </a:r>
            <a:r>
              <a:rPr lang="en-US" dirty="0" err="1"/>
              <a:t>Xgboost</a:t>
            </a:r>
            <a:r>
              <a:rPr lang="en-US" dirty="0"/>
              <a:t> </a:t>
            </a:r>
            <a:r>
              <a:rPr lang="en-US" dirty="0" err="1"/>
              <a:t>Classifier.As</a:t>
            </a:r>
            <a:r>
              <a:rPr lang="en-US" dirty="0"/>
              <a:t> we can see that the classification is very good.</a:t>
            </a:r>
          </a:p>
          <a:p>
            <a:pPr marL="0" indent="0">
              <a:buNone/>
            </a:pPr>
            <a:endParaRPr lang="en-US" dirty="0"/>
          </a:p>
        </p:txBody>
      </p:sp>
      <p:pic>
        <p:nvPicPr>
          <p:cNvPr id="7" name="Picture 6" descr="Chart, treemap chart&#10;&#10;Description automatically generated">
            <a:extLst>
              <a:ext uri="{FF2B5EF4-FFF2-40B4-BE49-F238E27FC236}">
                <a16:creationId xmlns:a16="http://schemas.microsoft.com/office/drawing/2014/main" id="{45EF1E8B-BDBF-AB40-94E7-6B3B861484FD}"/>
              </a:ext>
            </a:extLst>
          </p:cNvPr>
          <p:cNvPicPr>
            <a:picLocks noChangeAspect="1"/>
          </p:cNvPicPr>
          <p:nvPr/>
        </p:nvPicPr>
        <p:blipFill>
          <a:blip r:embed="rId2"/>
          <a:stretch>
            <a:fillRect/>
          </a:stretch>
        </p:blipFill>
        <p:spPr>
          <a:xfrm>
            <a:off x="3106890" y="2826707"/>
            <a:ext cx="5727700" cy="3873500"/>
          </a:xfrm>
          <a:prstGeom prst="rect">
            <a:avLst/>
          </a:prstGeom>
        </p:spPr>
      </p:pic>
    </p:spTree>
    <p:extLst>
      <p:ext uri="{BB962C8B-B14F-4D97-AF65-F5344CB8AC3E}">
        <p14:creationId xmlns:p14="http://schemas.microsoft.com/office/powerpoint/2010/main" val="357972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609</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CSEE 5590-0001: Python/Deep Learning  Programming </vt:lpstr>
      <vt:lpstr>Data Set Exploration</vt:lpstr>
      <vt:lpstr>Contd</vt:lpstr>
      <vt:lpstr>Data Pre-Processing</vt:lpstr>
      <vt:lpstr>Contd.</vt:lpstr>
      <vt:lpstr>Contd.</vt:lpstr>
      <vt:lpstr>Modelling</vt:lpstr>
      <vt:lpstr>Contd.</vt:lpstr>
      <vt:lpstr>Contd.</vt:lpstr>
      <vt:lpstr>Under-Sampling</vt:lpstr>
      <vt:lpstr>Neural Networks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CSEE 5590-0001: Python/Deep Learning  Programming </dc:title>
  <dc:creator>Goli, Sai Shantan (UMKC-Student)</dc:creator>
  <cp:lastModifiedBy>Goli, Sai Shantan (UMKC-Student)</cp:lastModifiedBy>
  <cp:revision>5</cp:revision>
  <dcterms:created xsi:type="dcterms:W3CDTF">2021-12-13T02:55:10Z</dcterms:created>
  <dcterms:modified xsi:type="dcterms:W3CDTF">2021-12-13T04:51:15Z</dcterms:modified>
</cp:coreProperties>
</file>