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6" r:id="rId5"/>
    <p:sldId id="257" r:id="rId6"/>
    <p:sldId id="258" r:id="rId7"/>
    <p:sldId id="268" r:id="rId8"/>
    <p:sldId id="259" r:id="rId9"/>
    <p:sldId id="265" r:id="rId10"/>
    <p:sldId id="270" r:id="rId11"/>
    <p:sldId id="269"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autoAdjust="0"/>
  </p:normalViewPr>
  <p:slideViewPr>
    <p:cSldViewPr snapToGrid="0">
      <p:cViewPr varScale="1">
        <p:scale>
          <a:sx n="59" d="100"/>
          <a:sy n="59" d="100"/>
        </p:scale>
        <p:origin x="964" y="52"/>
      </p:cViewPr>
      <p:guideLst/>
    </p:cSldViewPr>
  </p:slideViewPr>
  <p:outlineViewPr>
    <p:cViewPr>
      <p:scale>
        <a:sx n="33" d="100"/>
        <a:sy n="33" d="100"/>
      </p:scale>
      <p:origin x="0" y="-14"/>
    </p:cViewPr>
  </p:outlineViewPr>
  <p:notesTextViewPr>
    <p:cViewPr>
      <p:scale>
        <a:sx n="1" d="1"/>
        <a:sy n="1" d="1"/>
      </p:scale>
      <p:origin x="0" y="0"/>
    </p:cViewPr>
  </p:notesTextViewPr>
  <p:sorterViewPr>
    <p:cViewPr>
      <p:scale>
        <a:sx n="100" d="100"/>
        <a:sy n="100" d="100"/>
      </p:scale>
      <p:origin x="0" y="-36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11/20/2024</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t>1</a:t>
            </a:fld>
            <a:endParaRPr lang="en-US" dirty="0"/>
          </a:p>
        </p:txBody>
      </p:sp>
    </p:spTree>
    <p:extLst>
      <p:ext uri="{BB962C8B-B14F-4D97-AF65-F5344CB8AC3E}">
        <p14:creationId xmlns:p14="http://schemas.microsoft.com/office/powerpoint/2010/main" val="357585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10</a:t>
            </a:fld>
            <a:endParaRPr lang="en-US" dirty="0"/>
          </a:p>
        </p:txBody>
      </p:sp>
    </p:spTree>
    <p:extLst>
      <p:ext uri="{BB962C8B-B14F-4D97-AF65-F5344CB8AC3E}">
        <p14:creationId xmlns:p14="http://schemas.microsoft.com/office/powerpoint/2010/main" val="800392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11</a:t>
            </a:fld>
            <a:endParaRPr lang="en-US" dirty="0"/>
          </a:p>
        </p:txBody>
      </p:sp>
    </p:spTree>
    <p:extLst>
      <p:ext uri="{BB962C8B-B14F-4D97-AF65-F5344CB8AC3E}">
        <p14:creationId xmlns:p14="http://schemas.microsoft.com/office/powerpoint/2010/main" val="3365245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12</a:t>
            </a:fld>
            <a:endParaRPr lang="en-US" dirty="0"/>
          </a:p>
        </p:txBody>
      </p:sp>
    </p:spTree>
    <p:extLst>
      <p:ext uri="{BB962C8B-B14F-4D97-AF65-F5344CB8AC3E}">
        <p14:creationId xmlns:p14="http://schemas.microsoft.com/office/powerpoint/2010/main" val="131503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13</a:t>
            </a:fld>
            <a:endParaRPr lang="en-US" dirty="0"/>
          </a:p>
        </p:txBody>
      </p:sp>
    </p:spTree>
    <p:extLst>
      <p:ext uri="{BB962C8B-B14F-4D97-AF65-F5344CB8AC3E}">
        <p14:creationId xmlns:p14="http://schemas.microsoft.com/office/powerpoint/2010/main" val="352907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14</a:t>
            </a:fld>
            <a:endParaRPr lang="en-US" dirty="0"/>
          </a:p>
        </p:txBody>
      </p:sp>
    </p:spTree>
    <p:extLst>
      <p:ext uri="{BB962C8B-B14F-4D97-AF65-F5344CB8AC3E}">
        <p14:creationId xmlns:p14="http://schemas.microsoft.com/office/powerpoint/2010/main" val="254511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t>15</a:t>
            </a:fld>
            <a:endParaRPr lang="en-US" dirty="0"/>
          </a:p>
        </p:txBody>
      </p:sp>
    </p:spTree>
    <p:extLst>
      <p:ext uri="{BB962C8B-B14F-4D97-AF65-F5344CB8AC3E}">
        <p14:creationId xmlns:p14="http://schemas.microsoft.com/office/powerpoint/2010/main" val="151988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a:t>
            </a:fld>
            <a:endParaRPr lang="en-US" dirty="0"/>
          </a:p>
        </p:txBody>
      </p:sp>
    </p:spTree>
    <p:extLst>
      <p:ext uri="{BB962C8B-B14F-4D97-AF65-F5344CB8AC3E}">
        <p14:creationId xmlns:p14="http://schemas.microsoft.com/office/powerpoint/2010/main" val="150245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3</a:t>
            </a:fld>
            <a:endParaRPr lang="en-US" dirty="0"/>
          </a:p>
        </p:txBody>
      </p:sp>
    </p:spTree>
    <p:extLst>
      <p:ext uri="{BB962C8B-B14F-4D97-AF65-F5344CB8AC3E}">
        <p14:creationId xmlns:p14="http://schemas.microsoft.com/office/powerpoint/2010/main" val="397329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4</a:t>
            </a:fld>
            <a:endParaRPr lang="en-US" dirty="0"/>
          </a:p>
        </p:txBody>
      </p:sp>
    </p:spTree>
    <p:extLst>
      <p:ext uri="{BB962C8B-B14F-4D97-AF65-F5344CB8AC3E}">
        <p14:creationId xmlns:p14="http://schemas.microsoft.com/office/powerpoint/2010/main" val="235801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t>5</a:t>
            </a:fld>
            <a:endParaRPr lang="en-US" dirty="0"/>
          </a:p>
        </p:txBody>
      </p:sp>
    </p:spTree>
    <p:extLst>
      <p:ext uri="{BB962C8B-B14F-4D97-AF65-F5344CB8AC3E}">
        <p14:creationId xmlns:p14="http://schemas.microsoft.com/office/powerpoint/2010/main" val="342000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6</a:t>
            </a:fld>
            <a:endParaRPr lang="en-US" dirty="0"/>
          </a:p>
        </p:txBody>
      </p:sp>
    </p:spTree>
    <p:extLst>
      <p:ext uri="{BB962C8B-B14F-4D97-AF65-F5344CB8AC3E}">
        <p14:creationId xmlns:p14="http://schemas.microsoft.com/office/powerpoint/2010/main" val="315656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7</a:t>
            </a:fld>
            <a:endParaRPr lang="en-US" dirty="0"/>
          </a:p>
        </p:txBody>
      </p:sp>
    </p:spTree>
    <p:extLst>
      <p:ext uri="{BB962C8B-B14F-4D97-AF65-F5344CB8AC3E}">
        <p14:creationId xmlns:p14="http://schemas.microsoft.com/office/powerpoint/2010/main" val="87337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8</a:t>
            </a:fld>
            <a:endParaRPr lang="en-US" dirty="0"/>
          </a:p>
        </p:txBody>
      </p:sp>
    </p:spTree>
    <p:extLst>
      <p:ext uri="{BB962C8B-B14F-4D97-AF65-F5344CB8AC3E}">
        <p14:creationId xmlns:p14="http://schemas.microsoft.com/office/powerpoint/2010/main" val="941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9</a:t>
            </a:fld>
            <a:endParaRPr lang="en-US" dirty="0"/>
          </a:p>
        </p:txBody>
      </p:sp>
    </p:spTree>
    <p:extLst>
      <p:ext uri="{BB962C8B-B14F-4D97-AF65-F5344CB8AC3E}">
        <p14:creationId xmlns:p14="http://schemas.microsoft.com/office/powerpoint/2010/main" val="262648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a:extLst>
              <a:ext uri="{C183D7F6-B498-43B3-948B-1728B52AA6E4}">
                <adec:decorative xmlns:adec="http://schemas.microsoft.com/office/drawing/2017/decorative" val="1"/>
              </a:ext>
            </a:extLst>
          </p:cNvPr>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hasCustomPrompt="1"/>
          </p:nvPr>
        </p:nvSpPr>
        <p:spPr>
          <a:xfrm>
            <a:off x="1078523" y="1098388"/>
            <a:ext cx="10318418" cy="4394988"/>
          </a:xfrm>
        </p:spPr>
        <p:txBody>
          <a:bodyPr anchor="ctr">
            <a:noAutofit/>
          </a:bodyPr>
          <a:lstStyle>
            <a:lvl1pPr algn="ctr">
              <a:defRPr sz="10000" spc="800" baseline="0"/>
            </a:lvl1pPr>
          </a:lstStyle>
          <a:p>
            <a:r>
              <a:rPr lang="en-US" dirty="0"/>
              <a:t>Click to add title</a:t>
            </a:r>
          </a:p>
        </p:txBody>
      </p:sp>
      <p:sp>
        <p:nvSpPr>
          <p:cNvPr id="3" name="Subtitle 2"/>
          <p:cNvSpPr>
            <a:spLocks noGrp="1"/>
          </p:cNvSpPr>
          <p:nvPr>
            <p:ph type="subTitle" idx="1" hasCustomPrompt="1"/>
          </p:nvPr>
        </p:nvSpPr>
        <p:spPr>
          <a:xfrm>
            <a:off x="1078523" y="5953318"/>
            <a:ext cx="10318418" cy="742279"/>
          </a:xfrm>
        </p:spPr>
        <p:txBody>
          <a:bodyPr anchor="ctr">
            <a:normAutofit/>
          </a:bodyPr>
          <a:lstStyle>
            <a:lvl1pPr marL="0" indent="0" algn="ctr">
              <a:lnSpc>
                <a:spcPct val="100000"/>
              </a:lnSpc>
              <a:buNone/>
              <a:defRPr sz="2800" b="0" i="0" cap="all"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Rectangle 12">
            <a:extLst>
              <a:ext uri="{C183D7F6-B498-43B3-948B-1728B52AA6E4}">
                <adec:decorative xmlns:adec="http://schemas.microsoft.com/office/drawing/2017/decorative" val="1"/>
              </a:ext>
            </a:extLst>
          </p:cNvP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A22F609B-DD4D-16EA-060F-7BFB50BA5B6D}"/>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 name="Rectangle 6">
            <a:extLst>
              <a:ext uri="{FF2B5EF4-FFF2-40B4-BE49-F238E27FC236}">
                <a16:creationId xmlns:a16="http://schemas.microsoft.com/office/drawing/2014/main" id="{096CFE02-2621-4755-7C89-6564B8F2F1B4}"/>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Date Placeholder 2"/>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id="{60DE4597-DCD7-DBB0-3265-E7EB70B26E45}"/>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 name="Rectangle 5">
            <a:extLst>
              <a:ext uri="{FF2B5EF4-FFF2-40B4-BE49-F238E27FC236}">
                <a16:creationId xmlns:a16="http://schemas.microsoft.com/office/drawing/2014/main" id="{14EB0330-0047-93B1-0E5A-30782D06503B}"/>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379454E9-64A4-5BCD-DBB2-0A8C474610FE}"/>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8" name="Rectangle 7">
            <a:extLst>
              <a:ext uri="{FF2B5EF4-FFF2-40B4-BE49-F238E27FC236}">
                <a16:creationId xmlns:a16="http://schemas.microsoft.com/office/drawing/2014/main" id="{6077EF47-0E28-324A-BFDB-6DA237E7E060}"/>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7" y="382385"/>
            <a:ext cx="10523379" cy="1800098"/>
          </a:xfrm>
        </p:spPr>
        <p:txBody>
          <a:bodyP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1251677" y="2286001"/>
            <a:ext cx="10523379" cy="3593591"/>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6875113-6CF9-DCB5-3194-7B5DC7DB758A}"/>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id="{A97A9FEF-52A0-808F-183C-E69D0BD7DEB7}"/>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8" y="655604"/>
            <a:ext cx="4028348" cy="5387886"/>
          </a:xfrm>
        </p:spPr>
        <p:txBody>
          <a:bodyPr anchor="ctr">
            <a:normAutofit/>
          </a:bodyPr>
          <a:lstStyle>
            <a:lvl1pPr algn="l">
              <a:defRPr sz="4000"/>
            </a:lvl1pPr>
          </a:lstStyle>
          <a:p>
            <a:r>
              <a:rPr lang="en-US" dirty="0"/>
              <a:t>Click to add title</a:t>
            </a:r>
          </a:p>
        </p:txBody>
      </p:sp>
      <p:sp>
        <p:nvSpPr>
          <p:cNvPr id="3" name="Content Placeholder 2"/>
          <p:cNvSpPr>
            <a:spLocks noGrp="1"/>
          </p:cNvSpPr>
          <p:nvPr>
            <p:ph idx="1" hasCustomPrompt="1"/>
          </p:nvPr>
        </p:nvSpPr>
        <p:spPr>
          <a:xfrm>
            <a:off x="5280026" y="655604"/>
            <a:ext cx="5986078" cy="538788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20811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2629D6-C81C-6C07-314D-B2D901A71DD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14" name="Rectangle 13">
              <a:extLst>
                <a:ext uri="{FF2B5EF4-FFF2-40B4-BE49-F238E27FC236}">
                  <a16:creationId xmlns:a16="http://schemas.microsoft.com/office/drawing/2014/main" id="{C7006ED6-1912-6865-5D19-6FCA22094F1E}"/>
                </a:ext>
              </a:extLst>
            </p:cNvPr>
            <p:cNvSpPr/>
            <p:nvPr userDrawn="1"/>
          </p:nvSpPr>
          <p:spPr>
            <a:xfrm>
              <a:off x="5530964" y="0"/>
              <a:ext cx="6661036"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CD54FFD-5890-0058-F8A8-53847637E554}"/>
                </a:ext>
              </a:extLst>
            </p:cNvPr>
            <p:cNvGrpSpPr/>
            <p:nvPr userDrawn="1"/>
          </p:nvGrpSpPr>
          <p:grpSpPr>
            <a:xfrm>
              <a:off x="196964" y="0"/>
              <a:ext cx="7377024" cy="6858000"/>
              <a:chOff x="196964" y="0"/>
              <a:chExt cx="7377024" cy="6858000"/>
            </a:xfrm>
          </p:grpSpPr>
          <p:sp>
            <p:nvSpPr>
              <p:cNvPr id="10" name="Freeform 6" title="Left scallop edge">
                <a:extLst>
                  <a:ext uri="{FF2B5EF4-FFF2-40B4-BE49-F238E27FC236}">
                    <a16:creationId xmlns:a16="http://schemas.microsoft.com/office/drawing/2014/main" id="{79990210-1F9B-2CE1-E438-60E6728E96E4}"/>
                  </a:ext>
                </a:extLst>
              </p:cNvPr>
              <p:cNvSpPr/>
              <p:nvPr userDrawn="1"/>
            </p:nvSpPr>
            <p:spPr bwMode="auto">
              <a:xfrm>
                <a:off x="6688163"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lumMod val="90000"/>
                </a:schemeClr>
              </a:solidFill>
              <a:ln w="0">
                <a:noFill/>
                <a:prstDash val="solid"/>
                <a:round/>
                <a:headEnd/>
                <a:tailEnd/>
              </a:ln>
            </p:spPr>
          </p:sp>
          <p:sp>
            <p:nvSpPr>
              <p:cNvPr id="11" name="Rectangle 10">
                <a:extLst>
                  <a:ext uri="{FF2B5EF4-FFF2-40B4-BE49-F238E27FC236}">
                    <a16:creationId xmlns:a16="http://schemas.microsoft.com/office/drawing/2014/main" id="{114EED43-19C6-3D75-5205-DBAE6551B347}"/>
                  </a:ext>
                </a:extLst>
              </p:cNvPr>
              <p:cNvSpPr/>
              <p:nvPr userDrawn="1"/>
            </p:nvSpPr>
            <p:spPr>
              <a:xfrm>
                <a:off x="196964" y="0"/>
                <a:ext cx="6661036"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title="right edge border">
              <a:extLst>
                <a:ext uri="{FF2B5EF4-FFF2-40B4-BE49-F238E27FC236}">
                  <a16:creationId xmlns:a16="http://schemas.microsoft.com/office/drawing/2014/main" id="{774323D2-93FE-5FD5-676F-452C98106A6E}"/>
                </a:ext>
              </a:extLst>
            </p:cNvPr>
            <p:cNvSpPr/>
            <p:nvPr userDrawn="1"/>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hasCustomPrompt="1"/>
          </p:nvPr>
        </p:nvSpPr>
        <p:spPr>
          <a:xfrm>
            <a:off x="8039820" y="382385"/>
            <a:ext cx="3709358" cy="5742370"/>
          </a:xfrm>
        </p:spPr>
        <p:txBody>
          <a:bodyPr anchor="ct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776376" y="508959"/>
            <a:ext cx="6305911" cy="561579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16330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9CA508-3C86-3580-504F-B66601B72530}"/>
              </a:ext>
              <a:ext uri="{C183D7F6-B498-43B3-948B-1728B52AA6E4}">
                <adec:decorative xmlns:adec="http://schemas.microsoft.com/office/drawing/2017/decorative" val="1"/>
              </a:ext>
            </a:extLst>
          </p:cNvPr>
          <p:cNvGrpSpPr/>
          <p:nvPr userDrawn="1"/>
        </p:nvGrpSpPr>
        <p:grpSpPr>
          <a:xfrm>
            <a:off x="0" y="0"/>
            <a:ext cx="12198688" cy="6858000"/>
            <a:chOff x="0" y="0"/>
            <a:chExt cx="12198688" cy="6858000"/>
          </a:xfrm>
        </p:grpSpPr>
        <p:sp>
          <p:nvSpPr>
            <p:cNvPr id="14" name="Rectangle 13">
              <a:extLst>
                <a:ext uri="{FF2B5EF4-FFF2-40B4-BE49-F238E27FC236}">
                  <a16:creationId xmlns:a16="http://schemas.microsoft.com/office/drawing/2014/main" id="{C7006ED6-1912-6865-5D19-6FCA22094F1E}"/>
                </a:ext>
              </a:extLst>
            </p:cNvPr>
            <p:cNvSpPr/>
            <p:nvPr userDrawn="1"/>
          </p:nvSpPr>
          <p:spPr>
            <a:xfrm>
              <a:off x="5727928" y="0"/>
              <a:ext cx="647076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title="Left scallop edge">
              <a:extLst>
                <a:ext uri="{FF2B5EF4-FFF2-40B4-BE49-F238E27FC236}">
                  <a16:creationId xmlns:a16="http://schemas.microsoft.com/office/drawing/2014/main" id="{79990210-1F9B-2CE1-E438-60E6728E96E4}"/>
                </a:ext>
              </a:extLst>
            </p:cNvPr>
            <p:cNvSpPr/>
            <p:nvPr userDrawn="1"/>
          </p:nvSpPr>
          <p:spPr bwMode="auto">
            <a:xfrm>
              <a:off x="539986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1" name="Rectangle 10">
              <a:extLst>
                <a:ext uri="{FF2B5EF4-FFF2-40B4-BE49-F238E27FC236}">
                  <a16:creationId xmlns:a16="http://schemas.microsoft.com/office/drawing/2014/main" id="{114EED43-19C6-3D75-5205-DBAE6551B347}"/>
                </a:ext>
              </a:extLst>
            </p:cNvPr>
            <p:cNvSpPr/>
            <p:nvPr userDrawn="1"/>
          </p:nvSpPr>
          <p:spPr>
            <a:xfrm>
              <a:off x="196964" y="0"/>
              <a:ext cx="5334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title="right edge border">
              <a:extLst>
                <a:ext uri="{FF2B5EF4-FFF2-40B4-BE49-F238E27FC236}">
                  <a16:creationId xmlns:a16="http://schemas.microsoft.com/office/drawing/2014/main" id="{774323D2-93FE-5FD5-676F-452C98106A6E}"/>
                </a:ext>
              </a:extLst>
            </p:cNvPr>
            <p:cNvSpPr/>
            <p:nvPr userDrawn="1"/>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userDrawn="1">
            <p:ph type="title" hasCustomPrompt="1"/>
          </p:nvPr>
        </p:nvSpPr>
        <p:spPr>
          <a:xfrm>
            <a:off x="934958" y="526210"/>
            <a:ext cx="4464908" cy="5817106"/>
          </a:xfrm>
        </p:spPr>
        <p:txBody>
          <a:bodyPr anchor="ctr">
            <a:normAutofit/>
          </a:bodyPr>
          <a:lstStyle>
            <a:lvl1pPr>
              <a:defRPr sz="4000"/>
            </a:lvl1pPr>
          </a:lstStyle>
          <a:p>
            <a:r>
              <a:rPr lang="en-US" dirty="0"/>
              <a:t>Click to add title</a:t>
            </a:r>
          </a:p>
        </p:txBody>
      </p:sp>
      <p:sp>
        <p:nvSpPr>
          <p:cNvPr id="3" name="Content Placeholder 2"/>
          <p:cNvSpPr>
            <a:spLocks noGrp="1"/>
          </p:cNvSpPr>
          <p:nvPr userDrawn="1">
            <p:ph idx="1" hasCustomPrompt="1"/>
          </p:nvPr>
        </p:nvSpPr>
        <p:spPr>
          <a:xfrm>
            <a:off x="6719977" y="526210"/>
            <a:ext cx="4921464" cy="5817106"/>
          </a:xfrm>
        </p:spPr>
        <p:txBody>
          <a:bodyPr anchor="ct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40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97CCFE93-3875-D188-55BA-86E16415CFD4}"/>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471D729-2B26-A81B-0CB0-4E0A1AEA19BD}"/>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5080477" y="1061049"/>
            <a:ext cx="6358152" cy="3666225"/>
          </a:xfrm>
        </p:spPr>
        <p:txBody>
          <a:bodyPr anchor="ctr">
            <a:normAutofit/>
          </a:bodyPr>
          <a:lstStyle>
            <a:lvl1pPr algn="ctr">
              <a:defRPr sz="4000" spc="800" baseline="0"/>
            </a:lvl1pPr>
          </a:lstStyle>
          <a:p>
            <a:r>
              <a:rPr lang="en-US" dirty="0"/>
              <a:t>Click to add title</a:t>
            </a:r>
          </a:p>
        </p:txBody>
      </p:sp>
      <p:sp>
        <p:nvSpPr>
          <p:cNvPr id="12" name="Picture Placeholder 11">
            <a:extLst>
              <a:ext uri="{FF2B5EF4-FFF2-40B4-BE49-F238E27FC236}">
                <a16:creationId xmlns:a16="http://schemas.microsoft.com/office/drawing/2014/main" id="{1ACE9BDE-37AB-2DA6-B4F2-3E7F0F66AB62}"/>
              </a:ext>
            </a:extLst>
          </p:cNvPr>
          <p:cNvSpPr>
            <a:spLocks noGrp="1"/>
          </p:cNvSpPr>
          <p:nvPr>
            <p:ph type="pic" sz="quarter" idx="11"/>
          </p:nvPr>
        </p:nvSpPr>
        <p:spPr>
          <a:xfrm>
            <a:off x="1258945" y="1690688"/>
            <a:ext cx="3401568" cy="3401568"/>
          </a:xfrm>
        </p:spPr>
        <p:txBody>
          <a:bodyPr>
            <a:normAutofit/>
          </a:bodyPr>
          <a:lstStyle>
            <a:lvl1pPr marL="0" indent="0" algn="ctr">
              <a:buNone/>
              <a:defRPr sz="180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C2DFA44-C5AA-7A71-CCFD-2B79F5B2F951}"/>
              </a:ext>
            </a:extLst>
          </p:cNvPr>
          <p:cNvSpPr>
            <a:spLocks noGrp="1"/>
          </p:cNvSpPr>
          <p:nvPr>
            <p:ph type="body" sz="quarter" idx="10" hasCustomPrompt="1"/>
          </p:nvPr>
        </p:nvSpPr>
        <p:spPr>
          <a:xfrm>
            <a:off x="5080477" y="4856009"/>
            <a:ext cx="6358153" cy="1778000"/>
          </a:xfrm>
        </p:spPr>
        <p:txBody>
          <a:bodyPr>
            <a:normAutofit/>
          </a:bodyPr>
          <a:lstStyle>
            <a:lvl1pPr marL="0" indent="0" algn="ctr">
              <a:buNone/>
              <a:defRPr sz="2800" b="1" cap="all" spc="400" baseline="0">
                <a:solidFill>
                  <a:schemeClr val="tx2"/>
                </a:solidFill>
                <a:latin typeface="+mn-lt"/>
              </a:defRPr>
            </a:lvl1pPr>
            <a:lvl2pPr marL="457200" indent="0">
              <a:buNone/>
              <a:defRPr cap="all" baseline="0">
                <a:solidFill>
                  <a:schemeClr val="tx2">
                    <a:lumMod val="90000"/>
                    <a:lumOff val="10000"/>
                  </a:schemeClr>
                </a:solidFill>
                <a:latin typeface="+mj-lt"/>
              </a:defRPr>
            </a:lvl2pPr>
            <a:lvl3pPr marL="914400" indent="0">
              <a:buNone/>
              <a:defRPr cap="all" baseline="0">
                <a:solidFill>
                  <a:schemeClr val="tx2">
                    <a:lumMod val="90000"/>
                    <a:lumOff val="10000"/>
                  </a:schemeClr>
                </a:solidFill>
                <a:latin typeface="+mj-lt"/>
              </a:defRPr>
            </a:lvl3pPr>
            <a:lvl4pPr marL="1371600" indent="0">
              <a:buNone/>
              <a:defRPr cap="all" baseline="0">
                <a:solidFill>
                  <a:schemeClr val="tx2">
                    <a:lumMod val="90000"/>
                    <a:lumOff val="10000"/>
                  </a:schemeClr>
                </a:solidFill>
                <a:latin typeface="+mj-lt"/>
              </a:defRPr>
            </a:lvl4pPr>
            <a:lvl5pPr marL="1828800" indent="0">
              <a:buNone/>
              <a:defRPr cap="all" baseline="0">
                <a:solidFill>
                  <a:schemeClr val="tx2">
                    <a:lumMod val="90000"/>
                    <a:lumOff val="10000"/>
                  </a:schemeClr>
                </a:solidFill>
                <a:latin typeface="+mj-lt"/>
              </a:defRPr>
            </a:lvl5pPr>
          </a:lstStyle>
          <a:p>
            <a:r>
              <a:rPr lang="en-US" dirty="0"/>
              <a:t>Click to add text</a:t>
            </a:r>
          </a:p>
        </p:txBody>
      </p:sp>
    </p:spTree>
    <p:extLst>
      <p:ext uri="{BB962C8B-B14F-4D97-AF65-F5344CB8AC3E}">
        <p14:creationId xmlns:p14="http://schemas.microsoft.com/office/powerpoint/2010/main" val="327730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9768" y="416664"/>
            <a:ext cx="7788938" cy="3221482"/>
          </a:xfrm>
        </p:spPr>
        <p:txBody>
          <a:bodyPr anchor="b">
            <a:noAutofit/>
          </a:bodyPr>
          <a:lstStyle>
            <a:lvl1pPr>
              <a:defRPr sz="4000" b="0" cap="none" spc="0" baseline="0">
                <a:solidFill>
                  <a:schemeClr val="tx2"/>
                </a:solidFill>
              </a:defRPr>
            </a:lvl1pPr>
          </a:lstStyle>
          <a:p>
            <a:r>
              <a:rPr lang="en-US" dirty="0"/>
              <a:t>Click to add title</a:t>
            </a:r>
          </a:p>
        </p:txBody>
      </p:sp>
      <p:sp>
        <p:nvSpPr>
          <p:cNvPr id="3" name="Text Placeholder 2"/>
          <p:cNvSpPr>
            <a:spLocks noGrp="1"/>
          </p:cNvSpPr>
          <p:nvPr>
            <p:ph type="body" idx="1" hasCustomPrompt="1"/>
          </p:nvPr>
        </p:nvSpPr>
        <p:spPr>
          <a:xfrm>
            <a:off x="3489768" y="4197347"/>
            <a:ext cx="7788938" cy="951135"/>
          </a:xfrm>
        </p:spPr>
        <p:txBody>
          <a:bodyPr>
            <a:normAutofit/>
          </a:bodyPr>
          <a:lstStyle>
            <a:lvl1pPr marL="0" indent="0">
              <a:lnSpc>
                <a:spcPct val="100000"/>
              </a:lnSpc>
              <a:buNone/>
              <a:defRPr sz="4000" b="0" i="0" cap="none" spc="0" baseline="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grpSp>
        <p:nvGrpSpPr>
          <p:cNvPr id="7" name="Group 6">
            <a:extLst>
              <a:ext uri="{C183D7F6-B498-43B3-948B-1728B52AA6E4}">
                <adec:decorative xmlns:adec="http://schemas.microsoft.com/office/drawing/2017/decorative" val="1"/>
              </a:ext>
            </a:extLst>
          </p:cNvPr>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9D4F4AB8-D880-91F9-0D11-F20D0050D75D}"/>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id="{074DB69F-EBF7-DEBE-7DFD-A9D36DCEDC8F}"/>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Content Placeholder 2"/>
          <p:cNvSpPr>
            <a:spLocks noGrp="1"/>
          </p:cNvSpPr>
          <p:nvPr>
            <p:ph sz="half" idx="1" hasCustomPrompt="1"/>
          </p:nvPr>
        </p:nvSpPr>
        <p:spPr>
          <a:xfrm>
            <a:off x="1257300" y="2286000"/>
            <a:ext cx="4800600" cy="36195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647796" y="2286000"/>
            <a:ext cx="4800600" cy="36195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3A6D7BE-752B-EB58-A926-E58EBEF600F1}"/>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1D0428EF-AEF1-9AF0-0271-91E838A4177B}"/>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2728" y="381000"/>
            <a:ext cx="10172700" cy="1493517"/>
          </a:xfrm>
        </p:spPr>
        <p:txBody>
          <a:bodyPr/>
          <a:lstStyle/>
          <a:p>
            <a:r>
              <a:rPr lang="en-US" dirty="0"/>
              <a:t>Click to add title</a:t>
            </a:r>
          </a:p>
        </p:txBody>
      </p:sp>
      <p:sp>
        <p:nvSpPr>
          <p:cNvPr id="3" name="Text Placeholder 2"/>
          <p:cNvSpPr>
            <a:spLocks noGrp="1"/>
          </p:cNvSpPr>
          <p:nvPr>
            <p:ph type="body" idx="1" hasCustomPrompt="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4" name="Content Placeholder 3"/>
          <p:cNvSpPr>
            <a:spLocks noGrp="1"/>
          </p:cNvSpPr>
          <p:nvPr>
            <p:ph sz="half" idx="2" hasCustomPrompt="1"/>
          </p:nvPr>
        </p:nvSpPr>
        <p:spPr>
          <a:xfrm>
            <a:off x="1257300"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6" name="Content Placeholder 5"/>
          <p:cNvSpPr>
            <a:spLocks noGrp="1"/>
          </p:cNvSpPr>
          <p:nvPr>
            <p:ph sz="quarter" idx="4" hasCustomPrompt="1"/>
          </p:nvPr>
        </p:nvSpPr>
        <p:spPr>
          <a:xfrm>
            <a:off x="6633864"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F63B152-7103-4FFE-90AC-D94EB7F44A7E}" type="datetimeFigureOut">
              <a:rPr lang="en-US" smtClean="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11/20/2024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881744"/>
            <a:ext cx="10133763" cy="3918856"/>
          </a:xfrm>
        </p:spPr>
        <p:txBody>
          <a:bodyPr/>
          <a:lstStyle/>
          <a:p>
            <a:r>
              <a:rPr lang="en-US" dirty="0"/>
              <a:t>Fitness </a:t>
            </a:r>
            <a:br>
              <a:rPr lang="en-US" dirty="0"/>
            </a:br>
            <a:r>
              <a:rPr lang="en-US" dirty="0"/>
              <a:t>tracker</a:t>
            </a:r>
          </a:p>
        </p:txBody>
      </p:sp>
      <p:sp>
        <p:nvSpPr>
          <p:cNvPr id="11" name="Subtitle 10">
            <a:extLst>
              <a:ext uri="{FF2B5EF4-FFF2-40B4-BE49-F238E27FC236}">
                <a16:creationId xmlns:a16="http://schemas.microsoft.com/office/drawing/2014/main" id="{5C630DD8-ABA8-DB4D-E842-0B6A9C4C3FF7}"/>
              </a:ext>
            </a:extLst>
          </p:cNvPr>
          <p:cNvSpPr>
            <a:spLocks noGrp="1"/>
          </p:cNvSpPr>
          <p:nvPr>
            <p:ph type="subTitle" idx="1"/>
          </p:nvPr>
        </p:nvSpPr>
        <p:spPr>
          <a:xfrm>
            <a:off x="7674429" y="5421086"/>
            <a:ext cx="3722512" cy="1274512"/>
          </a:xfrm>
        </p:spPr>
        <p:txBody>
          <a:bodyPr>
            <a:normAutofit fontScale="47500" lnSpcReduction="20000"/>
          </a:bodyPr>
          <a:lstStyle/>
          <a:p>
            <a:r>
              <a:rPr lang="en-US" dirty="0"/>
              <a:t> By</a:t>
            </a:r>
          </a:p>
          <a:p>
            <a:r>
              <a:rPr lang="en-US" dirty="0"/>
              <a:t>                K Sai </a:t>
            </a:r>
            <a:r>
              <a:rPr lang="en-US" dirty="0" err="1"/>
              <a:t>siddhartha</a:t>
            </a:r>
            <a:r>
              <a:rPr lang="en-US" dirty="0"/>
              <a:t>  (AP23110010560)</a:t>
            </a:r>
          </a:p>
          <a:p>
            <a:r>
              <a:rPr lang="en-US" dirty="0"/>
              <a:t>T .Nandan(AP23110010526)</a:t>
            </a:r>
          </a:p>
          <a:p>
            <a:r>
              <a:rPr lang="en-US" dirty="0"/>
              <a:t>               P .Hemanth </a:t>
            </a:r>
            <a:r>
              <a:rPr lang="en-US" dirty="0" err="1"/>
              <a:t>patel</a:t>
            </a:r>
            <a:r>
              <a:rPr lang="en-US" dirty="0"/>
              <a:t>(AP23110010559)</a:t>
            </a:r>
          </a:p>
          <a:p>
            <a:r>
              <a:rPr lang="en-US" dirty="0"/>
              <a:t>       V .</a:t>
            </a:r>
            <a:r>
              <a:rPr lang="en-US" dirty="0" err="1"/>
              <a:t>karthikeya</a:t>
            </a:r>
            <a:r>
              <a:rPr lang="en-US" dirty="0"/>
              <a:t>(AP23110010533)</a:t>
            </a:r>
          </a:p>
        </p:txBody>
      </p:sp>
      <p:pic>
        <p:nvPicPr>
          <p:cNvPr id="4" name="Graphic 3" descr="Long curly moustache">
            <a:extLst>
              <a:ext uri="{FF2B5EF4-FFF2-40B4-BE49-F238E27FC236}">
                <a16:creationId xmlns:a16="http://schemas.microsoft.com/office/drawing/2014/main" id="{82D0E25C-FAAA-AFC0-B5C6-C83F54D12F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6718" y="4158343"/>
            <a:ext cx="2917371" cy="1484981"/>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A54EC1-D815-3778-CD3F-77CCF59A4A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2500" y="0"/>
            <a:ext cx="10858499" cy="6858000"/>
          </a:xfrm>
        </p:spPr>
      </p:pic>
    </p:spTree>
    <p:extLst>
      <p:ext uri="{BB962C8B-B14F-4D97-AF65-F5344CB8AC3E}">
        <p14:creationId xmlns:p14="http://schemas.microsoft.com/office/powerpoint/2010/main" val="106705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51677" y="382385"/>
            <a:ext cx="10523379" cy="845166"/>
          </a:xfrm>
        </p:spPr>
        <p:txBody>
          <a:bodyPr>
            <a:normAutofit/>
          </a:bodyPr>
          <a:lstStyle/>
          <a:p>
            <a:endParaRPr lang="en-US" dirty="0"/>
          </a:p>
        </p:txBody>
      </p:sp>
      <p:pic>
        <p:nvPicPr>
          <p:cNvPr id="5" name="Content Placeholder 4">
            <a:extLst>
              <a:ext uri="{FF2B5EF4-FFF2-40B4-BE49-F238E27FC236}">
                <a16:creationId xmlns:a16="http://schemas.microsoft.com/office/drawing/2014/main" id="{B488E38D-46A1-72F4-D5EC-ADA05C10D5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382385"/>
            <a:ext cx="10667999" cy="6323215"/>
          </a:xfrm>
        </p:spPr>
      </p:pic>
    </p:spTree>
    <p:extLst>
      <p:ext uri="{BB962C8B-B14F-4D97-AF65-F5344CB8AC3E}">
        <p14:creationId xmlns:p14="http://schemas.microsoft.com/office/powerpoint/2010/main" val="127928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51677" y="382385"/>
            <a:ext cx="10523379" cy="845166"/>
          </a:xfrm>
        </p:spPr>
        <p:txBody>
          <a:bodyPr>
            <a:normAutofit/>
          </a:bodyPr>
          <a:lstStyle/>
          <a:p>
            <a:endParaRPr lang="en-US" dirty="0"/>
          </a:p>
        </p:txBody>
      </p:sp>
      <p:pic>
        <p:nvPicPr>
          <p:cNvPr id="5" name="Content Placeholder 4">
            <a:extLst>
              <a:ext uri="{FF2B5EF4-FFF2-40B4-BE49-F238E27FC236}">
                <a16:creationId xmlns:a16="http://schemas.microsoft.com/office/drawing/2014/main" id="{FAAF1CF3-1A2A-34BE-600F-05CA7D58C8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1677" y="141085"/>
            <a:ext cx="10523378" cy="6526415"/>
          </a:xfrm>
        </p:spPr>
      </p:pic>
    </p:spTree>
    <p:extLst>
      <p:ext uri="{BB962C8B-B14F-4D97-AF65-F5344CB8AC3E}">
        <p14:creationId xmlns:p14="http://schemas.microsoft.com/office/powerpoint/2010/main" val="179389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3AEB7C-87B8-ADE1-B3CA-70209A1A6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317500"/>
            <a:ext cx="10350500" cy="6299200"/>
          </a:xfrm>
          <a:prstGeom prst="rect">
            <a:avLst/>
          </a:prstGeom>
        </p:spPr>
      </p:pic>
    </p:spTree>
    <p:extLst>
      <p:ext uri="{BB962C8B-B14F-4D97-AF65-F5344CB8AC3E}">
        <p14:creationId xmlns:p14="http://schemas.microsoft.com/office/powerpoint/2010/main" val="199106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EDB4-CD83-4736-4100-4BE8113FFE87}"/>
              </a:ext>
            </a:extLst>
          </p:cNvPr>
          <p:cNvSpPr>
            <a:spLocks noGrp="1" noChangeArrowheads="1"/>
          </p:cNvSpPr>
          <p:nvPr>
            <p:ph type="title"/>
          </p:nvPr>
        </p:nvSpPr>
        <p:spPr bwMode="auto">
          <a:xfrm>
            <a:off x="3149601" y="58846"/>
            <a:ext cx="77470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Conclusion:</a:t>
            </a:r>
            <a:br>
              <a:rPr lang="en-US" sz="3600" b="1" dirty="0"/>
            </a:br>
            <a:br>
              <a:rPr lang="en-US" sz="3600" dirty="0"/>
            </a:br>
            <a:r>
              <a:rPr lang="en-US" sz="2400" dirty="0"/>
              <a:t>The Fitness Tracker project developed in C++ effectively demonstrates the ability to manage and analyze fitness data efficiently. By leveraging object-oriented programming principles, the application provides users with essential features like tracking daily activities, monitoring calories burned, and setting fitness goals.</a:t>
            </a:r>
            <a:br>
              <a:rPr lang="en-US" sz="2400" dirty="0"/>
            </a:br>
            <a:r>
              <a:rPr lang="en-US" sz="2400" dirty="0"/>
              <a:t>The project highlights the importance of structuring data using classes and methods, ensuring scalability and maintainability. It also showcases the integration of simple algorithms for calculating metrics, making it a practical tool for personal health monitoring.</a:t>
            </a:r>
            <a:br>
              <a:rPr lang="en-US" sz="2400" dirty="0"/>
            </a:br>
            <a:r>
              <a:rPr lang="en-US" sz="2400" dirty="0"/>
              <a:t>Through this project, we gained valuable insights into program design, data handling, and problem-solving in C++. With further enhancements, such as adding database support and real-time analytics, the application can evolve into a comprehensive fitness management tool.</a:t>
            </a:r>
            <a:br>
              <a:rPr lang="en-US" sz="2400" dirty="0"/>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884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214676"/>
            <a:ext cx="10133763" cy="3585924"/>
          </a:xfrm>
        </p:spPr>
        <p:txBody>
          <a:bodyPr/>
          <a:lstStyle/>
          <a:p>
            <a:r>
              <a:rPr lang="en-US" sz="6600" dirty="0" err="1"/>
              <a:t>Cout</a:t>
            </a:r>
            <a:r>
              <a:rPr lang="en-US" sz="6600" dirty="0"/>
              <a:t>&lt;&lt;“thank </a:t>
            </a:r>
            <a:r>
              <a:rPr lang="en-US" sz="6600" dirty="0" err="1"/>
              <a:t>youuu</a:t>
            </a:r>
            <a:r>
              <a:rPr lang="en-US" sz="6600"/>
              <a:t>”;</a:t>
            </a:r>
            <a:endParaRPr lang="en-US" sz="6600" dirty="0"/>
          </a:p>
        </p:txBody>
      </p:sp>
      <p:sp>
        <p:nvSpPr>
          <p:cNvPr id="11" name="Subtitle 10">
            <a:extLst>
              <a:ext uri="{FF2B5EF4-FFF2-40B4-BE49-F238E27FC236}">
                <a16:creationId xmlns:a16="http://schemas.microsoft.com/office/drawing/2014/main" id="{5C630DD8-ABA8-DB4D-E842-0B6A9C4C3FF7}"/>
              </a:ext>
            </a:extLst>
          </p:cNvPr>
          <p:cNvSpPr>
            <a:spLocks noGrp="1"/>
          </p:cNvSpPr>
          <p:nvPr>
            <p:ph type="subTitle" idx="1"/>
          </p:nvPr>
        </p:nvSpPr>
        <p:spPr>
          <a:xfrm>
            <a:off x="7674429" y="5421086"/>
            <a:ext cx="3722512" cy="1274512"/>
          </a:xfrm>
        </p:spPr>
        <p:txBody>
          <a:bodyPr>
            <a:normAutofit/>
          </a:bodyPr>
          <a:lstStyle/>
          <a:p>
            <a:r>
              <a:rPr lang="en-US" dirty="0"/>
              <a:t> stay fit </a:t>
            </a:r>
            <a:r>
              <a:rPr lang="en-US" dirty="0" err="1"/>
              <a:t>guyss</a:t>
            </a:r>
            <a:endParaRPr lang="en-US" dirty="0"/>
          </a:p>
        </p:txBody>
      </p:sp>
    </p:spTree>
    <p:extLst>
      <p:ext uri="{BB962C8B-B14F-4D97-AF65-F5344CB8AC3E}">
        <p14:creationId xmlns:p14="http://schemas.microsoft.com/office/powerpoint/2010/main" val="179272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51677" y="382385"/>
            <a:ext cx="10523379" cy="84516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6797BDE5-A8BD-4286-8221-21664A41BD79}"/>
              </a:ext>
            </a:extLst>
          </p:cNvPr>
          <p:cNvSpPr>
            <a:spLocks noGrp="1"/>
          </p:cNvSpPr>
          <p:nvPr>
            <p:ph idx="1"/>
          </p:nvPr>
        </p:nvSpPr>
        <p:spPr>
          <a:xfrm>
            <a:off x="1251677" y="1227551"/>
            <a:ext cx="10523379" cy="4652041"/>
          </a:xfrm>
        </p:spPr>
        <p:txBody>
          <a:bodyPr/>
          <a:lstStyle/>
          <a:p>
            <a:r>
              <a:rPr lang="en-US" dirty="0"/>
              <a:t>The </a:t>
            </a:r>
            <a:r>
              <a:rPr lang="en-US" b="1" dirty="0"/>
              <a:t>Fitness Tracker</a:t>
            </a:r>
            <a:r>
              <a:rPr lang="en-US" dirty="0"/>
              <a:t> is a software application designed to assist users in monitoring and improving their health and fitness goals. This project leverages the powerful features of C++ to implement an efficient and user-friendly system for tracking physical activities, calorie intake, workout sessions, and other health metrics. The primary objective is to encourage a healthy lifestyle by providing users with actionable insights into their daily routines and progress.</a:t>
            </a:r>
          </a:p>
        </p:txBody>
      </p:sp>
    </p:spTree>
    <p:extLst>
      <p:ext uri="{BB962C8B-B14F-4D97-AF65-F5344CB8AC3E}">
        <p14:creationId xmlns:p14="http://schemas.microsoft.com/office/powerpoint/2010/main"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7" y="382385"/>
            <a:ext cx="10523379" cy="920322"/>
          </a:xfrm>
        </p:spPr>
        <p:txBody>
          <a:bodyPr>
            <a:normAutofit/>
          </a:bodyPr>
          <a:lstStyle/>
          <a:p>
            <a:r>
              <a:rPr lang="en-US" dirty="0"/>
              <a:t>Key features</a:t>
            </a:r>
          </a:p>
        </p:txBody>
      </p:sp>
      <p:sp>
        <p:nvSpPr>
          <p:cNvPr id="3" name="Content Placeholder 2">
            <a:extLst>
              <a:ext uri="{FF2B5EF4-FFF2-40B4-BE49-F238E27FC236}">
                <a16:creationId xmlns:a16="http://schemas.microsoft.com/office/drawing/2014/main" id="{5E50C1E8-A3C4-4E79-8384-A72C2430432A}"/>
              </a:ext>
            </a:extLst>
          </p:cNvPr>
          <p:cNvSpPr>
            <a:spLocks noGrp="1"/>
          </p:cNvSpPr>
          <p:nvPr>
            <p:ph idx="1"/>
          </p:nvPr>
        </p:nvSpPr>
        <p:spPr>
          <a:xfrm>
            <a:off x="1251677" y="1215025"/>
            <a:ext cx="10523379" cy="5073041"/>
          </a:xfrm>
        </p:spPr>
        <p:txBody>
          <a:bodyPr>
            <a:normAutofit fontScale="92500" lnSpcReduction="10000"/>
          </a:bodyPr>
          <a:lstStyle/>
          <a:p>
            <a:pPr marL="0" indent="0">
              <a:buNone/>
            </a:pPr>
            <a:endParaRPr lang="en-US" b="1" dirty="0"/>
          </a:p>
          <a:p>
            <a:pPr>
              <a:buFont typeface="+mj-lt"/>
              <a:buAutoNum type="arabicPeriod"/>
            </a:pPr>
            <a:r>
              <a:rPr lang="en-US" b="1" dirty="0"/>
              <a:t>Activity Tracking</a:t>
            </a:r>
            <a:r>
              <a:rPr lang="en-US" dirty="0"/>
              <a:t>: Logs details of physical activities, including type, duration, and calories burned.</a:t>
            </a:r>
          </a:p>
          <a:p>
            <a:pPr>
              <a:buFont typeface="+mj-lt"/>
              <a:buAutoNum type="arabicPeriod"/>
            </a:pPr>
            <a:r>
              <a:rPr lang="en-US" b="1" dirty="0"/>
              <a:t>Diet Monitoring</a:t>
            </a:r>
            <a:r>
              <a:rPr lang="en-US" dirty="0"/>
              <a:t>: Tracks daily calorie intake and provides nutritional feedback.</a:t>
            </a:r>
          </a:p>
          <a:p>
            <a:pPr>
              <a:buFont typeface="+mj-lt"/>
              <a:buAutoNum type="arabicPeriod"/>
            </a:pPr>
            <a:r>
              <a:rPr lang="en-US" b="1" dirty="0"/>
              <a:t>Progress Visualization</a:t>
            </a:r>
            <a:r>
              <a:rPr lang="en-US" dirty="0"/>
              <a:t>: Displays data trends, such as weight changes and activity levels, using textual or graphical outputs.</a:t>
            </a:r>
          </a:p>
          <a:p>
            <a:pPr>
              <a:buFont typeface="+mj-lt"/>
              <a:buAutoNum type="arabicPeriod"/>
            </a:pPr>
            <a:r>
              <a:rPr lang="en-US" b="1" dirty="0"/>
              <a:t>Goal Setting</a:t>
            </a:r>
            <a:r>
              <a:rPr lang="en-US" dirty="0"/>
              <a:t>: Allows users to set fitness goals like weight loss, step count, or workout hours, and monitors their progress.</a:t>
            </a:r>
          </a:p>
          <a:p>
            <a:pPr>
              <a:buFont typeface="+mj-lt"/>
              <a:buAutoNum type="arabicPeriod"/>
            </a:pPr>
            <a:r>
              <a:rPr lang="en-US" b="1" dirty="0"/>
              <a:t>Customizability</a:t>
            </a:r>
            <a:r>
              <a:rPr lang="en-US" dirty="0"/>
              <a:t>: Adapts to individual user needs, offering customizable fitness plans.</a:t>
            </a:r>
          </a:p>
          <a:p>
            <a:endParaRPr lang="en-US" dirty="0"/>
          </a:p>
        </p:txBody>
      </p:sp>
    </p:spTree>
    <p:extLst>
      <p:ext uri="{BB962C8B-B14F-4D97-AF65-F5344CB8AC3E}">
        <p14:creationId xmlns:p14="http://schemas.microsoft.com/office/powerpoint/2010/main"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DF2-67C1-CC36-91D7-91D16AEF09A3}"/>
              </a:ext>
            </a:extLst>
          </p:cNvPr>
          <p:cNvSpPr>
            <a:spLocks noGrp="1"/>
          </p:cNvSpPr>
          <p:nvPr>
            <p:ph type="title"/>
          </p:nvPr>
        </p:nvSpPr>
        <p:spPr>
          <a:xfrm>
            <a:off x="934958" y="293914"/>
            <a:ext cx="4464908" cy="6049402"/>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Input</a:t>
            </a:r>
            <a:br>
              <a:rPr lang="en-US" dirty="0"/>
            </a:br>
            <a:r>
              <a:rPr kumimoji="0" lang="en-US" altLang="en-US" sz="1400" b="1" i="0" u="none" strike="noStrike" cap="none" normalizeH="0" baseline="0" dirty="0">
                <a:ln>
                  <a:noFill/>
                </a:ln>
                <a:solidFill>
                  <a:schemeClr val="tx1"/>
                </a:solidFill>
                <a:effectLst/>
                <a:latin typeface="Arial" panose="020B0604020202020204" pitchFamily="34" charset="0"/>
              </a:rPr>
              <a:t>Main Menu Selection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Choose between: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Unicode MS"/>
              </a:rPr>
              <a:t>1</a:t>
            </a:r>
            <a:r>
              <a:rPr kumimoji="0" lang="en-US" altLang="en-US" sz="1400" b="0" i="0" u="none" strike="noStrike" cap="none" normalizeH="0" baseline="0" dirty="0">
                <a:ln>
                  <a:noFill/>
                </a:ln>
                <a:solidFill>
                  <a:schemeClr val="tx1"/>
                </a:solidFill>
                <a:effectLst/>
              </a:rPr>
              <a:t> (Log in)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Unicode MS"/>
              </a:rPr>
              <a:t>2</a:t>
            </a:r>
            <a:r>
              <a:rPr kumimoji="0" lang="en-US" altLang="en-US" sz="1400" b="0" i="0" u="none" strike="noStrike" cap="none" normalizeH="0" baseline="0" dirty="0">
                <a:ln>
                  <a:noFill/>
                </a:ln>
                <a:solidFill>
                  <a:schemeClr val="tx1"/>
                </a:solidFill>
                <a:effectLst/>
              </a:rPr>
              <a:t> (Create profile)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Unicode MS"/>
              </a:rPr>
              <a:t>3</a:t>
            </a:r>
            <a:r>
              <a:rPr kumimoji="0" lang="en-US" altLang="en-US" sz="1400" b="0" i="0" u="none" strike="noStrike" cap="none" normalizeH="0" baseline="0" dirty="0">
                <a:ln>
                  <a:noFill/>
                </a:ln>
                <a:solidFill>
                  <a:schemeClr val="tx1"/>
                </a:solidFill>
                <a:effectLst/>
              </a:rPr>
              <a:t> (Display summaries)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Unicode MS"/>
              </a:rPr>
              <a:t>4</a:t>
            </a:r>
            <a:r>
              <a:rPr kumimoji="0" lang="en-US" altLang="en-US" sz="1400" b="0" i="0" u="none" strike="noStrike" cap="none" normalizeH="0" baseline="0" dirty="0">
                <a:ln>
                  <a:noFill/>
                </a:ln>
                <a:solidFill>
                  <a:schemeClr val="tx1"/>
                </a:solidFill>
                <a:effectLst/>
              </a:rPr>
              <a:t> (Exit)</a:t>
            </a:r>
            <a:br>
              <a:rPr kumimoji="0" lang="en-US" altLang="en-US" sz="1400" b="0" i="0" u="none" strike="noStrike" cap="none" normalizeH="0" baseline="0" dirty="0">
                <a:ln>
                  <a:noFill/>
                </a:ln>
                <a:solidFill>
                  <a:schemeClr val="tx1"/>
                </a:solidFill>
                <a:effectLst/>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Username Input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Provide a username (e.g., </a:t>
            </a:r>
            <a:r>
              <a:rPr kumimoji="0" lang="en-US" altLang="en-US" sz="1400" b="0" i="0" u="none" strike="noStrike" cap="none" normalizeH="0" baseline="0" dirty="0" err="1">
                <a:ln>
                  <a:noFill/>
                </a:ln>
                <a:solidFill>
                  <a:schemeClr val="tx1"/>
                </a:solidFill>
                <a:effectLst/>
                <a:latin typeface="Arial Unicode MS"/>
              </a:rPr>
              <a:t>JohnDoe</a:t>
            </a:r>
            <a:r>
              <a:rPr kumimoji="0" lang="en-US" altLang="en-US" sz="1400" b="0" i="0" u="none" strike="noStrike" cap="none" normalizeH="0" baseline="0" dirty="0">
                <a:ln>
                  <a:noFill/>
                </a:ln>
                <a:solidFill>
                  <a:schemeClr val="tx1"/>
                </a:solidFill>
                <a:effectLst/>
              </a:rPr>
              <a:t>).</a:t>
            </a:r>
            <a:br>
              <a:rPr kumimoji="0" lang="en-US" altLang="en-US" sz="1400" b="0" i="0" u="none" strike="noStrike" cap="none" normalizeH="0" baseline="0" dirty="0">
                <a:ln>
                  <a:noFill/>
                </a:ln>
                <a:solidFill>
                  <a:schemeClr val="tx1"/>
                </a:solidFill>
                <a:effectLst/>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Exercise Selection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Pick an exercise from a list of predefined exercises (1–15).</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Exercise Duration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Enter the duration for the selected exercise (positive number).</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Set Exercise Goal</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Provide: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Goal type (e.g., "Daily").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Target duration (e.g., </a:t>
            </a:r>
            <a:r>
              <a:rPr kumimoji="0" lang="en-US" altLang="en-US" sz="1400" b="0" i="0" u="none" strike="noStrike" cap="none" normalizeH="0" baseline="0" dirty="0">
                <a:ln>
                  <a:noFill/>
                </a:ln>
                <a:solidFill>
                  <a:schemeClr val="tx1"/>
                </a:solidFill>
                <a:effectLst/>
                <a:latin typeface="Arial Unicode MS"/>
              </a:rPr>
              <a:t>60</a:t>
            </a:r>
            <a:r>
              <a:rPr kumimoji="0" lang="en-US" altLang="en-US" sz="1400" b="0" i="0" u="none" strike="noStrike" cap="none" normalizeH="0" baseline="0" dirty="0">
                <a:ln>
                  <a:noFill/>
                </a:ln>
                <a:solidFill>
                  <a:schemeClr val="tx1"/>
                </a:solidFill>
                <a:effectLst/>
              </a:rPr>
              <a:t> minutes).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Timeframe (e.g., "week").</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Save Data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Optionally save exercise data to a file.</a:t>
            </a:r>
            <a:br>
              <a:rPr kumimoji="0" lang="en-US" altLang="en-US" sz="1400" b="0" i="0" u="none" strike="noStrike" cap="none" normalizeH="0" baseline="0" dirty="0">
                <a:ln>
                  <a:noFill/>
                </a:ln>
                <a:solidFill>
                  <a:schemeClr val="tx1"/>
                </a:solidFill>
                <a:effectLst/>
                <a:latin typeface="Arial" panose="020B0604020202020204" pitchFamily="34" charset="0"/>
              </a:rPr>
            </a:br>
            <a:br>
              <a:rPr lang="en-US" sz="1400" dirty="0"/>
            </a:br>
            <a:endParaRPr lang="en-US" sz="1400" dirty="0"/>
          </a:p>
        </p:txBody>
      </p:sp>
      <p:sp>
        <p:nvSpPr>
          <p:cNvPr id="13" name="TextBox 12">
            <a:extLst>
              <a:ext uri="{FF2B5EF4-FFF2-40B4-BE49-F238E27FC236}">
                <a16:creationId xmlns:a16="http://schemas.microsoft.com/office/drawing/2014/main" id="{FF981CD5-2227-B4CE-C598-7C5CDBED49B5}"/>
              </a:ext>
            </a:extLst>
          </p:cNvPr>
          <p:cNvSpPr txBox="1"/>
          <p:nvPr/>
        </p:nvSpPr>
        <p:spPr>
          <a:xfrm>
            <a:off x="7073900" y="120402"/>
            <a:ext cx="4464908" cy="66787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mj-lt"/>
              </a:rPr>
              <a:t>Output</a:t>
            </a:r>
          </a:p>
          <a:p>
            <a:pPr marL="0" marR="0" lvl="0" indent="0" algn="l" defTabSz="914400" rtl="0" eaLnBrk="0" fontAlgn="base" latinLnBrk="0" hangingPunct="0">
              <a:lnSpc>
                <a:spcPct val="100000"/>
              </a:lnSpc>
              <a:spcBef>
                <a:spcPct val="0"/>
              </a:spcBef>
              <a:spcAft>
                <a:spcPct val="0"/>
              </a:spcAft>
              <a:buClrTx/>
              <a:buSzTx/>
              <a:tabLst/>
            </a:pPr>
            <a:r>
              <a:rPr lang="en-US" altLang="en-US" sz="3200" b="1" dirty="0">
                <a:latin typeface="+mj-lt"/>
              </a:rPr>
              <a:t>1.</a:t>
            </a:r>
            <a:r>
              <a:rPr kumimoji="0" lang="en-US" altLang="en-US" sz="1400" b="1" i="0" u="none" strike="noStrike" cap="none" normalizeH="0" baseline="0" dirty="0">
                <a:ln>
                  <a:noFill/>
                </a:ln>
                <a:solidFill>
                  <a:schemeClr val="tx1"/>
                </a:solidFill>
                <a:effectLst/>
                <a:latin typeface="Arial" panose="020B0604020202020204" pitchFamily="34" charset="0"/>
              </a:rPr>
              <a:t>Main Menu Selection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Proceed to the chosen action or display an error for invalid input.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Username Input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Existing User</a:t>
            </a:r>
            <a:r>
              <a:rPr kumimoji="0" lang="en-US" altLang="en-US" sz="1400" b="0" i="0" u="none" strike="noStrike" cap="none" normalizeH="0" baseline="0" dirty="0">
                <a:ln>
                  <a:noFill/>
                </a:ln>
                <a:solidFill>
                  <a:schemeClr val="tx1"/>
                </a:solidFill>
                <a:effectLst/>
                <a:latin typeface="Arial" panose="020B0604020202020204" pitchFamily="34" charset="0"/>
              </a:rPr>
              <a:t>: "Logged in as [username]."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New User</a:t>
            </a:r>
            <a:r>
              <a:rPr kumimoji="0" lang="en-US" altLang="en-US" sz="1400" b="0" i="0" u="none" strike="noStrike" cap="none" normalizeH="0" baseline="0" dirty="0">
                <a:ln>
                  <a:noFill/>
                </a:ln>
                <a:solidFill>
                  <a:schemeClr val="tx1"/>
                </a:solidFill>
                <a:effectLst/>
                <a:latin typeface="Arial" panose="020B0604020202020204" pitchFamily="34" charset="0"/>
              </a:rPr>
              <a:t>: "New profile created for [username]."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Invalid Input</a:t>
            </a:r>
            <a:r>
              <a:rPr kumimoji="0" lang="en-US" altLang="en-US" sz="1400" b="0" i="0" u="none" strike="noStrike" cap="none" normalizeH="0" baseline="0" dirty="0">
                <a:ln>
                  <a:noFill/>
                </a:ln>
                <a:solidFill>
                  <a:schemeClr val="tx1"/>
                </a:solidFill>
                <a:effectLst/>
                <a:latin typeface="Arial" panose="020B0604020202020204" pitchFamily="34" charset="0"/>
              </a:rPr>
              <a:t>: "Invalid username."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Exercise Selection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Valid Input</a:t>
            </a:r>
            <a:r>
              <a:rPr kumimoji="0" lang="en-US" altLang="en-US" sz="1400" b="0" i="0" u="none" strike="noStrike" cap="none" normalizeH="0" baseline="0" dirty="0">
                <a:ln>
                  <a:noFill/>
                </a:ln>
                <a:solidFill>
                  <a:schemeClr val="tx1"/>
                </a:solidFill>
                <a:effectLst/>
                <a:latin typeface="Arial" panose="020B0604020202020204" pitchFamily="34" charset="0"/>
              </a:rPr>
              <a:t>: Proceeds to duration entry.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Invalid Input</a:t>
            </a:r>
            <a:r>
              <a:rPr kumimoji="0" lang="en-US" altLang="en-US" sz="1400" b="0" i="0" u="none" strike="noStrike" cap="none" normalizeH="0" baseline="0" dirty="0">
                <a:ln>
                  <a:noFill/>
                </a:ln>
                <a:solidFill>
                  <a:schemeClr val="tx1"/>
                </a:solidFill>
                <a:effectLst/>
                <a:latin typeface="Arial" panose="020B0604020202020204" pitchFamily="34" charset="0"/>
              </a:rPr>
              <a:t>: "Invalid exercise selection. Please choose a number between 1 and 15."</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Exercise Duration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Valid Input</a:t>
            </a:r>
            <a:r>
              <a:rPr kumimoji="0" lang="en-US" altLang="en-US" sz="1400" b="0" i="0" u="none" strike="noStrike" cap="none" normalizeH="0" baseline="0" dirty="0">
                <a:ln>
                  <a:noFill/>
                </a:ln>
                <a:solidFill>
                  <a:schemeClr val="tx1"/>
                </a:solidFill>
                <a:effectLst/>
                <a:latin typeface="Arial" panose="020B0604020202020204" pitchFamily="34" charset="0"/>
              </a:rPr>
              <a:t>: Logs the exercise and displays the calories burned.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 Invalid Input</a:t>
            </a:r>
            <a:r>
              <a:rPr kumimoji="0" lang="en-US" altLang="en-US" sz="1400" b="0" i="0" u="none" strike="noStrike" cap="none" normalizeH="0" baseline="0" dirty="0">
                <a:ln>
                  <a:noFill/>
                </a:ln>
                <a:solidFill>
                  <a:schemeClr val="tx1"/>
                </a:solidFill>
                <a:effectLst/>
                <a:latin typeface="Arial" panose="020B0604020202020204" pitchFamily="34" charset="0"/>
              </a:rPr>
              <a:t>: "Invalid input. Please enter a positive number for duration."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View Summary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Displays all logged exercises, total duration, calories burned, and the exercise goal.</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Set Exercise Goal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Confirmation message: "Exercise goal set: [target] minutes per [timeframe]."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Arial" panose="020B0604020202020204" pitchFamily="34" charset="0"/>
              </a:rPr>
              <a:t>Save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"Data saved to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Error if save fails</a:t>
            </a:r>
            <a:r>
              <a:rPr kumimoji="0" lang="en-US" altLang="en-US" sz="1400" b="0" i="0" u="none" strike="noStrike" cap="none" normalizeH="0" baseline="0" dirty="0">
                <a:ln>
                  <a:noFill/>
                </a:ln>
                <a:solidFill>
                  <a:schemeClr val="tx1"/>
                </a:solidFill>
                <a:effectLst/>
                <a:latin typeface="Arial" panose="020B0604020202020204" pitchFamily="34" charset="0"/>
              </a:rPr>
              <a:t>: "Failed to save data to file."</a:t>
            </a:r>
          </a:p>
          <a:p>
            <a:endParaRPr lang="en-IN" sz="1400" dirty="0"/>
          </a:p>
        </p:txBody>
      </p:sp>
    </p:spTree>
    <p:extLst>
      <p:ext uri="{BB962C8B-B14F-4D97-AF65-F5344CB8AC3E}">
        <p14:creationId xmlns:p14="http://schemas.microsoft.com/office/powerpoint/2010/main" val="243778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a:xfrm>
            <a:off x="1251677" y="215900"/>
            <a:ext cx="10523379" cy="1966583"/>
          </a:xfrm>
        </p:spPr>
        <p:txBody>
          <a:bodyPr>
            <a:normAutofit/>
          </a:bodyPr>
          <a:lstStyle/>
          <a:p>
            <a:r>
              <a:rPr lang="en-US" dirty="0"/>
              <a:t>User class attributes…</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251676" y="959103"/>
            <a:ext cx="10523379" cy="4939793"/>
          </a:xfrm>
        </p:spPr>
        <p:txBody>
          <a:bodyPr>
            <a:noAutofit/>
          </a:bodyPr>
          <a:lstStyle/>
          <a:p>
            <a:pPr marL="0" indent="0">
              <a:buNone/>
            </a:pPr>
            <a:r>
              <a:rPr lang="en-US" sz="2000" b="1" dirty="0">
                <a:latin typeface="Agency FB" panose="020B0503020202020204" pitchFamily="34" charset="0"/>
              </a:rPr>
              <a:t>1. static const int MAX_EXERCISES</a:t>
            </a:r>
          </a:p>
          <a:p>
            <a:r>
              <a:rPr lang="en-US" sz="2000" b="1" dirty="0">
                <a:latin typeface="Agency FB" panose="020B0503020202020204" pitchFamily="34" charset="0"/>
              </a:rPr>
              <a:t>   - Maximum number of exercises that can be stored.</a:t>
            </a:r>
          </a:p>
          <a:p>
            <a:pPr marL="0" indent="0">
              <a:buNone/>
            </a:pPr>
            <a:r>
              <a:rPr lang="en-US" sz="2000" b="1" dirty="0">
                <a:latin typeface="Agency FB" panose="020B0503020202020204" pitchFamily="34" charset="0"/>
              </a:rPr>
              <a:t>2. string username  </a:t>
            </a:r>
          </a:p>
          <a:p>
            <a:r>
              <a:rPr lang="en-US" sz="2000" b="1" dirty="0">
                <a:latin typeface="Agency FB" panose="020B0503020202020204" pitchFamily="34" charset="0"/>
              </a:rPr>
              <a:t>   - Stores the username of the user.</a:t>
            </a:r>
          </a:p>
          <a:p>
            <a:pPr marL="0" indent="0">
              <a:buNone/>
            </a:pPr>
            <a:r>
              <a:rPr lang="en-US" sz="2000" b="1" dirty="0">
                <a:latin typeface="Agency FB" panose="020B0503020202020204" pitchFamily="34" charset="0"/>
              </a:rPr>
              <a:t>3. Exercise exercises[MAX_EXERCISES]  </a:t>
            </a:r>
          </a:p>
          <a:p>
            <a:r>
              <a:rPr lang="en-US" sz="2000" b="1" dirty="0">
                <a:latin typeface="Agency FB" panose="020B0503020202020204" pitchFamily="34" charset="0"/>
              </a:rPr>
              <a:t>   - Array of `Exercise` objects to hold all logged exercises.</a:t>
            </a:r>
          </a:p>
          <a:p>
            <a:pPr marL="0" indent="0">
              <a:buNone/>
            </a:pPr>
            <a:r>
              <a:rPr lang="en-US" sz="2000" b="1" dirty="0">
                <a:latin typeface="Agency FB" panose="020B0503020202020204" pitchFamily="34" charset="0"/>
              </a:rPr>
              <a:t>4.   int </a:t>
            </a:r>
            <a:r>
              <a:rPr lang="en-US" sz="2000" b="1" dirty="0" err="1">
                <a:latin typeface="Agency FB" panose="020B0503020202020204" pitchFamily="34" charset="0"/>
              </a:rPr>
              <a:t>exerciseCount</a:t>
            </a:r>
            <a:endParaRPr lang="en-US" sz="2000" b="1" dirty="0">
              <a:latin typeface="Agency FB" panose="020B0503020202020204" pitchFamily="34" charset="0"/>
            </a:endParaRPr>
          </a:p>
          <a:p>
            <a:r>
              <a:rPr lang="en-US" sz="2000" b="1" dirty="0">
                <a:latin typeface="Agency FB" panose="020B0503020202020204" pitchFamily="34" charset="0"/>
              </a:rPr>
              <a:t>   - Number of exercises currently logged.</a:t>
            </a:r>
          </a:p>
          <a:p>
            <a:pPr marL="0" indent="0">
              <a:buNone/>
            </a:pPr>
            <a:r>
              <a:rPr lang="en-US" sz="2000" b="1" dirty="0">
                <a:latin typeface="Agency FB" panose="020B0503020202020204" pitchFamily="34" charset="0"/>
              </a:rPr>
              <a:t>5.  int </a:t>
            </a:r>
            <a:r>
              <a:rPr lang="en-US" sz="2000" b="1" dirty="0" err="1">
                <a:latin typeface="Agency FB" panose="020B0503020202020204" pitchFamily="34" charset="0"/>
              </a:rPr>
              <a:t>totalDuration</a:t>
            </a:r>
            <a:endParaRPr lang="en-US" sz="2000" b="1" dirty="0">
              <a:latin typeface="Agency FB" panose="020B0503020202020204" pitchFamily="34" charset="0"/>
            </a:endParaRPr>
          </a:p>
          <a:p>
            <a:r>
              <a:rPr lang="en-US" sz="2000" b="1" dirty="0">
                <a:latin typeface="Agency FB" panose="020B0503020202020204" pitchFamily="34" charset="0"/>
              </a:rPr>
              <a:t>   - Total duration of all exercises in minutes.</a:t>
            </a:r>
          </a:p>
          <a:p>
            <a:pPr marL="0" indent="0">
              <a:buNone/>
            </a:pPr>
            <a:r>
              <a:rPr lang="en-US" sz="2000" b="1" dirty="0">
                <a:latin typeface="Agency FB" panose="020B0503020202020204" pitchFamily="34" charset="0"/>
              </a:rPr>
              <a:t>6. double </a:t>
            </a:r>
            <a:r>
              <a:rPr lang="en-US" sz="2000" b="1" dirty="0" err="1">
                <a:latin typeface="Agency FB" panose="020B0503020202020204" pitchFamily="34" charset="0"/>
              </a:rPr>
              <a:t>totalCaloriesBurned</a:t>
            </a:r>
            <a:r>
              <a:rPr lang="en-US" sz="2000" b="1" dirty="0">
                <a:latin typeface="Agency FB" panose="020B0503020202020204" pitchFamily="34" charset="0"/>
              </a:rPr>
              <a:t>  </a:t>
            </a:r>
          </a:p>
          <a:p>
            <a:r>
              <a:rPr lang="en-US" sz="2000" b="1" dirty="0">
                <a:latin typeface="Agency FB" panose="020B0503020202020204" pitchFamily="34" charset="0"/>
              </a:rPr>
              <a:t>   - Total calories burned from all exercises.</a:t>
            </a:r>
          </a:p>
          <a:p>
            <a:pPr marL="0" indent="0">
              <a:buNone/>
            </a:pPr>
            <a:r>
              <a:rPr lang="en-US" sz="2000" b="1" dirty="0">
                <a:latin typeface="Agency FB" panose="020B0503020202020204" pitchFamily="34" charset="0"/>
              </a:rPr>
              <a:t>7. </a:t>
            </a:r>
            <a:r>
              <a:rPr lang="en-US" sz="2000" b="1" dirty="0" err="1">
                <a:latin typeface="Agency FB" panose="020B0503020202020204" pitchFamily="34" charset="0"/>
              </a:rPr>
              <a:t>ExerciseGoal</a:t>
            </a:r>
            <a:r>
              <a:rPr lang="en-US" sz="2000" b="1" dirty="0">
                <a:latin typeface="Agency FB" panose="020B0503020202020204" pitchFamily="34" charset="0"/>
              </a:rPr>
              <a:t> </a:t>
            </a:r>
            <a:r>
              <a:rPr lang="en-US" sz="2000" b="1" dirty="0" err="1">
                <a:latin typeface="Agency FB" panose="020B0503020202020204" pitchFamily="34" charset="0"/>
              </a:rPr>
              <a:t>exerciseGoal</a:t>
            </a:r>
            <a:r>
              <a:rPr lang="en-US" sz="2000" b="1" dirty="0">
                <a:latin typeface="Agency FB" panose="020B0503020202020204" pitchFamily="34" charset="0"/>
              </a:rPr>
              <a:t>  </a:t>
            </a:r>
          </a:p>
          <a:p>
            <a:r>
              <a:rPr lang="en-US" sz="2000" b="1" dirty="0">
                <a:latin typeface="Agency FB" panose="020B0503020202020204" pitchFamily="34" charset="0"/>
              </a:rPr>
              <a:t>   - Stores the exercise goal for the user.</a:t>
            </a:r>
          </a:p>
        </p:txBody>
      </p:sp>
    </p:spTree>
    <p:extLst>
      <p:ext uri="{BB962C8B-B14F-4D97-AF65-F5344CB8AC3E}">
        <p14:creationId xmlns:p14="http://schemas.microsoft.com/office/powerpoint/2010/main" val="243062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EDB4-CD83-4736-4100-4BE8113FFE87}"/>
              </a:ext>
            </a:extLst>
          </p:cNvPr>
          <p:cNvSpPr>
            <a:spLocks noGrp="1" noChangeArrowheads="1"/>
          </p:cNvSpPr>
          <p:nvPr>
            <p:ph type="title"/>
          </p:nvPr>
        </p:nvSpPr>
        <p:spPr bwMode="auto">
          <a:xfrm>
            <a:off x="3387725" y="382012"/>
            <a:ext cx="7191375"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Advantages of Fitness Tracker as a C++ Project</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Object-Oriented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Utilizes classes like </a:t>
            </a:r>
            <a:r>
              <a:rPr kumimoji="0" lang="en-US" altLang="en-US" b="0" i="0" u="none" strike="noStrike" cap="none" normalizeH="0" baseline="0" dirty="0">
                <a:ln>
                  <a:noFill/>
                </a:ln>
                <a:solidFill>
                  <a:schemeClr val="tx1"/>
                </a:solidFill>
                <a:effectLst/>
                <a:latin typeface="Arial Unicode MS"/>
              </a:rPr>
              <a:t>Exercise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UserProfile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FitnessTracker</a:t>
            </a:r>
            <a:r>
              <a:rPr kumimoji="0" lang="en-US" altLang="en-US" b="0" i="0" u="none" strike="noStrike" cap="none" normalizeH="0" baseline="0" dirty="0">
                <a:ln>
                  <a:noFill/>
                </a:ln>
                <a:solidFill>
                  <a:schemeClr val="tx1"/>
                </a:solidFill>
                <a:effectLst/>
              </a:rPr>
              <a:t> to model real-world entities, promoting modularity and code reuse.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Namespace Usage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Encapsulates all related functionality within the </a:t>
            </a:r>
            <a:r>
              <a:rPr kumimoji="0" lang="en-US" altLang="en-US" b="0" i="0" u="none" strike="noStrike" cap="none" normalizeH="0" baseline="0" dirty="0" err="1">
                <a:ln>
                  <a:noFill/>
                </a:ln>
                <a:solidFill>
                  <a:schemeClr val="tx1"/>
                </a:solidFill>
                <a:effectLst/>
                <a:latin typeface="Arial Unicode MS"/>
              </a:rPr>
              <a:t>FitnessTracker</a:t>
            </a:r>
            <a:r>
              <a:rPr kumimoji="0" lang="en-US" altLang="en-US" b="0" i="0" u="none" strike="noStrike" cap="none" normalizeH="0" baseline="0" dirty="0">
                <a:ln>
                  <a:noFill/>
                </a:ln>
                <a:solidFill>
                  <a:schemeClr val="tx1"/>
                </a:solidFill>
                <a:effectLst/>
              </a:rPr>
              <a:t> namespace, avoiding name conflicts and improving organization.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Supports multiple users and exercises, making it easy to expand with additional features like new exercises or advanced analytics.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Data Persistence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Saves user data to files, ensuring data is not lost between program runs and can be analyzed later.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Customizability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Allows predefined exercises and their calorie burn rates to be updated easily, accommodating various fitness regimens.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934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317F2B-C118-85F9-0B17-4BA16AE7E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215900"/>
            <a:ext cx="10693400" cy="6286500"/>
          </a:xfrm>
          <a:prstGeom prst="rect">
            <a:avLst/>
          </a:prstGeom>
        </p:spPr>
      </p:pic>
    </p:spTree>
    <p:extLst>
      <p:ext uri="{BB962C8B-B14F-4D97-AF65-F5344CB8AC3E}">
        <p14:creationId xmlns:p14="http://schemas.microsoft.com/office/powerpoint/2010/main" val="248658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51677" y="382385"/>
            <a:ext cx="10523379" cy="845166"/>
          </a:xfrm>
        </p:spPr>
        <p:txBody>
          <a:bodyPr>
            <a:normAutofit/>
          </a:bodyPr>
          <a:lstStyle/>
          <a:p>
            <a:endParaRPr lang="en-US" dirty="0"/>
          </a:p>
        </p:txBody>
      </p:sp>
      <p:pic>
        <p:nvPicPr>
          <p:cNvPr id="5" name="Content Placeholder 4">
            <a:extLst>
              <a:ext uri="{FF2B5EF4-FFF2-40B4-BE49-F238E27FC236}">
                <a16:creationId xmlns:a16="http://schemas.microsoft.com/office/drawing/2014/main" id="{507FE144-311D-EDD5-D751-3B2C76575F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5521" y="139701"/>
            <a:ext cx="10624979" cy="6540500"/>
          </a:xfrm>
        </p:spPr>
      </p:pic>
    </p:spTree>
    <p:extLst>
      <p:ext uri="{BB962C8B-B14F-4D97-AF65-F5344CB8AC3E}">
        <p14:creationId xmlns:p14="http://schemas.microsoft.com/office/powerpoint/2010/main" val="307095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63A6DA-692D-8D2C-A337-D4D43CD1F0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215901"/>
            <a:ext cx="10523379" cy="6515100"/>
          </a:xfrm>
        </p:spPr>
      </p:pic>
    </p:spTree>
    <p:extLst>
      <p:ext uri="{BB962C8B-B14F-4D97-AF65-F5344CB8AC3E}">
        <p14:creationId xmlns:p14="http://schemas.microsoft.com/office/powerpoint/2010/main" val="46321694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ustom 91">
      <a:majorFont>
        <a:latin typeface="Bodoni MT"/>
        <a:ea typeface=""/>
        <a:cs typeface=""/>
      </a:majorFont>
      <a:minorFont>
        <a:latin typeface="Times New Roman"/>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5916208_Getting to know your teacher_win32_SL_V2" id="{117468CD-FD74-421B-80C2-54C2E280903C}" vid="{F6B88795-ACAF-4739-9DA3-36C970FAD2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6FAD71-0176-4DDD-9BE6-FAF015579224}">
  <ds:schemaRefs>
    <ds:schemaRef ds:uri="http://schemas.microsoft.com/sharepoint/v3/contenttype/forms"/>
  </ds:schemaRefs>
</ds:datastoreItem>
</file>

<file path=customXml/itemProps2.xml><?xml version="1.0" encoding="utf-8"?>
<ds:datastoreItem xmlns:ds="http://schemas.openxmlformats.org/officeDocument/2006/customXml" ds:itemID="{E0E6FC1B-E7F2-4923-93B6-708908C46D9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2D03997-C755-4252-A52B-5F39EAC250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Getting to know your teacher</Template>
  <TotalTime>231</TotalTime>
  <Words>892</Words>
  <Application>Microsoft Office PowerPoint</Application>
  <PresentationFormat>Widescreen</PresentationFormat>
  <Paragraphs>80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Arial Unicode MS</vt:lpstr>
      <vt:lpstr>Bodoni MT</vt:lpstr>
      <vt:lpstr>Calibri</vt:lpstr>
      <vt:lpstr>Gill Sans MT</vt:lpstr>
      <vt:lpstr>Times New Roman</vt:lpstr>
      <vt:lpstr>Badge</vt:lpstr>
      <vt:lpstr>Fitness  tracker</vt:lpstr>
      <vt:lpstr>introduction</vt:lpstr>
      <vt:lpstr>Key features</vt:lpstr>
      <vt:lpstr>Input Main Menu Selection Choose between: 1 (Log in) 2 (Create profile) 3 (Display summaries) 4 (Exit)  Username Input Provide a username (e.g., JohnDoe).  Exercise Selection Pick an exercise from a list of predefined exercises (1–15).  Exercise Duration Enter the duration for the selected exercise (positive number).  Set Exercise Goal Provide: Goal type (e.g., "Daily"). Target duration (e.g., 60 minutes). Timeframe (e.g., "week").  Save Data Optionally save exercise data to a file.  </vt:lpstr>
      <vt:lpstr>User class attributes…</vt:lpstr>
      <vt:lpstr>Advantages of Fitness Tracker as a C++ Project  Object-Oriented Design Utilizes classes like Exercise, UserProfile, and FitnessTracker to model real-world entities, promoting modularity and code reuse. Namespace Usage Encapsulates all related functionality within the FitnessTracker namespace, avoiding name conflicts and improving organization. Scalability Supports multiple users and exercises, making it easy to expand with additional features like new exercises or advanced analytics. Data Persistence Saves user data to files, ensuring data is not lost between program runs and can be analyzed later. Customizability Allows predefined exercises and their calorie burn rates to be updated easily, accommodating various fitness regimens.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The Fitness Tracker project developed in C++ effectively demonstrates the ability to manage and analyze fitness data efficiently. By leveraging object-oriented programming principles, the application provides users with essential features like tracking daily activities, monitoring calories burned, and setting fitness goals. The project highlights the importance of structuring data using classes and methods, ensuring scalability and maintainability. It also showcases the integration of simple algorithms for calculating metrics, making it a practical tool for personal health monitoring. Through this project, we gained valuable insights into program design, data handling, and problem-solving in C++. With further enhancements, such as adding database support and real-time analytics, the application can evolve into a comprehensive fitness management tool. </vt:lpstr>
      <vt:lpstr>Cout&lt;&lt;“thank youuu”;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dc:title>
  <dc:creator>SAI SIDDHARTHA</dc:creator>
  <cp:lastModifiedBy>SAI SIDDHARTHA</cp:lastModifiedBy>
  <cp:revision>3</cp:revision>
  <dcterms:created xsi:type="dcterms:W3CDTF">2024-11-20T13:52:15Z</dcterms:created>
  <dcterms:modified xsi:type="dcterms:W3CDTF">2024-11-20T17:45:36Z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