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314" r:id="rId5"/>
    <p:sldId id="289" r:id="rId6"/>
    <p:sldId id="290" r:id="rId8"/>
    <p:sldId id="291" r:id="rId9"/>
    <p:sldId id="333" r:id="rId10"/>
    <p:sldId id="266" r:id="rId11"/>
    <p:sldId id="334" r:id="rId12"/>
    <p:sldId id="308" r:id="rId13"/>
    <p:sldId id="309" r:id="rId14"/>
    <p:sldId id="267" r:id="rId15"/>
    <p:sldId id="273" r:id="rId16"/>
    <p:sldId id="310" r:id="rId17"/>
    <p:sldId id="311" r:id="rId18"/>
    <p:sldId id="312" r:id="rId19"/>
    <p:sldId id="283" r:id="rId20"/>
    <p:sldId id="317" r:id="rId21"/>
    <p:sldId id="313" r:id="rId22"/>
    <p:sldId id="332" r:id="rId23"/>
    <p:sldId id="316" r:id="rId24"/>
    <p:sldId id="335" r:id="rId25"/>
    <p:sldId id="336" r:id="rId2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056" y="991235"/>
            <a:ext cx="9211733" cy="1082675"/>
          </a:xfrm>
        </p:spPr>
        <p:txBody>
          <a:bodyPr/>
          <a:p>
            <a:pPr algn="ctr"/>
            <a:r>
              <a:rPr lang="en-IN" altLang="en-US" b="1">
                <a:latin typeface="Cambria" panose="02040503050406030204" charset="0"/>
                <a:cs typeface="Cambria" panose="02040503050406030204" charset="0"/>
              </a:rPr>
              <a:t>			GITHUB</a:t>
            </a:r>
            <a:endParaRPr lang="en-IN" altLang="en-US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6240" y="1840865"/>
            <a:ext cx="2143125" cy="187198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1167765" y="5298440"/>
            <a:ext cx="11009630" cy="5873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just"/>
            <a:r>
              <a:rPr lang="en-IN" altLang="en-US" b="1">
                <a:latin typeface="Cambria" panose="02040503050406030204" charset="0"/>
                <a:cs typeface="Cambria" panose="02040503050406030204" charset="0"/>
              </a:rPr>
              <a:t>						</a:t>
            </a:r>
            <a:r>
              <a:rPr lang="en-IN" altLang="en-US" sz="2400" b="1">
                <a:latin typeface="Cambria" panose="02040503050406030204" charset="0"/>
                <a:cs typeface="Cambria" panose="02040503050406030204" charset="0"/>
              </a:rPr>
              <a:t>Presented by </a:t>
            </a:r>
            <a:endParaRPr lang="en-IN" altLang="en-US" sz="2400" b="1">
              <a:latin typeface="Cambria" panose="02040503050406030204" charset="0"/>
              <a:cs typeface="Cambria" panose="02040503050406030204" charset="0"/>
            </a:endParaRPr>
          </a:p>
          <a:p>
            <a:pPr algn="just"/>
            <a:r>
              <a:rPr lang="en-IN" altLang="en-US" sz="2400" b="1">
                <a:latin typeface="Cambria" panose="02040503050406030204" charset="0"/>
                <a:cs typeface="Cambria" panose="02040503050406030204" charset="0"/>
              </a:rPr>
              <a:t>								   SaiSmita Rath</a:t>
            </a:r>
            <a:endParaRPr lang="en-IN" altLang="en-US" sz="24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695" y="214630"/>
            <a:ext cx="11485245" cy="697865"/>
          </a:xfrm>
        </p:spPr>
        <p:txBody>
          <a:bodyPr/>
          <a:p>
            <a:pPr algn="ctr"/>
            <a:br>
              <a:rPr 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Let's Get Started 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br>
              <a:rPr>
                <a:solidFill>
                  <a:srgbClr val="DEAF0D"/>
                </a:solidFill>
                <a:latin typeface="Bodoni" pitchFamily="34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475" y="647700"/>
            <a:ext cx="10155555" cy="5362575"/>
          </a:xfrm>
        </p:spPr>
        <p:txBody>
          <a:bodyPr/>
          <a:p>
            <a:pPr marL="0" indent="0"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Setting up Git </a:t>
            </a:r>
            <a:r>
              <a:rPr lang="en-IN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&amp; </a:t>
            </a: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Creating our first repository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Install git for your platform of choice (git-scm.org)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2" indent="-342900" algn="l" defTabSz="914400">
              <a:lnSpc>
                <a:spcPct val="95000"/>
              </a:lnSpc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Graphical installer for Windows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2" indent="-342900" algn="l" defTabSz="914400">
              <a:lnSpc>
                <a:spcPct val="95000"/>
              </a:lnSpc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DMGs for Mac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2" indent="-342900" algn="l" defTabSz="914400">
              <a:lnSpc>
                <a:spcPct val="95000"/>
              </a:lnSpc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Your favorite Linux package manager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2" indent="-342900" algn="l" defTabSz="914400">
              <a:lnSpc>
                <a:spcPct val="95000"/>
              </a:lnSpc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Or compile from source!</a:t>
            </a:r>
            <a:endParaRPr lang="en-US" sz="171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Configure</a:t>
            </a: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 Git  </a:t>
            </a:r>
            <a:r>
              <a:rPr lang="en-IN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through  GitBash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 git config  --global user.name "Smita"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git config  --global user.email “saismita.rath@gmail.com”</a:t>
            </a:r>
            <a:endParaRPr lang="en-US" sz="175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Establish our first repository: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914400" lvl="2" algn="l" defTabSz="914400">
              <a:lnSpc>
                <a:spcPct val="95000"/>
              </a:lnSpc>
              <a:buFont typeface="Wingdings" panose="05000000000000000000" charset="0"/>
              <a:buChar char="ü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   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mkdir  git-test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971550" lvl="2" indent="-342900" algn="l" defTabSz="914400">
              <a:lnSpc>
                <a:spcPct val="95000"/>
              </a:lnSpc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   cd  git-test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971550" lvl="3" indent="-342900" algn="l" defTabSz="914400">
              <a:lnSpc>
                <a:spcPct val="95000"/>
              </a:lnSpc>
              <a:buFont typeface="Wingdings" panose="05000000000000000000" charset="0"/>
              <a:buChar char="ü"/>
            </a:pPr>
            <a:r>
              <a:rPr lang="en-US" sz="1665">
                <a:latin typeface="Cambria" panose="02040503050406030204" charset="0"/>
                <a:cs typeface="Cambria" panose="02040503050406030204" charset="0"/>
                <a:sym typeface="+mn-ea"/>
              </a:rPr>
              <a:t>      </a:t>
            </a:r>
            <a: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  <a:t>git init </a:t>
            </a:r>
            <a:r>
              <a:rPr lang="en-IN" altLang="en-US">
                <a:latin typeface="Cambria" panose="02040503050406030204" charset="0"/>
                <a:cs typeface="Cambria" panose="02040503050406030204" charset="0"/>
                <a:sym typeface="+mn-ea"/>
              </a:rPr>
              <a:t>--&gt;</a:t>
            </a:r>
            <a:r>
              <a:rPr dirty="0">
                <a:latin typeface="Cambria" panose="02040503050406030204" charset="0"/>
                <a:cs typeface="Cambria" panose="02040503050406030204" charset="0"/>
                <a:sym typeface="+mn-ea"/>
              </a:rPr>
              <a:t>This creates the repository (a directory named .git)</a:t>
            </a:r>
            <a:endParaRPr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1" indent="-342900" algn="l" defTabSz="9144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What do we have here?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1525" b="1">
                <a:latin typeface="Cambria" panose="02040503050406030204" charset="0"/>
                <a:cs typeface="Cambria" panose="02040503050406030204" charset="0"/>
                <a:sym typeface="+mn-ea"/>
              </a:rPr>
              <a:t>   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git status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Let's take a quick look around .git directory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1" indent="-342900" defTabSz="9144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Add a file, make some changes, and run git status</a:t>
            </a: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>
    <p:strips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Using our first repository</a:t>
            </a:r>
            <a:endParaRPr 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310" y="647065"/>
            <a:ext cx="11010900" cy="6081395"/>
          </a:xfrm>
        </p:spPr>
        <p:txBody>
          <a:bodyPr/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pPr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Let's commit a file into the repo: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1750" b="1">
                <a:latin typeface="Cambria" panose="02040503050406030204" charset="0"/>
                <a:cs typeface="Cambria" panose="02040503050406030204" charset="0"/>
                <a:sym typeface="+mn-ea"/>
              </a:rPr>
              <a:t>  </a:t>
            </a: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 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git add test.py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   git commit -m "My very first commit"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   git status</a:t>
            </a:r>
            <a:endParaRPr lang="en-US" sz="175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  <a:p>
            <a:pPr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Let's add a file we don't want to actually save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1750" b="1">
                <a:latin typeface="Cambria" panose="02040503050406030204" charset="0"/>
                <a:cs typeface="Cambria" panose="02040503050406030204" charset="0"/>
                <a:sym typeface="+mn-ea"/>
              </a:rPr>
              <a:t>   </a:t>
            </a:r>
            <a:r>
              <a:rPr lang="en-US" sz="1750">
                <a:latin typeface="Cambria" panose="02040503050406030204" charset="0"/>
                <a:cs typeface="Cambria" panose="02040503050406030204" charset="0"/>
                <a:sym typeface="+mn-ea"/>
              </a:rPr>
              <a:t> 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git add test.pyc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   git commit -m "Something I didn't want to commit" </a:t>
            </a:r>
            <a:r>
              <a:rPr 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endParaRPr lang="en-US" sz="20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1" indent="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IN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       (</a:t>
            </a:r>
            <a:r>
              <a:rPr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You can use a different commit message, if you like</a:t>
            </a:r>
            <a:r>
              <a:rPr lang="en-IN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)</a:t>
            </a:r>
            <a:endParaRPr lang="en-US" sz="20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   git rm test.pyc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   git commit -m "Removing derivable data"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endParaRPr lang="en-US" sz="175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What did we just do (at a glance)?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1750">
                <a:latin typeface="Cambria" panose="02040503050406030204" charset="0"/>
                <a:cs typeface="Cambria" panose="02040503050406030204" charset="0"/>
                <a:sym typeface="+mn-ea"/>
              </a:rPr>
              <a:t>  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git hist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1" indent="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sz="175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And what about in detail?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   git log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   git diff test.py</a:t>
            </a:r>
            <a:endParaRPr lang="en-US" sz="175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defTabSz="914400">
              <a:lnSpc>
                <a:spcPct val="95000"/>
              </a:lnSpc>
              <a:spcBef>
                <a:spcPct val="0"/>
              </a:spcBef>
              <a:buNone/>
            </a:pP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>
    <p:strips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3180"/>
            <a:ext cx="10972800" cy="582613"/>
          </a:xfrm>
        </p:spPr>
        <p:txBody>
          <a:bodyPr/>
          <a:p>
            <a:pPr algn="ctr"/>
            <a:br>
              <a:rPr 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IN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G</a:t>
            </a:r>
            <a:r>
              <a:rPr 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it working structure</a:t>
            </a:r>
            <a:br>
              <a:rPr lang="en-US" sz="3200" b="1">
                <a:latin typeface="Cambria" panose="02040503050406030204" charset="0"/>
                <a:cs typeface="Cambria" panose="02040503050406030204" charset="0"/>
              </a:rPr>
            </a:br>
            <a:endParaRPr lang="en-IN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98415" y="2947670"/>
            <a:ext cx="5647055" cy="3789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36525" y="661035"/>
            <a:ext cx="1111694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But why add and then commit </a:t>
            </a:r>
            <a:r>
              <a:rPr lang="en-IN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?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Staging area -- Where we set up a commit between file changes on the system and the commit to the repo</a:t>
            </a:r>
            <a:endParaRPr lang="en-IN" altLang="en-US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git add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---&gt; 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will add the file to staging area.Later on staging area will be used to commit files when you run git commit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git commit-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--&gt; 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adds your changes 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t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o local version control database.You have still not pushed these changes to remote server (github) .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git push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---&gt; 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will now push committed changes to remote server (github)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3366770"/>
            <a:ext cx="3863340" cy="2914015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base">
              <a:lnSpc>
                <a:spcPct val="100000"/>
              </a:lnSpc>
            </a:pPr>
            <a:r>
              <a:rPr lang="en-IN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Git commands</a:t>
            </a:r>
            <a:endParaRPr lang="en-IN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42785" y="944245"/>
            <a:ext cx="5031740" cy="53308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6695" y="773430"/>
            <a:ext cx="7044055" cy="624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We can also tell an active repo where the remote origin is: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    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git  add remote origin   nugent5@yt:~/davesdots.git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1" indent="-285750">
              <a:buSzPct val="100000"/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git status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1" indent="-285750">
              <a:buSzPct val="100000"/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Type in git add .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1" indent="-285750">
              <a:buSzPct val="100000"/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git status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>
              <a:buSzPct val="100000"/>
              <a:buFont typeface="Wingdings" panose="05000000000000000000" charset="0"/>
              <a:buNone/>
            </a:pP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285750" indent="-285750"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Let's say our friend has set up a repository somewhere: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1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   git clone git@github.com:Dylnuge/davesdots.git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1" indent="0" defTabSz="914400">
              <a:lnSpc>
                <a:spcPct val="95000"/>
              </a:lnSpc>
              <a:spcBef>
                <a:spcPct val="0"/>
              </a:spcBef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(</a:t>
            </a:r>
            <a:r>
              <a:rPr lang="en-IN" sz="2000" dirty="0">
                <a:latin typeface="Cambria" panose="02040503050406030204" charset="0"/>
                <a:cs typeface="Cambria" panose="02040503050406030204" charset="0"/>
                <a:sym typeface="+mn-ea"/>
              </a:rPr>
              <a:t>coping repository from GitHub to local computer.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)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Make changes and commit like normal, then: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1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it push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If they make any changes, we can get them:</a:t>
            </a:r>
            <a:endParaRPr 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1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git pull 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1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(Get changes from a remote repository and merge them into your own repository)</a:t>
            </a:r>
            <a:endParaRPr lang="en-US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>
              <a:buSzPct val="100000"/>
              <a:buFont typeface="Wingdings" panose="05000000000000000000" charset="0"/>
              <a:buNone/>
            </a:pPr>
            <a:endParaRPr lang="en-US" b="1">
              <a:latin typeface="Cambria" panose="02040503050406030204" charset="0"/>
              <a:cs typeface="Cambria" panose="02040503050406030204" charset="0"/>
            </a:endParaRPr>
          </a:p>
          <a:p>
            <a:pPr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endParaRPr lang="en-US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>
    <p:strips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70" y="27305"/>
            <a:ext cx="10972800" cy="582613"/>
          </a:xfrm>
        </p:spPr>
        <p:txBody>
          <a:bodyPr/>
          <a:p>
            <a:pPr algn="ctr"/>
            <a:br>
              <a:rPr b="1">
                <a:solidFill>
                  <a:srgbClr val="DEAF0D"/>
                </a:solidFill>
                <a:latin typeface="Bodoni" pitchFamily="34"/>
              </a:rPr>
            </a:br>
            <a:r>
              <a:rPr lang="en-IN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Best practices for code collaboration</a:t>
            </a:r>
            <a:endParaRPr lang="en-IN" altLang="en-US" sz="32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3070" y="935990"/>
            <a:ext cx="10267950" cy="4037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r>
              <a:rPr lang="en-IN" altLang="en-US" sz="2000" b="1">
                <a:latin typeface="Cambria" panose="02040503050406030204" charset="0"/>
                <a:cs typeface="Cambria" panose="02040503050406030204" charset="0"/>
              </a:rPr>
              <a:t>When to commit ?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742950" lvl="2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sz="2000">
                <a:latin typeface="Cambria" panose="02040503050406030204" charset="0"/>
                <a:cs typeface="Cambria" panose="02040503050406030204" charset="0"/>
                <a:sym typeface="+mn-ea"/>
              </a:rPr>
              <a:t>Source of major arguments (big changes vs small change)</a:t>
            </a:r>
            <a:endParaRPr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2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IN" sz="2000">
                <a:latin typeface="Cambria" panose="02040503050406030204" charset="0"/>
                <a:cs typeface="Cambria" panose="02040503050406030204" charset="0"/>
                <a:sym typeface="+mn-ea"/>
              </a:rPr>
              <a:t>Never put broken code on the master branch (test first!)</a:t>
            </a:r>
            <a:endParaRPr lang="en-I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2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IN" sz="2000">
                <a:latin typeface="Cambria" panose="02040503050406030204" charset="0"/>
                <a:cs typeface="Cambria" panose="02040503050406030204" charset="0"/>
                <a:sym typeface="+mn-ea"/>
              </a:rPr>
              <a:t>Try not to break things (dont do two weeks worth of work in one commit)</a:t>
            </a:r>
            <a:endParaRPr lang="en-I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2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IN" sz="2000">
                <a:latin typeface="Cambria" panose="02040503050406030204" charset="0"/>
                <a:cs typeface="Cambria" panose="02040503050406030204" charset="0"/>
                <a:sym typeface="+mn-ea"/>
              </a:rPr>
              <a:t>Always use a clear and concise message.</a:t>
            </a:r>
            <a:endParaRPr lang="en-I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00150" lvl="3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IN" sz="2000">
                <a:latin typeface="Cambria" panose="02040503050406030204" charset="0"/>
                <a:cs typeface="Cambria" panose="02040503050406030204" charset="0"/>
                <a:sym typeface="+mn-ea"/>
              </a:rPr>
              <a:t>Put more details in lines below ,but always make the first line short</a:t>
            </a:r>
            <a:endParaRPr lang="en-I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00150" lvl="3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IN" sz="2000">
                <a:latin typeface="Cambria" panose="02040503050406030204" charset="0"/>
                <a:cs typeface="Cambria" panose="02040503050406030204" charset="0"/>
                <a:sym typeface="+mn-ea"/>
              </a:rPr>
              <a:t>Describe the why ; the what is clear in the change log</a:t>
            </a:r>
            <a:endParaRPr lang="en-I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2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IN" sz="2000">
                <a:latin typeface="Cambria" panose="02040503050406030204" charset="0"/>
                <a:cs typeface="Cambria" panose="02040503050406030204" charset="0"/>
                <a:sym typeface="+mn-ea"/>
              </a:rPr>
              <a:t>When making giant changes consider branches.</a:t>
            </a:r>
            <a:endParaRPr lang="en-I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2" indent="-285750" defTabSz="914400">
              <a:lnSpc>
                <a:spcPct val="95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en-IN" sz="2000">
                <a:latin typeface="Cambria" panose="02040503050406030204" charset="0"/>
                <a:cs typeface="Cambria" panose="02040503050406030204" charset="0"/>
                <a:sym typeface="+mn-ea"/>
              </a:rPr>
              <a:t>Make sure your name and email are right.</a:t>
            </a:r>
            <a:endParaRPr sz="20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1" indent="-342900" defTabSz="9144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charset="0"/>
              <a:buChar char="ü"/>
            </a:pPr>
            <a:endParaRPr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1" indent="-342900" defTabSz="9144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charset="0"/>
              <a:buChar char="ü"/>
            </a:pPr>
            <a:endParaRPr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endParaRPr lang="en-IN" altLang="en-US"/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endParaRPr lang="en-IN" altLang="en-US"/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endParaRPr lang="en-IN" altLang="en-US"/>
          </a:p>
        </p:txBody>
      </p:sp>
    </p:spTree>
  </p:cSld>
  <p:clrMapOvr>
    <a:masterClrMapping/>
  </p:clrMapOvr>
  <p:transition>
    <p:strips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3200" b="1">
                <a:latin typeface="Cambria" panose="02040503050406030204" charset="0"/>
                <a:cs typeface="Cambria" panose="02040503050406030204" charset="0"/>
              </a:rPr>
              <a:t>Important concept for GitHub users</a:t>
            </a:r>
            <a:endParaRPr lang="en-IN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890" y="773430"/>
            <a:ext cx="11656695" cy="5850255"/>
          </a:xfrm>
        </p:spPr>
        <p:txBody>
          <a:bodyPr/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Creating a repo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       Creating a repositiry for multiple people to work together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0"/>
            <a:r>
              <a:rPr lang="en-IN" altLang="en-US" sz="2285">
                <a:latin typeface="Cambria" panose="02040503050406030204" charset="0"/>
                <a:cs typeface="Cambria" panose="02040503050406030204" charset="0"/>
              </a:rPr>
              <a:t>Master in a repository</a:t>
            </a:r>
            <a:endParaRPr lang="en-IN" altLang="en-US" sz="2285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1750">
                <a:latin typeface="Cambria" panose="02040503050406030204" charset="0"/>
                <a:cs typeface="Cambria" panose="02040503050406030204" charset="0"/>
              </a:rPr>
              <a:t>  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   This is the final version that is considered ready to use by anybody in the team or outside if     	  repository is public.</a:t>
            </a:r>
            <a:endParaRPr lang="en-IN" altLang="en-US" sz="1750">
              <a:latin typeface="Cambria" panose="02040503050406030204" charset="0"/>
              <a:cs typeface="Cambria" panose="0204050305040603020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Creating a Branch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1750">
                <a:latin typeface="Cambria" panose="02040503050406030204" charset="0"/>
                <a:cs typeface="Cambria" panose="02040503050406030204" charset="0"/>
              </a:rPr>
              <a:t>	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Create a branch in your project for an environment where you can try out new ideas.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	Changes you make on a branch dont affect the master unless pull request is 	accepted.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	Changes committed to branch reflects for you to keep track of different versions.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r>
              <a:rPr sz="1750">
                <a:solidFill>
                  <a:srgbClr val="FFFFFF"/>
                </a:solidFill>
                <a:latin typeface="Arial" panose="020B0604020202020204" pitchFamily="34"/>
                <a:sym typeface="+mn-ea"/>
              </a:rPr>
              <a:t>Simple usage of branches:</a:t>
            </a:r>
            <a:endParaRPr sz="1750">
              <a:solidFill>
                <a:srgbClr val="FFFFFF"/>
              </a:solidFill>
              <a:latin typeface="Arial" panose="020B0604020202020204" pitchFamily="34"/>
              <a:sym typeface="+mn-ea"/>
            </a:endParaRPr>
          </a:p>
          <a:p>
            <a:pPr lvl="1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sz="1750">
                <a:solidFill>
                  <a:srgbClr val="00FF00"/>
                </a:solidFill>
                <a:latin typeface="'courier new'" pitchFamily="34"/>
                <a:sym typeface="+mn-ea"/>
              </a:rPr>
              <a:t>  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  git checkout -b testing    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# Make a new branch "testing”, make some changes and commit them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    git checkout master 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# Switch to "master" branch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   git merge testing 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# Merge the "testing" branch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1" indent="0" algn="just">
              <a:buFont typeface="Wingdings" panose="05000000000000000000" charset="0"/>
              <a:buNone/>
            </a:pPr>
            <a:endParaRPr lang="en-IN" altLang="en-US" sz="1750">
              <a:latin typeface="Cambria" panose="02040503050406030204" charset="0"/>
              <a:cs typeface="Cambria" panose="0204050305040603020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>
    <p:strips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30" y="448945"/>
            <a:ext cx="10972800" cy="582613"/>
          </a:xfrm>
        </p:spPr>
        <p:txBody>
          <a:bodyPr/>
          <a:p>
            <a:pPr algn="ctr"/>
            <a:r>
              <a:rPr lang="en-IN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Important concept for GitHub users (contd...)</a:t>
            </a:r>
            <a:br>
              <a:rPr lang="en-IN" altLang="en-US">
                <a:latin typeface="Cambria" panose="02040503050406030204" charset="0"/>
                <a:cs typeface="Cambria" panose="020405030504060302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663555" cy="5361305"/>
          </a:xfrm>
        </p:spPr>
        <p:txBody>
          <a:bodyPr/>
          <a:p>
            <a:pPr lvl="0" algn="just">
              <a:buFont typeface="Arial" panose="020B0604020202020204" pitchFamily="34" charset="0"/>
              <a:buChar char="•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Adding Commits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	Keep tracks of your progress as you work on a branch or master.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	Creates a transparent history that others can follow to understand what you have done and why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Forking a repository 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	It creates a copy for you to work on independently without any changes to theirs.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	Submit a pull request to owner so that the owner can in corporate changes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Pull requests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Pull requests initiates discussion about your commits or changes made to a code.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See exactly what changes would be merged if pill request is accepted.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Issues </a:t>
            </a:r>
            <a:endParaRPr lang="en-IN" altLang="en-US" sz="2285">
              <a:latin typeface="Cambria" panose="02040503050406030204" charset="0"/>
              <a:cs typeface="Cambria" panose="020405030504060302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Highlights bugs or issues with codes that need rectification 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Issues remain open unless resolved.</a:t>
            </a:r>
            <a:endParaRPr lang="en-IN" altLang="en-US" sz="1750"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0">
              <a:buNone/>
            </a:pPr>
            <a:endParaRPr lang="en-IN" altLang="en-US" sz="175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>
    <p:strips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375"/>
            <a:ext cx="10972800" cy="582613"/>
          </a:xfrm>
        </p:spPr>
        <p:txBody>
          <a:bodyPr/>
          <a:p>
            <a:pPr algn="ctr"/>
            <a:br>
              <a:rPr dirty="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IN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Important concept for GitHub users (contd...)</a:t>
            </a:r>
            <a:br>
              <a:rPr lang="en-IN" altLang="en-US" sz="3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290" y="789305"/>
            <a:ext cx="10852785" cy="6012815"/>
          </a:xfrm>
        </p:spPr>
        <p:txBody>
          <a:bodyPr/>
          <a:p>
            <a:pPr algn="just" eaLnBrk="1" hangingPunct="1">
              <a:lnSpc>
                <a:spcPct val="100000"/>
              </a:lnSpc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git checkout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indent="-342900" algn="just" eaLnBrk="1" hangingPunct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Used to checkout a specific version/branch of the tree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indent="-342900" algn="just" eaLnBrk="1" hangingPunct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git checkout -f</a:t>
            </a:r>
            <a:endParaRPr sz="2000">
              <a:solidFill>
                <a:srgbClr val="00FF00"/>
              </a:solidFill>
              <a:latin typeface="'courier new'" pitchFamily="34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sz="2000" dirty="0">
                <a:latin typeface="Cambria" panose="02040503050406030204" charset="0"/>
                <a:cs typeface="Cambria" panose="02040503050406030204" charset="0"/>
                <a:sym typeface="+mn-ea"/>
              </a:rPr>
              <a:t>git reset</a:t>
            </a:r>
            <a:endParaRPr sz="2000" dirty="0">
              <a:latin typeface="Cambria" panose="02040503050406030204" charset="0"/>
              <a:cs typeface="Cambria" panose="0204050305040603020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sz="2000" dirty="0">
                <a:latin typeface="Cambria" panose="02040503050406030204" charset="0"/>
                <a:cs typeface="Cambria" panose="02040503050406030204" charset="0"/>
                <a:sym typeface="+mn-ea"/>
              </a:rPr>
              <a:t>Moves the tree back to a certain specified version</a:t>
            </a:r>
            <a:endParaRPr sz="2000" dirty="0">
              <a:latin typeface="Cambria" panose="02040503050406030204" charset="0"/>
              <a:cs typeface="Cambria" panose="0204050305040603020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sz="2000" dirty="0">
                <a:latin typeface="Cambria" panose="02040503050406030204" charset="0"/>
                <a:cs typeface="Cambria" panose="02040503050406030204" charset="0"/>
                <a:sym typeface="+mn-ea"/>
              </a:rPr>
              <a:t>Use the --force to ignore working changes</a:t>
            </a:r>
            <a:endParaRPr sz="2000" dirty="0">
              <a:latin typeface="Cambria" panose="02040503050406030204" charset="0"/>
              <a:cs typeface="Cambria" panose="02040503050406030204" charset="0"/>
            </a:endParaRPr>
          </a:p>
          <a:p>
            <a:pPr eaLnBrk="1" hangingPunct="1">
              <a:lnSpc>
                <a:spcPct val="90000"/>
              </a:lnSpc>
            </a:pPr>
            <a:r>
              <a:rPr sz="2000" dirty="0">
                <a:latin typeface="Cambria" panose="02040503050406030204" charset="0"/>
                <a:cs typeface="Cambria" panose="02040503050406030204" charset="0"/>
                <a:sym typeface="+mn-ea"/>
              </a:rPr>
              <a:t>git revert</a:t>
            </a:r>
            <a:endParaRPr sz="2000" dirty="0">
              <a:latin typeface="Cambria" panose="02040503050406030204" charset="0"/>
              <a:cs typeface="Cambria" panose="0204050305040603020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sz="2000" dirty="0">
                <a:latin typeface="Cambria" panose="02040503050406030204" charset="0"/>
                <a:cs typeface="Cambria" panose="02040503050406030204" charset="0"/>
                <a:sym typeface="+mn-ea"/>
              </a:rPr>
              <a:t>Reverts a commit</a:t>
            </a:r>
            <a:endParaRPr sz="2000" dirty="0">
              <a:latin typeface="Cambria" panose="02040503050406030204" charset="0"/>
              <a:cs typeface="Cambria" panose="0204050305040603020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sz="2000" dirty="0">
                <a:latin typeface="Cambria" panose="02040503050406030204" charset="0"/>
                <a:cs typeface="Cambria" panose="02040503050406030204" charset="0"/>
                <a:sym typeface="+mn-ea"/>
              </a:rPr>
              <a:t>Does not delete the commit object, just applies a patch</a:t>
            </a:r>
            <a:endParaRPr sz="2000" dirty="0">
              <a:latin typeface="Cambria" panose="02040503050406030204" charset="0"/>
              <a:cs typeface="Cambria" panose="0204050305040603020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sz="2000" dirty="0">
                <a:latin typeface="Cambria" panose="02040503050406030204" charset="0"/>
                <a:cs typeface="Cambria" panose="02040503050406030204" charset="0"/>
                <a:sym typeface="+mn-ea"/>
              </a:rPr>
              <a:t>Reverts can themselves be reverted!</a:t>
            </a:r>
            <a:endParaRPr sz="2000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	oh, we already commited it: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     	 git  revert  HEAD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 defTabSz="914400">
              <a:lnSpc>
                <a:spcPct val="95000"/>
              </a:lnSpc>
              <a:spcBef>
                <a:spcPct val="0"/>
              </a:spcBef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	 # Revert last commit (HEAD)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defTabSz="9144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Cambria" panose="02040503050406030204" charset="0"/>
                <a:cs typeface="Cambria" panose="02040503050406030204" charset="0"/>
                <a:sym typeface="+mn-ea"/>
              </a:rPr>
              <a:t>Git never deletes a commit object</a:t>
            </a:r>
            <a:endParaRPr sz="3200" dirty="0">
              <a:latin typeface="Cambria" panose="02040503050406030204" charset="0"/>
              <a:cs typeface="Cambria" panose="02040503050406030204" charset="0"/>
            </a:endParaRPr>
          </a:p>
          <a:p>
            <a:pPr lvl="1" eaLnBrk="1" hangingPunct="1">
              <a:lnSpc>
                <a:spcPct val="90000"/>
              </a:lnSpc>
            </a:pPr>
            <a:endParaRPr sz="3200" dirty="0"/>
          </a:p>
          <a:p>
            <a:endParaRPr lang="en-US"/>
          </a:p>
        </p:txBody>
      </p:sp>
    </p:spTree>
  </p:cSld>
  <p:clrMapOvr>
    <a:masterClrMapping/>
  </p:clrMapOvr>
  <p:transition>
    <p:strips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" name="Picture 3" descr="IMG_25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92240" y="1122045"/>
            <a:ext cx="5090795" cy="5045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4" descr="IMG_2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05865"/>
            <a:ext cx="5230495" cy="4961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trips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3200" b="1">
                <a:latin typeface="Cambria" panose="02040503050406030204" charset="0"/>
                <a:cs typeface="Cambria" panose="02040503050406030204" charset="0"/>
              </a:rPr>
              <a:t>Understanding GitHub workflow</a:t>
            </a:r>
            <a:endParaRPr lang="en-IN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6210" y="1069975"/>
            <a:ext cx="9516110" cy="5488940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p>
            <a:pPr algn="l"/>
            <a:br>
              <a:rPr lang="en-IN" altLang="en-US">
                <a:latin typeface="Cambria" panose="02040503050406030204" charset="0"/>
                <a:cs typeface="Cambria" panose="02040503050406030204" charset="0"/>
              </a:rPr>
            </a:br>
            <a:r>
              <a:rPr lang="en-IN" altLang="en-US" sz="3200" b="1">
                <a:latin typeface="Cambria" panose="02040503050406030204" charset="0"/>
                <a:cs typeface="Cambria" panose="02040503050406030204" charset="0"/>
              </a:rPr>
              <a:t>Agenda</a:t>
            </a:r>
            <a:endParaRPr lang="en-IN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651500"/>
          </a:xfrm>
        </p:spPr>
        <p:txBody>
          <a:bodyPr/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Why use Version Control ?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What is version control ?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Types of version control system 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Subversion vs Git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What are Git and GitHub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git vs GitHub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Setting up Git 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&amp; 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Creating our first repository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it working structure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Use of some git commands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Best practices for code collaboration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Important concept for GitHub users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Understanding GitHub workflow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Advantages of git and GitHub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IN" altLang="en-US">
              <a:latin typeface="Cambria" panose="02040503050406030204" charset="0"/>
              <a:cs typeface="Cambria" panose="02040503050406030204" charset="0"/>
            </a:endParaRPr>
          </a:p>
          <a:p>
            <a:endParaRPr lang="en-IN" alt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>
    <p:strips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b="1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b="1">
                <a:latin typeface="Cambria" panose="02040503050406030204" charset="0"/>
                <a:cs typeface="Cambria" panose="02040503050406030204" charset="0"/>
                <a:sym typeface="+mn-ea"/>
              </a:rPr>
              <a:t>What are the advantages of Git?</a:t>
            </a:r>
            <a:br>
              <a:rPr lang="en-US" b="1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Local Repository (commit changes prior to submitting)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View changes in code prior to committing	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Track Changes (via log and commit messages)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Create Branches for specific tickets/tasks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Widely used and supported by multiple systems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Integrated with Jira, Bitbucket and Github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>
    <p:strips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>
                <a:latin typeface="Cambria" panose="02040503050406030204" charset="0"/>
                <a:cs typeface="Cambria" panose="02040503050406030204" charset="0"/>
              </a:rPr>
              <a:t>What are the advantages of Git</a:t>
            </a:r>
            <a:r>
              <a:rPr lang="en-IN" altLang="en-US" sz="3200" b="1">
                <a:latin typeface="Cambria" panose="02040503050406030204" charset="0"/>
                <a:cs typeface="Cambria" panose="02040503050406030204" charset="0"/>
              </a:rPr>
              <a:t>Hub</a:t>
            </a:r>
            <a:r>
              <a:rPr lang="en-US" sz="3200" b="1">
                <a:latin typeface="Cambria" panose="02040503050406030204" charset="0"/>
                <a:cs typeface="Cambria" panose="02040503050406030204" charset="0"/>
              </a:rPr>
              <a:t>?</a:t>
            </a:r>
            <a:endParaRPr 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Easy management of the central repository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Easy management and manipulation of code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Quickly perform Pull Requests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Quickly share code with others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Built in Bug tracking system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Code </a:t>
            </a:r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Security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Flexibility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Wide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ly known and supported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Free (or paid for private repos)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>
    <p:strips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495" y="190500"/>
            <a:ext cx="10410190" cy="6833870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45" y="-13335"/>
            <a:ext cx="9905365" cy="6854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3200" b="1">
                <a:latin typeface="Cambria" panose="02040503050406030204" charset="0"/>
                <a:cs typeface="Cambria" panose="02040503050406030204" charset="0"/>
              </a:rPr>
              <a:t>Why version control ?</a:t>
            </a:r>
            <a:endParaRPr lang="en-IN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91150"/>
          </a:xfrm>
        </p:spPr>
        <p:txBody>
          <a:bodyPr/>
          <a:p>
            <a:r>
              <a:rPr lang="en-IN" altLang="en-US" sz="2400" b="1">
                <a:latin typeface="Cambria" panose="02040503050406030204" charset="0"/>
                <a:cs typeface="Cambria" panose="02040503050406030204" charset="0"/>
              </a:rPr>
              <a:t>Scenario 1 : </a:t>
            </a:r>
            <a:endParaRPr lang="en-IN" altLang="en-US" b="1">
              <a:latin typeface="Cambria" panose="02040503050406030204" charset="0"/>
              <a:cs typeface="Cambria" panose="02040503050406030204" charset="0"/>
            </a:endParaRPr>
          </a:p>
          <a:p>
            <a:pPr marL="685800" lvl="4" indent="-457200">
              <a:buFont typeface="Wingdings" panose="05000000000000000000" charset="0"/>
              <a:buChar char="ü"/>
            </a:pPr>
            <a:r>
              <a:rPr lang="en-IN" altLang="en-US">
                <a:latin typeface="Cambria" panose="02040503050406030204" charset="0"/>
                <a:cs typeface="Cambria" panose="02040503050406030204" charset="0"/>
                <a:sym typeface="+mn-ea"/>
              </a:rPr>
              <a:t>Your program is working -&gt;You change “just one thing” -&gt;Your program breaks -&gt;You change it back -&gt;Your program is still broken -- why ?</a:t>
            </a:r>
            <a:endParaRPr lang="en-IN" alt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IN" altLang="en-US" sz="2400" b="1">
                <a:latin typeface="Cambria" panose="02040503050406030204" charset="0"/>
                <a:cs typeface="Cambria" panose="02040503050406030204" charset="0"/>
                <a:sym typeface="+mn-ea"/>
              </a:rPr>
              <a:t>Scenario 2 : </a:t>
            </a:r>
            <a:endParaRPr lang="en-IN" altLang="en-US" sz="24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You change one part of a program--it works -&gt;Your co worker changes another part--it works -&gt;Your put them together -- it does not work -&gt;Some change in one part must have broken the otherpart -&gt;What were all the changes ?</a:t>
            </a:r>
            <a:endParaRPr lang="en-IN" altLang="en-US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IN" altLang="en-US" sz="2400" b="1">
                <a:latin typeface="Cambria" panose="02040503050406030204" charset="0"/>
                <a:cs typeface="Cambria" panose="02040503050406030204" charset="0"/>
                <a:sym typeface="+mn-ea"/>
              </a:rPr>
              <a:t>Scenario 3 : </a:t>
            </a:r>
            <a:endParaRPr lang="en-IN" altLang="en-US" sz="24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You make a number of improvement to a class -&gt;Your co worker makes a number of improvements to the same class</a:t>
            </a:r>
            <a:endParaRPr lang="en-IN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571500" lvl="4" indent="-342900" algn="l">
              <a:buFont typeface="Wingdings" panose="05000000000000000000" charset="0"/>
              <a:buChar char="ü"/>
            </a:pPr>
            <a:r>
              <a:rPr lang="en-IN" altLang="en-US">
                <a:latin typeface="Cambria" panose="02040503050406030204" charset="0"/>
                <a:cs typeface="Cambria" panose="02040503050406030204" charset="0"/>
                <a:sym typeface="+mn-ea"/>
              </a:rPr>
              <a:t>How can you merge these changes ?</a:t>
            </a:r>
            <a:endParaRPr lang="en-IN" altLang="en-US" sz="2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685800" lvl="5" indent="0" algn="l">
              <a:buFont typeface="Wingdings" panose="05000000000000000000" charset="0"/>
              <a:buNone/>
            </a:pPr>
            <a:endParaRPr lang="en-IN" altLang="en-US" sz="2520"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0" algn="l">
              <a:buNone/>
            </a:pPr>
            <a:r>
              <a:rPr lang="en-IN" altLang="en-US" sz="2400" b="1">
                <a:latin typeface="Cambria" panose="02040503050406030204" charset="0"/>
                <a:cs typeface="Cambria" panose="02040503050406030204" charset="0"/>
              </a:rPr>
              <a:t>Has this ever happened to you ?</a:t>
            </a:r>
            <a:endParaRPr lang="en-IN" altLang="en-US" b="1">
              <a:latin typeface="Cambria" panose="02040503050406030204" charset="0"/>
              <a:cs typeface="Cambria" panose="02040503050406030204" charset="0"/>
            </a:endParaRPr>
          </a:p>
          <a:p>
            <a:endParaRPr lang="en-IN" altLang="en-US">
              <a:latin typeface="Cambria" panose="02040503050406030204" charset="0"/>
              <a:cs typeface="Cambria" panose="02040503050406030204" charset="0"/>
            </a:endParaRPr>
          </a:p>
          <a:p>
            <a:pPr lvl="3"/>
            <a:endParaRPr lang="en-IN" altLang="en-US" sz="2800">
              <a:latin typeface="Cambria" panose="02040503050406030204" charset="0"/>
              <a:cs typeface="Cambria" panose="02040503050406030204" charset="0"/>
            </a:endParaRPr>
          </a:p>
          <a:p>
            <a:pPr lvl="3"/>
            <a:endParaRPr lang="en-IN" altLang="en-US" sz="2800">
              <a:latin typeface="Cambria" panose="02040503050406030204" charset="0"/>
              <a:cs typeface="Cambria" panose="02040503050406030204" charset="0"/>
            </a:endParaRPr>
          </a:p>
          <a:p>
            <a:pPr lvl="4"/>
            <a:endParaRPr lang="en-IN" altLang="en-US" sz="2800"/>
          </a:p>
        </p:txBody>
      </p:sp>
    </p:spTree>
  </p:cSld>
  <p:clrMapOvr>
    <a:masterClrMapping/>
  </p:clrMapOvr>
  <p:transition>
    <p:strips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40"/>
          </a:xfrm>
        </p:spPr>
        <p:txBody>
          <a:bodyPr>
            <a:normAutofit fontScale="90000"/>
          </a:bodyPr>
          <a:p>
            <a:pPr algn="ctr"/>
            <a:r>
              <a:rPr lang="en-IN" altLang="en-US" b="1">
                <a:latin typeface="Cambria" panose="02040503050406030204" charset="0"/>
                <a:cs typeface="Cambria" panose="02040503050406030204" charset="0"/>
              </a:rPr>
              <a:t>What is version control ?</a:t>
            </a:r>
            <a:br>
              <a:rPr lang="en-IN" altLang="en-US" b="1"/>
            </a:br>
            <a:endParaRPr lang="en-IN" altLang="en-US" b="1"/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989330" y="964565"/>
            <a:ext cx="9319895" cy="3114040"/>
          </a:xfrm>
        </p:spPr>
        <p:txBody>
          <a:bodyPr/>
          <a:p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Version Control System (short: "VCS") as a kind of "database"</a:t>
            </a:r>
            <a:endParaRPr lang="en-I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algn="just"/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 version control system (often called a source code control system) does these things:</a:t>
            </a:r>
            <a:endParaRPr lang="en-IN" alt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algn="l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Keeps multiple (older and newer) versions of  everything (not just source code)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l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	Requests comments regarding every change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l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	Allows “check in” and “check out” of files so you know  which files someone else is working on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l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	Displays differences between versions</a:t>
            </a:r>
            <a:endParaRPr lang="en-IN" altLang="en-US" sz="252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endParaRPr lang="en-IN" altLang="en-US" sz="1800">
              <a:latin typeface="Cambria" panose="02040503050406030204" charset="0"/>
              <a:cs typeface="Cambria" panose="02040503050406030204" charset="0"/>
            </a:endParaRPr>
          </a:p>
          <a:p>
            <a:endParaRPr lang="en-IN" altLang="en-US"/>
          </a:p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20520" y="4246245"/>
            <a:ext cx="8688705" cy="2374265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What is version control ? (contd..)</a:t>
            </a:r>
            <a:endParaRPr 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0450"/>
            <a:ext cx="10515600" cy="540385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Version Control System also popularly know as: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Revision Control System 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(RCS)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Configuration Management System 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(CMS)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Source Control Management System 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(SCMS)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There are three types of 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Version Control System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Local Version Control System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Central Version Control System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Distributed Version Control System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>
    <p:strips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3200" b="1">
                <a:latin typeface="Cambria" panose="02040503050406030204" charset="0"/>
                <a:cs typeface="Cambria" panose="02040503050406030204" charset="0"/>
              </a:rPr>
              <a:t>Types of   Version control system</a:t>
            </a:r>
            <a:endParaRPr lang="en-IN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998855"/>
            <a:ext cx="3844290" cy="2915285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4109085"/>
            <a:ext cx="3844925" cy="2433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55" y="1232535"/>
            <a:ext cx="5742305" cy="5309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trips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3200" b="1">
                <a:latin typeface="Cambria" panose="02040503050406030204" charset="0"/>
                <a:cs typeface="Cambria" panose="02040503050406030204" charset="0"/>
              </a:rPr>
              <a:t>Subversion vs Git</a:t>
            </a:r>
            <a:endParaRPr lang="en-IN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256030"/>
            <a:ext cx="5384800" cy="4789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Cambria" panose="02040503050406030204" charset="0"/>
                <a:cs typeface="Cambria" panose="02040503050406030204" charset="0"/>
              </a:rPr>
              <a:t>What are Git and GitHub</a:t>
            </a:r>
            <a:endParaRPr 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395" y="855980"/>
            <a:ext cx="11216640" cy="5850890"/>
          </a:xfrm>
        </p:spPr>
        <p:txBody>
          <a:bodyPr/>
          <a:p>
            <a:pPr marL="0" indent="0" algn="just">
              <a:buNone/>
            </a:pPr>
            <a:r>
              <a:rPr lang="en-IN" altLang="en-US" sz="2000" b="1">
                <a:latin typeface="Cambria" panose="02040503050406030204" charset="0"/>
                <a:cs typeface="Cambria" panose="02040503050406030204" charset="0"/>
              </a:rPr>
              <a:t>Git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 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algn="just"/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Git 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started in 2005 and was created by Linus Torvald to aid in Linux kernel development .It </a:t>
            </a:r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is a free and open source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,</a:t>
            </a:r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 distributed </a:t>
            </a:r>
            <a:r>
              <a:rPr lang="en-US" sz="2000" b="1">
                <a:latin typeface="Cambria" panose="02040503050406030204" charset="0"/>
                <a:cs typeface="Cambria" panose="02040503050406030204" charset="0"/>
              </a:rPr>
              <a:t>version control system</a:t>
            </a:r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that records changes to a file or set of files and helps recall specific versions later if needed. It allows us to :</a:t>
            </a:r>
            <a:endParaRPr lang="en-IN" altLang="en-US" sz="24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Revert files or the whole project to an earlier state.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Compare changes over time 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See who modified what ?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Control modifications by collaborators with </a:t>
            </a:r>
            <a:endParaRPr lang="en-IN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0" algn="just">
              <a:buFont typeface="Wingdings" panose="05000000000000000000" charset="0"/>
              <a:buNone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the permission of admin/owners</a:t>
            </a:r>
            <a:r>
              <a:rPr lang="en-IN" altLang="en-US" sz="1750">
                <a:latin typeface="Cambria" panose="02040503050406030204" charset="0"/>
                <a:cs typeface="Cambria" panose="02040503050406030204" charset="0"/>
              </a:rPr>
              <a:t>.</a:t>
            </a:r>
            <a:endParaRPr lang="en-IN" altLang="en-US" sz="2100">
              <a:latin typeface="Cambria" panose="02040503050406030204" charset="0"/>
              <a:cs typeface="Cambria" panose="02040503050406030204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 algn="just">
              <a:buNone/>
            </a:pPr>
            <a:r>
              <a:rPr lang="en-US" sz="2400" b="1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sz="2000" b="1">
                <a:latin typeface="Cambria" panose="02040503050406030204" charset="0"/>
                <a:cs typeface="Cambria" panose="02040503050406030204" charset="0"/>
              </a:rPr>
              <a:t>GitHub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pPr marL="0" indent="0" algn="just">
              <a:buNone/>
            </a:pP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pPr algn="just"/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GitHub</a:t>
            </a:r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 is a web-based repository hosting service </a:t>
            </a: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for Git .It was founed in 2008 and it also has an Enterprise edition for businesses.</a:t>
            </a:r>
            <a:endParaRPr lang="en-IN" altLang="en-US" sz="2400">
              <a:latin typeface="Cambria" panose="02040503050406030204" charset="0"/>
              <a:cs typeface="Cambria" panose="02040503050406030204" charset="0"/>
            </a:endParaRPr>
          </a:p>
          <a:p>
            <a:pPr lvl="1" algn="just">
              <a:buFont typeface="Wingdings" panose="05000000000000000000" charset="0"/>
              <a:buChar char="ü"/>
            </a:pPr>
            <a:r>
              <a:rPr lang="en-IN" altLang="en-US" sz="2000">
                <a:latin typeface="Cambria" panose="02040503050406030204" charset="0"/>
                <a:cs typeface="Cambria" panose="02040503050406030204" charset="0"/>
              </a:rPr>
              <a:t>While Git is a commandline tool,GitHub provides a web-based graphical interface that works on top of GIT.</a:t>
            </a:r>
            <a:r>
              <a:rPr lang="en-IN" altLang="en-US" sz="1750">
                <a:latin typeface="Cambria" panose="02040503050406030204" charset="0"/>
                <a:cs typeface="Cambria" panose="02040503050406030204" charset="0"/>
              </a:rPr>
              <a:t> </a:t>
            </a:r>
            <a:endParaRPr lang="en-IN" altLang="en-US" sz="175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0545" y="2005965"/>
            <a:ext cx="3302000" cy="2875280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 b="1">
                <a:latin typeface="Cambria" panose="02040503050406030204" charset="0"/>
                <a:cs typeface="Cambria" panose="02040503050406030204" charset="0"/>
              </a:rPr>
              <a:t>git vs GitHub</a:t>
            </a:r>
            <a:endParaRPr lang="en-IN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174115"/>
            <a:ext cx="9866630" cy="5226050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7591</Words>
  <Application>WPS Presentation</Application>
  <PresentationFormat>Widescreen</PresentationFormat>
  <Paragraphs>256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Cambria</vt:lpstr>
      <vt:lpstr>Wingdings</vt:lpstr>
      <vt:lpstr>Bodoni</vt:lpstr>
      <vt:lpstr>Arial</vt:lpstr>
      <vt:lpstr>'courier new'</vt:lpstr>
      <vt:lpstr>Microsoft YaHei</vt:lpstr>
      <vt:lpstr>Arial Unicode MS</vt:lpstr>
      <vt:lpstr>Calibri</vt:lpstr>
      <vt:lpstr>Segoe Print</vt:lpstr>
      <vt:lpstr>Gear Drives</vt:lpstr>
      <vt:lpstr>			GITHUB</vt:lpstr>
      <vt:lpstr> Agenda</vt:lpstr>
      <vt:lpstr>Why version control ?</vt:lpstr>
      <vt:lpstr>What is version control ? </vt:lpstr>
      <vt:lpstr>What is version control ? (contd..)</vt:lpstr>
      <vt:lpstr>Types of   Version control system</vt:lpstr>
      <vt:lpstr>PowerPoint 演示文稿</vt:lpstr>
      <vt:lpstr>What are Git and GitHub</vt:lpstr>
      <vt:lpstr>PowerPoint 演示文稿</vt:lpstr>
      <vt:lpstr> Let's Get Started   </vt:lpstr>
      <vt:lpstr>Using our first repository</vt:lpstr>
      <vt:lpstr> Git working structure </vt:lpstr>
      <vt:lpstr>Sharing -- Using a remote origin</vt:lpstr>
      <vt:lpstr> Best practices for code collaboration</vt:lpstr>
      <vt:lpstr>Important concept for GitHub users</vt:lpstr>
      <vt:lpstr>Important concept for GitHub users (contd...) </vt:lpstr>
      <vt:lpstr> Important concept for GitHub users (contd...) </vt:lpstr>
      <vt:lpstr>PowerPoint 演示文稿</vt:lpstr>
      <vt:lpstr>Understanding GitHub workflow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Smita</dc:creator>
  <cp:lastModifiedBy>Smita</cp:lastModifiedBy>
  <cp:revision>25</cp:revision>
  <dcterms:created xsi:type="dcterms:W3CDTF">2018-09-14T10:05:00Z</dcterms:created>
  <dcterms:modified xsi:type="dcterms:W3CDTF">2018-10-04T14:01:38Z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