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0"/>
  </p:notesMasterIdLst>
  <p:handoutMasterIdLst>
    <p:handoutMasterId r:id="rId21"/>
  </p:handoutMasterIdLst>
  <p:sldIdLst>
    <p:sldId id="256" r:id="rId2"/>
    <p:sldId id="273" r:id="rId3"/>
    <p:sldId id="257" r:id="rId4"/>
    <p:sldId id="281" r:id="rId5"/>
    <p:sldId id="283" r:id="rId6"/>
    <p:sldId id="284" r:id="rId7"/>
    <p:sldId id="282" r:id="rId8"/>
    <p:sldId id="285" r:id="rId9"/>
    <p:sldId id="295" r:id="rId10"/>
    <p:sldId id="286" r:id="rId11"/>
    <p:sldId id="293" r:id="rId12"/>
    <p:sldId id="287" r:id="rId13"/>
    <p:sldId id="291" r:id="rId14"/>
    <p:sldId id="292" r:id="rId15"/>
    <p:sldId id="289" r:id="rId16"/>
    <p:sldId id="290" r:id="rId17"/>
    <p:sldId id="27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30-08-2023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30-08-2023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a:t>
            </a:r>
            <a:r>
              <a:rPr lang="en-US" sz="1500" b="1" i="1" baseline="0" dirty="0">
                <a:solidFill>
                  <a:schemeClr val="bg1"/>
                </a:solidFill>
                <a:effectLst/>
                <a:latin typeface="Times New Roman" panose="02020603050405020304" pitchFamily="18" charset="0"/>
                <a:cs typeface="Times New Roman" panose="02020603050405020304" pitchFamily="18" charset="0"/>
              </a:rPr>
              <a:t> Mining Virtual </a:t>
            </a:r>
            <a:r>
              <a:rPr lang="en-US" sz="1500" b="1" i="1" dirty="0">
                <a:solidFill>
                  <a:schemeClr val="bg1"/>
                </a:solidFill>
                <a:effectLst/>
                <a:latin typeface="Times New Roman" panose="02020603050405020304" pitchFamily="18" charset="0"/>
                <a:cs typeface="Times New Roman" panose="02020603050405020304" pitchFamily="18" charset="0"/>
              </a:rPr>
              <a:t>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214G1A3294</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S.Sai Sreeja</a:t>
            </a:r>
          </a:p>
          <a:p>
            <a:pPr>
              <a:spcBef>
                <a:spcPts val="300"/>
              </a:spcBef>
            </a:pPr>
            <a:r>
              <a:rPr lang="en-US" sz="1200" b="0" dirty="0"/>
              <a:t>Roll No. 214G1A3294</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 xmlns:a16="http://schemas.microsoft.com/office/drawing/2014/main" id="{F2213882-6464-4A96-96D5-EA4F95F404DE}"/>
              </a:ext>
            </a:extLst>
          </p:cNvPr>
          <p:cNvSpPr/>
          <p:nvPr/>
        </p:nvSpPr>
        <p:spPr>
          <a:xfrm>
            <a:off x="755009" y="348334"/>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 xmlns:a16="http://schemas.microsoft.com/office/drawing/2014/main" id="{894CA60F-9532-4FDC-90D1-528E33CD324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400" b="1" dirty="0"/>
              <a:t>Process Mining Fundamentals</a:t>
            </a:r>
          </a:p>
          <a:p>
            <a:r>
              <a:rPr lang="en-US" sz="2400" dirty="0" smtClean="0"/>
              <a:t>Process mining is a field that involves extracting insights and knowledge from event logs to understand and improve business processes. The fundamentals of process mining can be broken down into several key steps:</a:t>
            </a:r>
          </a:p>
          <a:p>
            <a:pPr>
              <a:buFont typeface="Arial" pitchFamily="34" charset="0"/>
              <a:buChar char="•"/>
            </a:pPr>
            <a:r>
              <a:rPr lang="en-US" sz="2400" b="1" dirty="0" smtClean="0"/>
              <a:t>Data Collection</a:t>
            </a:r>
            <a:r>
              <a:rPr lang="en-US" sz="2400" dirty="0" smtClean="0"/>
              <a:t>: The first step in process mining is to gather event data from various sources. These event logs contain information about activities, timestamps, resources, and other relevant attributes that capture the execution of a process.</a:t>
            </a:r>
          </a:p>
          <a:p>
            <a:pPr>
              <a:buFont typeface="Arial" pitchFamily="34" charset="0"/>
              <a:buChar char="•"/>
            </a:pPr>
            <a:r>
              <a:rPr lang="en-US" sz="2400" b="1" dirty="0" smtClean="0"/>
              <a:t>Preprocessing</a:t>
            </a:r>
            <a:r>
              <a:rPr lang="en-US" sz="2400" dirty="0" smtClean="0"/>
              <a:t>: Raw event data often needs to be cleaned, filtered, and transformed into a suitable format for analysis. This step involves handling missing data, dealing with outliers, and aligning timestamps.</a:t>
            </a:r>
          </a:p>
          <a:p>
            <a:pPr>
              <a:buFont typeface="Arial" pitchFamily="34" charset="0"/>
              <a:buChar char="•"/>
            </a:pPr>
            <a:r>
              <a:rPr lang="en-US" sz="2400" b="1" dirty="0" smtClean="0"/>
              <a:t>Event Log Creation</a:t>
            </a:r>
            <a:r>
              <a:rPr lang="en-US" sz="2400" dirty="0" smtClean="0"/>
              <a:t>: Once the data is preprocessed, it's organized into an event log format. Each entry in the log represents an event instance, which is an execution of a process in a specific case or context.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sz="2400" b="1" dirty="0" smtClean="0"/>
              <a:t>Discovery</a:t>
            </a:r>
            <a:r>
              <a:rPr lang="en-US" sz="2400" dirty="0" smtClean="0"/>
              <a:t>: Process discovery is the process of creating a visual representation of the process flow based on the event log. This can result in various types of process models, such as Petri nets, process trees, or flowcharts. Discovery algorithms aim to reconstruct the most likely sequence of activities based on the event data.</a:t>
            </a:r>
          </a:p>
          <a:p>
            <a:r>
              <a:rPr lang="en-US" sz="2400" b="1" dirty="0" smtClean="0"/>
              <a:t>Conformance Checking</a:t>
            </a:r>
            <a:r>
              <a:rPr lang="en-US" sz="2400" dirty="0" smtClean="0"/>
              <a:t>: After a process model is generated, it's compared to the actual event data to identify deviations between the expected and actual process behavior. Conformance checking helps to identify bottlenecks, inefficiencies, and non-compliance with the intended process.</a:t>
            </a:r>
          </a:p>
          <a:p>
            <a:r>
              <a:rPr lang="en-US" sz="2400" b="1" dirty="0" smtClean="0"/>
              <a:t>Performance Analysis</a:t>
            </a:r>
            <a:r>
              <a:rPr lang="en-US" sz="2400" dirty="0" smtClean="0"/>
              <a:t>: Process mining allows for quantitative analysis of process performance metrics, such as cycle times, throughput, and resource utilization. This helps organizations identify areas for improvement and set benchmarks for process efficiency.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Continued..</a:t>
            </a:r>
            <a:endParaRPr lang="en-US" dirty="0"/>
          </a:p>
        </p:txBody>
      </p:sp>
      <p:sp>
        <p:nvSpPr>
          <p:cNvPr id="3" name="Content Placeholder 2"/>
          <p:cNvSpPr>
            <a:spLocks noGrp="1"/>
          </p:cNvSpPr>
          <p:nvPr>
            <p:ph idx="1"/>
          </p:nvPr>
        </p:nvSpPr>
        <p:spPr/>
        <p:txBody>
          <a:bodyPr>
            <a:normAutofit/>
          </a:bodyPr>
          <a:lstStyle/>
          <a:p>
            <a:pPr lvl="0"/>
            <a:r>
              <a:rPr lang="en-US" sz="2400" b="1" dirty="0" smtClean="0"/>
              <a:t>Rising </a:t>
            </a:r>
            <a:r>
              <a:rPr lang="en-US" sz="2400" b="1" dirty="0"/>
              <a:t>Star- Technical</a:t>
            </a:r>
            <a:endParaRPr lang="en-US" sz="2400" dirty="0"/>
          </a:p>
          <a:p>
            <a:r>
              <a:rPr lang="en-US" sz="2400" dirty="0"/>
              <a:t>Technical process mining typically refers to the application of process mining techniques to analyze and optimize technical processes these process can include software development it service management, manufacturing logistics and other technical activities.</a:t>
            </a:r>
          </a:p>
          <a:p>
            <a:r>
              <a:rPr lang="en-US" sz="2400" dirty="0"/>
              <a:t>Rising Star Technical track is structured into two milestones which consist of multiple courses. Those milestones are:</a:t>
            </a:r>
          </a:p>
          <a:p>
            <a:pPr lvl="0">
              <a:buFont typeface="Arial" pitchFamily="34" charset="0"/>
              <a:buChar char="•"/>
            </a:pPr>
            <a:r>
              <a:rPr lang="en-US" sz="2400" dirty="0"/>
              <a:t>Get Data into EMS</a:t>
            </a:r>
          </a:p>
          <a:p>
            <a:pPr lvl="0">
              <a:buFont typeface="Arial" pitchFamily="34" charset="0"/>
              <a:buChar char="•"/>
            </a:pPr>
            <a:r>
              <a:rPr lang="en-US" sz="2400" dirty="0"/>
              <a:t>PQL Queries   </a:t>
            </a:r>
          </a:p>
          <a:p>
            <a:pPr lvl="0">
              <a:buNone/>
            </a:pPr>
            <a:endParaRPr lang="en-US" sz="2400" dirty="0"/>
          </a:p>
          <a:p>
            <a:pPr>
              <a:buFont typeface="Arial" pitchFamily="34" charset="0"/>
              <a:buChar char="•"/>
            </a:pPr>
            <a:endParaRPr lang="en-US" sz="2400" dirty="0"/>
          </a:p>
          <a:p>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Continued..</a:t>
            </a:r>
            <a:endParaRPr lang="en-US" dirty="0"/>
          </a:p>
        </p:txBody>
      </p:sp>
      <p:sp>
        <p:nvSpPr>
          <p:cNvPr id="3" name="Content Placeholder 2"/>
          <p:cNvSpPr>
            <a:spLocks noGrp="1"/>
          </p:cNvSpPr>
          <p:nvPr>
            <p:ph idx="1"/>
          </p:nvPr>
        </p:nvSpPr>
        <p:spPr/>
        <p:txBody>
          <a:bodyPr/>
          <a:lstStyle/>
          <a:p>
            <a:pPr marL="514350" indent="-514350">
              <a:buNone/>
            </a:pPr>
            <a:r>
              <a:rPr lang="en-US" dirty="0"/>
              <a:t> </a:t>
            </a:r>
            <a:r>
              <a:rPr lang="en-US" b="1" dirty="0"/>
              <a:t>1</a:t>
            </a:r>
            <a:r>
              <a:rPr lang="en-US" sz="2400" b="1" dirty="0"/>
              <a:t>. Get Data into EMS:</a:t>
            </a:r>
          </a:p>
          <a:p>
            <a:pPr marL="514350" indent="-514350"/>
            <a:r>
              <a:rPr lang="en-US" dirty="0"/>
              <a:t>To get into the EMS (Enterprise Management Systems) of process mining as rising star technical, you would need to focus on developing your skills and knowledge in process mining techniques and tools. Start by familiarizing yourself with the fundamentals of process mining, such as data extraction, process discovery, and process analysis.</a:t>
            </a:r>
          </a:p>
          <a:p>
            <a:pPr marL="514350" indent="-514350"/>
            <a:r>
              <a:rPr lang="en-GB" dirty="0"/>
              <a:t> The Execution Management System has real-time connectors to core enterprise applications, including SAP, Oracle and </a:t>
            </a:r>
            <a:r>
              <a:rPr lang="en-GB" dirty="0" err="1"/>
              <a:t>Salesforce</a:t>
            </a:r>
            <a:r>
              <a:rPr lang="en-GB" dirty="0"/>
              <a:t>, as well as task mining technology that picks up user interaction data from desktop processes in applications like Outlook. All of that process data is then fed into the  process mining engine, which identifies process performance; the Execution Management System engine then takes the insights and can execute actions across the systems.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Continued..</a:t>
            </a:r>
            <a:endParaRPr lang="en-US" dirty="0"/>
          </a:p>
        </p:txBody>
      </p:sp>
      <p:sp>
        <p:nvSpPr>
          <p:cNvPr id="3" name="Content Placeholder 2"/>
          <p:cNvSpPr>
            <a:spLocks noGrp="1"/>
          </p:cNvSpPr>
          <p:nvPr>
            <p:ph idx="1"/>
          </p:nvPr>
        </p:nvSpPr>
        <p:spPr/>
        <p:txBody>
          <a:bodyPr/>
          <a:lstStyle/>
          <a:p>
            <a:pPr marL="514350" indent="-514350">
              <a:buNone/>
            </a:pPr>
            <a:r>
              <a:rPr lang="en-GB" sz="2400" b="1" dirty="0"/>
              <a:t>2. PQL Queries</a:t>
            </a:r>
          </a:p>
          <a:p>
            <a:pPr marL="514350" indent="-514350"/>
            <a:r>
              <a:rPr lang="en-GB" sz="2400" dirty="0"/>
              <a:t> The Process Query Language (PQL) is a domain-specific language tailored towards a special process data model and designed for business users. PQL enables the user to translate process-related business questions into queries, which are then executed by a custom-built query engine. PQL covers a broad set of operators, ranging from process-specific functions to aggregations and mathematical operators. Its syntax is inspired by SQL, but specialized for process-related queries.</a:t>
            </a:r>
          </a:p>
          <a:p>
            <a:pPr marL="514350" indent="-514350"/>
            <a:r>
              <a:rPr lang="en-GB" sz="2400" dirty="0"/>
              <a:t>It enables process analysts and researchers to extract valuable insights from event logs by formulating complex queries that target specific process-related questions. PQL provides a structured and efficient way to interact with event data, helping users explore, analyze, and gain deeper understanding of the underlying business processes.</a:t>
            </a:r>
          </a:p>
          <a:p>
            <a:pPr marL="514350" indent="-514350"/>
            <a:endParaRPr lang="en-GB" sz="2400"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Real Time Applications</a:t>
            </a:r>
            <a:endParaRPr lang="en-US" dirty="0"/>
          </a:p>
        </p:txBody>
      </p:sp>
      <p:sp>
        <p:nvSpPr>
          <p:cNvPr id="3" name="Content Placeholder 2"/>
          <p:cNvSpPr>
            <a:spLocks noGrp="1"/>
          </p:cNvSpPr>
          <p:nvPr>
            <p:ph idx="1"/>
          </p:nvPr>
        </p:nvSpPr>
        <p:spPr/>
        <p:txBody>
          <a:bodyPr>
            <a:normAutofit lnSpcReduction="10000"/>
          </a:bodyPr>
          <a:lstStyle/>
          <a:p>
            <a:r>
              <a:rPr lang="en-GB" sz="2400" b="1" dirty="0"/>
              <a:t>Real Time Applications of Process Mining</a:t>
            </a:r>
          </a:p>
          <a:p>
            <a:pPr lvl="0">
              <a:buFont typeface="Arial" pitchFamily="34" charset="0"/>
              <a:buChar char="•"/>
            </a:pPr>
            <a:r>
              <a:rPr lang="en-US" sz="2400" b="1" dirty="0"/>
              <a:t>Loan Application Process:</a:t>
            </a:r>
            <a:r>
              <a:rPr lang="en-US" sz="2400" dirty="0"/>
              <a:t> Process mining can help analyze the loan application process, from initial application submission to final approval or rejection. By examining the event logs and data, banks can identify bottlenecks, delays, and inefficiencies in the process. This allows them to streamline the loan application process, reduce turnaround time, and provide a better customer experience.</a:t>
            </a:r>
          </a:p>
          <a:p>
            <a:pPr lvl="0">
              <a:buFont typeface="Arial" pitchFamily="34" charset="0"/>
              <a:buChar char="•"/>
            </a:pPr>
            <a:r>
              <a:rPr lang="en-US" sz="2400" b="1" dirty="0"/>
              <a:t>Fraud Detection and Prevention</a:t>
            </a:r>
            <a:r>
              <a:rPr lang="en-US" sz="2400" dirty="0"/>
              <a:t>: Process mining can be utilized to detect and prevent fraudulent activities in banking operations. By analyzing patterns and anomalies in transaction data, banks can identify potential instances of fraud, such as unauthorized access, money laundering, or identity theft. This enables banks to take proactive measures to prevent fraudulent activities and protect their customers' assets.</a:t>
            </a:r>
          </a:p>
          <a:p>
            <a:pPr lvl="0">
              <a:buFont typeface="Arial" pitchFamily="34" charset="0"/>
              <a:buChar char="•"/>
            </a:pPr>
            <a:r>
              <a:rPr lang="en-US" sz="2400" b="1" dirty="0"/>
              <a:t>Medical Billing and Claims Processing</a:t>
            </a:r>
            <a:r>
              <a:rPr lang="en-US" sz="2400" dirty="0"/>
              <a:t>: Process mining can be used to analyze the medical billing and claims processing workflows. By examining the steps involved in billing, coding, and claims adjudication, healthcare providers can identify inefficiencies, errors, and opportunities for automation.</a:t>
            </a:r>
          </a:p>
          <a:p>
            <a:pPr>
              <a:buFont typeface="Arial" pitchFamily="34" charset="0"/>
              <a:buChar char="•"/>
            </a:pP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Outcomes</a:t>
            </a:r>
            <a:endParaRPr lang="en-US" dirty="0"/>
          </a:p>
        </p:txBody>
      </p:sp>
      <p:sp>
        <p:nvSpPr>
          <p:cNvPr id="3" name="Content Placeholder 2"/>
          <p:cNvSpPr>
            <a:spLocks noGrp="1"/>
          </p:cNvSpPr>
          <p:nvPr>
            <p:ph idx="1"/>
          </p:nvPr>
        </p:nvSpPr>
        <p:spPr/>
        <p:txBody>
          <a:bodyPr>
            <a:normAutofit/>
          </a:bodyPr>
          <a:lstStyle/>
          <a:p>
            <a:pPr lvl="0"/>
            <a:r>
              <a:rPr lang="en-US" sz="2400" dirty="0"/>
              <a:t>Gain an overall understanding of basic Process Mining concepts.</a:t>
            </a:r>
          </a:p>
          <a:p>
            <a:pPr lvl="0"/>
            <a:r>
              <a:rPr lang="en-US" sz="2400" dirty="0"/>
              <a:t>Become familiar with Mining core services and tools.</a:t>
            </a:r>
          </a:p>
          <a:p>
            <a:pPr lvl="0"/>
            <a:r>
              <a:rPr lang="en-US" sz="2400" dirty="0"/>
              <a:t>Learn the architectural principles of the process Mining.</a:t>
            </a:r>
          </a:p>
          <a:p>
            <a:pPr lvl="0"/>
            <a:r>
              <a:rPr lang="en-US" sz="2400" dirty="0"/>
              <a:t>Understand and be able to explain Process Mining and compliance measures.</a:t>
            </a:r>
          </a:p>
          <a:p>
            <a:pPr lvl="0"/>
            <a:r>
              <a:rPr lang="en-US" sz="2400" dirty="0"/>
              <a:t>Understand the Process Mining budget and pricing philosophy.</a:t>
            </a:r>
          </a:p>
          <a:p>
            <a:pPr lvl="0"/>
            <a:r>
              <a:rPr lang="en-US" sz="2400" dirty="0"/>
              <a:t>Engage in hands-on practice to hone key skills Learn the knowledge and skills required to take the Process Mining Virtual Internship Certified.</a:t>
            </a:r>
          </a:p>
          <a:p>
            <a:pPr>
              <a:buNone/>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5351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Queries</a:t>
            </a:r>
            <a:endParaRPr lang="en-IN" dirty="0"/>
          </a:p>
        </p:txBody>
      </p:sp>
    </p:spTree>
    <p:extLst>
      <p:ext uri="{BB962C8B-B14F-4D97-AF65-F5344CB8AC3E}">
        <p14:creationId xmlns=""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57200" indent="-457200"/>
            <a:r>
              <a:rPr lang="en-US" sz="2400" b="1" dirty="0"/>
              <a:t>Point 1</a:t>
            </a:r>
          </a:p>
          <a:p>
            <a:pPr marL="457200" indent="-457200">
              <a:buNone/>
            </a:pPr>
            <a:r>
              <a:rPr lang="en-GB" sz="2400" b="1" dirty="0"/>
              <a:t>      </a:t>
            </a:r>
            <a:r>
              <a:rPr lang="en-GB" sz="2400" dirty="0"/>
              <a:t>We Learnt how to extract and prepare data from various sources, such as event logs, databases, or other systems, for process mining analysis</a:t>
            </a:r>
            <a:r>
              <a:rPr lang="en-GB" sz="2400" b="1" dirty="0"/>
              <a:t>.</a:t>
            </a:r>
            <a:endParaRPr lang="en-US" sz="2400" b="1" dirty="0"/>
          </a:p>
          <a:p>
            <a:pPr marL="457200" indent="-457200" algn="l"/>
            <a:endParaRPr lang="en-US" sz="2400" b="1" dirty="0"/>
          </a:p>
          <a:p>
            <a:pPr marL="457200" indent="-457200"/>
            <a:r>
              <a:rPr lang="en-US" sz="2400" b="1" dirty="0"/>
              <a:t>Point 2</a:t>
            </a:r>
          </a:p>
          <a:p>
            <a:pPr marL="457200" indent="-457200">
              <a:buNone/>
            </a:pPr>
            <a:r>
              <a:rPr lang="en-GB" sz="2400" b="1" dirty="0"/>
              <a:t>     </a:t>
            </a:r>
            <a:r>
              <a:rPr lang="en-GB" sz="2400" dirty="0"/>
              <a:t>We Understand how to use process mining insights to optimize and enhance business processes, making them more efficient, effective, and aligned with organizational goals.</a:t>
            </a:r>
            <a:endParaRPr lang="en-US" sz="2400" dirty="0"/>
          </a:p>
          <a:p>
            <a:pPr marL="0" indent="0">
              <a:buNone/>
            </a:pPr>
            <a:endParaRPr lang="en-US" sz="2400" b="1" dirty="0"/>
          </a:p>
        </p:txBody>
      </p:sp>
    </p:spTree>
    <p:extLst>
      <p:ext uri="{BB962C8B-B14F-4D97-AF65-F5344CB8AC3E}">
        <p14:creationId xmlns=""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p:txBody>
          <a:bodyPr/>
          <a:lstStyle/>
          <a:p>
            <a:r>
              <a:rPr lang="en-US" sz="2400" dirty="0"/>
              <a:t>Process mining is a process management technique. It aims to discover, monitor and improve process flows by extracting readily available knowledge from information systems event logs. Process mining provides companies with complete visibility into how processes really work. With these insights, companies can then identify opportunities for process optimization.</a:t>
            </a:r>
          </a:p>
          <a:p>
            <a:r>
              <a:rPr lang="en-US" sz="2400" dirty="0"/>
              <a:t>In current times, the majority of apps/websites we are using on a daily basis are greatly interested in how we are using them. That is because they want to learn from the users’ behavior and improve in order to attract or retain more users.</a:t>
            </a:r>
          </a:p>
          <a:p>
            <a:r>
              <a:rPr lang="en-US" sz="2400" dirty="0"/>
              <a:t>Process Mining is the combination of two disciplines: Data Science and Business Process Management. Process Mining essentially uses Data Science techniques, such as Big Data and AI, to address Process Science problems such as process improvement and automation.</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Technology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Process Mining is the leading new technology when it comes to talking about algorithmic businesses - in other words, businesses that use algorithms and large amounts of real-time data to create business value. This has only become possible through the advent of information systems and administrative tools (e.g. Enterprise Resource Planning or Customer Relationship Management systems) which provide a good data source for process analytics. </a:t>
            </a:r>
          </a:p>
          <a:p>
            <a:r>
              <a:rPr lang="en-US" dirty="0"/>
              <a:t>Process Mining is a solution to costly and time-intense efforts to get data-driven insights into a business, as acknowledged by the industry </a:t>
            </a:r>
            <a:r>
              <a:rPr lang="en-US" dirty="0" smtClean="0"/>
              <a:t>research.</a:t>
            </a:r>
            <a:endParaRPr lang="en-US" dirty="0"/>
          </a:p>
          <a:p>
            <a:r>
              <a:rPr lang="en-US" dirty="0"/>
              <a:t>Traditional Process </a:t>
            </a:r>
            <a:r>
              <a:rPr lang="en-IN" dirty="0"/>
              <a:t>Mapping </a:t>
            </a:r>
          </a:p>
          <a:p>
            <a:r>
              <a:rPr lang="en-IN" dirty="0"/>
              <a:t>Traditional process mapping typically involves using visual tools and techniques to document and </a:t>
            </a:r>
            <a:r>
              <a:rPr lang="en-IN" dirty="0" smtClean="0"/>
              <a:t>analyse </a:t>
            </a:r>
            <a:r>
              <a:rPr lang="en-IN" dirty="0"/>
              <a:t>business processes. This can be done through various methods, including flowcharts and process maps. These visual representations help stakeholders understand the flow of activities, decision points, and interactions within a process. While traditional process mapping doesn’t necessarily rely on specific technologies, it can be supported by software tools like Microsoft which provide templates and features to create and share process maps efficiently.</a:t>
            </a:r>
            <a:endParaRPr lang="en-US" dirty="0"/>
          </a:p>
          <a:p>
            <a:pPr>
              <a:buNone/>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Continued..</a:t>
            </a:r>
            <a:endParaRPr lang="en-US" dirty="0"/>
          </a:p>
        </p:txBody>
      </p:sp>
      <p:sp>
        <p:nvSpPr>
          <p:cNvPr id="3" name="Content Placeholder 2"/>
          <p:cNvSpPr>
            <a:spLocks noGrp="1"/>
          </p:cNvSpPr>
          <p:nvPr>
            <p:ph idx="1"/>
          </p:nvPr>
        </p:nvSpPr>
        <p:spPr/>
        <p:txBody>
          <a:bodyPr/>
          <a:lstStyle/>
          <a:p>
            <a:r>
              <a:rPr lang="en-US" sz="2400" dirty="0"/>
              <a:t>One key milestone for the Process Mining technology category was the formation of</a:t>
            </a:r>
            <a:r>
              <a:rPr lang="en-US" sz="2400" b="1" dirty="0"/>
              <a:t> </a:t>
            </a:r>
            <a:r>
              <a:rPr lang="en-US" sz="2400" dirty="0"/>
              <a:t>the Institute for Electrical and Electronic Engineers (IEEE) Task Force on Process Mining. The IEEE Task Force brings together both vendors and researchers interested in the field and actively work to define and drive the field further. One of their most important achievements is the publishing of their Process Mining Manifesto</a:t>
            </a:r>
            <a:r>
              <a:rPr lang="en-US" dirty="0" smtClean="0"/>
              <a:t>.</a:t>
            </a:r>
          </a:p>
          <a:p>
            <a:endParaRPr lang="en-US" dirty="0"/>
          </a:p>
          <a:p>
            <a:endParaRPr lang="en-US" dirty="0"/>
          </a:p>
        </p:txBody>
      </p:sp>
      <p:pic>
        <p:nvPicPr>
          <p:cNvPr id="4" name="Picture 3" descr="mKXtKQz5s0nfD_rj_HGi8drXhC2HRB4bh.jpg"/>
          <p:cNvPicPr/>
          <p:nvPr/>
        </p:nvPicPr>
        <p:blipFill>
          <a:blip r:embed="rId2"/>
          <a:stretch>
            <a:fillRect/>
          </a:stretch>
        </p:blipFill>
        <p:spPr>
          <a:xfrm>
            <a:off x="2612572" y="3413442"/>
            <a:ext cx="6322423" cy="20598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Applications of Process Mining</a:t>
            </a:r>
            <a:endParaRPr lang="en-US" dirty="0"/>
          </a:p>
        </p:txBody>
      </p:sp>
      <p:sp>
        <p:nvSpPr>
          <p:cNvPr id="3" name="Content Placeholder 2"/>
          <p:cNvSpPr>
            <a:spLocks noGrp="1"/>
          </p:cNvSpPr>
          <p:nvPr>
            <p:ph idx="1"/>
          </p:nvPr>
        </p:nvSpPr>
        <p:spPr/>
        <p:txBody>
          <a:bodyPr/>
          <a:lstStyle/>
          <a:p>
            <a:pPr lvl="0"/>
            <a:r>
              <a:rPr lang="en-US" sz="2400" b="1" dirty="0"/>
              <a:t>It Service Management: </a:t>
            </a:r>
            <a:r>
              <a:rPr lang="en-US" sz="2400" dirty="0"/>
              <a:t>Process mining can be applied to IT Service Management (ITSM) applications in several ways. By analyzing event logs and data from IT systems, process mining can provide insights into the actual execution of IT processes, identify bottlenecks, and help improve the efficiency and effectiveness of IT service delivery.</a:t>
            </a:r>
          </a:p>
          <a:p>
            <a:pPr lvl="0"/>
            <a:r>
              <a:rPr lang="en-US" sz="2400" b="1" dirty="0"/>
              <a:t>Banking: </a:t>
            </a:r>
            <a:r>
              <a:rPr lang="en-US" sz="2400" dirty="0"/>
              <a:t>In the banking industry, process mining can be applied to various areas to improve operational efficiency and customer experience. Process mining can be used to visualize the customer journey through various banking services.</a:t>
            </a:r>
          </a:p>
          <a:p>
            <a:r>
              <a:rPr lang="en-US" sz="2400" b="1" dirty="0"/>
              <a:t>Customer Service: </a:t>
            </a:r>
            <a:r>
              <a:rPr lang="en-US" sz="2400" dirty="0"/>
              <a:t>When it comes to customer service, process mining can be a powerful tool for improving the customer experience and optimizing service delivery. By analyzing event logs and data from various customer service systems, process mining can provide insights into the actual execution of customer service processes, identify bottlenecks, and help organizations enhance their customer service practices</a:t>
            </a:r>
            <a:r>
              <a:rPr lang="en-US" sz="2400" b="1" dirty="0"/>
              <a:t>.</a:t>
            </a:r>
            <a:endParaRPr lang="en-US" sz="2400" dirty="0"/>
          </a:p>
          <a:p>
            <a:pPr lvl="0">
              <a:buNone/>
            </a:pPr>
            <a:endParaRPr lang="en-US" sz="24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Continued..</a:t>
            </a:r>
            <a:endParaRPr lang="en-US" dirty="0"/>
          </a:p>
        </p:txBody>
      </p:sp>
      <p:sp>
        <p:nvSpPr>
          <p:cNvPr id="3" name="Content Placeholder 2"/>
          <p:cNvSpPr>
            <a:spLocks noGrp="1"/>
          </p:cNvSpPr>
          <p:nvPr>
            <p:ph idx="1"/>
          </p:nvPr>
        </p:nvSpPr>
        <p:spPr/>
        <p:txBody>
          <a:bodyPr>
            <a:normAutofit/>
          </a:bodyPr>
          <a:lstStyle/>
          <a:p>
            <a:r>
              <a:rPr lang="en-US" sz="2400" b="1" dirty="0"/>
              <a:t>Healthcare: </a:t>
            </a:r>
            <a:r>
              <a:rPr lang="en-US" sz="2400" dirty="0"/>
              <a:t>Process mining in healthcare refers to the application of process mining techniques and tools to analyze and optimize various processes within healthcare organizations. It involves extracting insights from event logs generated by healthcare systems to understand how processes are executed, identify inefficiencies, bottlenecks, and opportunities for improvement.</a:t>
            </a:r>
          </a:p>
          <a:p>
            <a:r>
              <a:rPr lang="en-US" sz="2400" b="1" dirty="0"/>
              <a:t>Insurance: </a:t>
            </a:r>
            <a:r>
              <a:rPr lang="en-US" sz="2400" dirty="0"/>
              <a:t>Insurance companies use process mining to analyze and improve their operations. In the context of insurance applications, process mining involves analyzing the data generated by various processes within the company, such as claims processing, underwriting, and customer service</a:t>
            </a:r>
            <a:r>
              <a:rPr lang="en-US" sz="2400" dirty="0" smtClean="0"/>
              <a:t>.</a:t>
            </a:r>
          </a:p>
          <a:p>
            <a:r>
              <a:rPr lang="en-GB" sz="2400" b="1" dirty="0" smtClean="0"/>
              <a:t>Increasing on-time delivery: </a:t>
            </a:r>
            <a:r>
              <a:rPr lang="en-GB" sz="2400" dirty="0" smtClean="0"/>
              <a:t>For customer satisfaction, on-time deliveries are essential. Companies can use process mining to uncover the reasons behind late deliveries</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Applications of PQL Queries</a:t>
            </a:r>
            <a:endParaRPr lang="en-US" dirty="0"/>
          </a:p>
        </p:txBody>
      </p:sp>
      <p:sp>
        <p:nvSpPr>
          <p:cNvPr id="3" name="Content Placeholder 2"/>
          <p:cNvSpPr>
            <a:spLocks noGrp="1"/>
          </p:cNvSpPr>
          <p:nvPr>
            <p:ph idx="1"/>
          </p:nvPr>
        </p:nvSpPr>
        <p:spPr/>
        <p:txBody>
          <a:bodyPr>
            <a:normAutofit/>
          </a:bodyPr>
          <a:lstStyle/>
          <a:p>
            <a:r>
              <a:rPr lang="en-GB" sz="2400" b="1" dirty="0" smtClean="0"/>
              <a:t>Performance analysis:</a:t>
            </a:r>
            <a:r>
              <a:rPr lang="en-GB" sz="2400" dirty="0" smtClean="0"/>
              <a:t> PQL queries can be used to analyze process performance metrics such as cycle time, waiting time, and resource utilization. This helps in identifying bottlenecks, inefficiencies, and areas for improvement in process execution</a:t>
            </a:r>
            <a:r>
              <a:rPr lang="en-GB" sz="2400" dirty="0" smtClean="0"/>
              <a:t>.</a:t>
            </a:r>
          </a:p>
          <a:p>
            <a:r>
              <a:rPr lang="en-GB" sz="2400" b="1" dirty="0" smtClean="0"/>
              <a:t>Compliance </a:t>
            </a:r>
            <a:r>
              <a:rPr lang="en-GB" sz="2400" b="1" dirty="0" smtClean="0"/>
              <a:t>checking: </a:t>
            </a:r>
            <a:r>
              <a:rPr lang="en-GB" sz="2400" dirty="0" smtClean="0"/>
              <a:t>PQL queries can be used to check if processes are being executed in accordance with predefined rules, regulations, or compliance standards. This helps in ensuring that processes are compliant and identifying any deviations or non-compliance</a:t>
            </a:r>
            <a:r>
              <a:rPr lang="en-GB" sz="2400" dirty="0" smtClean="0"/>
              <a:t>.</a:t>
            </a:r>
          </a:p>
          <a:p>
            <a:r>
              <a:rPr lang="en-GB" sz="2400" dirty="0" smtClean="0"/>
              <a:t> </a:t>
            </a:r>
            <a:r>
              <a:rPr lang="en-GB" sz="2400" b="1" dirty="0" smtClean="0"/>
              <a:t>Root cause analysis:</a:t>
            </a:r>
            <a:r>
              <a:rPr lang="en-GB" sz="2400" dirty="0" smtClean="0"/>
              <a:t> PQL queries can be used to identify the root causes of process issues or deviations. By analyzing event logs and process data, PQL queries can help in pinpointing the factors contributing to process inefficiencies or failures</a:t>
            </a:r>
            <a:r>
              <a:rPr lang="en-GB" sz="2400" dirty="0" smtClean="0"/>
              <a:t>.</a:t>
            </a:r>
          </a:p>
          <a:p>
            <a:r>
              <a:rPr lang="en-GB" sz="2400" dirty="0" smtClean="0"/>
              <a:t> </a:t>
            </a:r>
            <a:r>
              <a:rPr lang="en-GB" sz="2400" b="1" dirty="0" smtClean="0"/>
              <a:t>Process discovery: </a:t>
            </a:r>
            <a:r>
              <a:rPr lang="en-GB" sz="2400" dirty="0" smtClean="0"/>
              <a:t>PQL queries can be used to automatically generate process models based on event logs. This helps in understanding how processes are actually executed in practice, as opposed to how they are documented or assumed to be.</a:t>
            </a:r>
            <a:endParaRPr lang="en-US" sz="2400"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1160</TotalTime>
  <Words>1849</Words>
  <Application>Microsoft Office PowerPoint</Application>
  <PresentationFormat>Custom</PresentationFormat>
  <Paragraphs>88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 Design</vt:lpstr>
      <vt:lpstr>Slide 1</vt:lpstr>
      <vt:lpstr>Contents</vt:lpstr>
      <vt:lpstr>Course Objective</vt:lpstr>
      <vt:lpstr>Introduction</vt:lpstr>
      <vt:lpstr>Technology</vt:lpstr>
      <vt:lpstr>Continued..</vt:lpstr>
      <vt:lpstr>Applications of Process Mining</vt:lpstr>
      <vt:lpstr>Continued..</vt:lpstr>
      <vt:lpstr>Applications of PQL Queries</vt:lpstr>
      <vt:lpstr>Modules</vt:lpstr>
      <vt:lpstr>Continued..</vt:lpstr>
      <vt:lpstr>Continued..</vt:lpstr>
      <vt:lpstr>Continued..</vt:lpstr>
      <vt:lpstr>Continued..</vt:lpstr>
      <vt:lpstr>Real Time Applications</vt:lpstr>
      <vt:lpstr>Learning Outcomes</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LENOVO</cp:lastModifiedBy>
  <cp:revision>133</cp:revision>
  <dcterms:created xsi:type="dcterms:W3CDTF">2019-06-11T05:35:51Z</dcterms:created>
  <dcterms:modified xsi:type="dcterms:W3CDTF">2023-08-30T13:27:29Z</dcterms:modified>
</cp:coreProperties>
</file>