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74" r:id="rId4"/>
    <p:sldId id="275" r:id="rId5"/>
    <p:sldId id="276" r:id="rId6"/>
    <p:sldId id="277" r:id="rId7"/>
    <p:sldId id="270" r:id="rId8"/>
    <p:sldId id="278" r:id="rId9"/>
    <p:sldId id="279" r:id="rId10"/>
    <p:sldId id="273" r:id="rId11"/>
    <p:sldId id="264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898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4A1EFC-8655-4881-875D-9C77C1ADCA0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2F394DF-129A-4915-83BF-F781E5E845A0}">
      <dgm:prSet/>
      <dgm:spPr/>
      <dgm:t>
        <a:bodyPr/>
        <a:lstStyle/>
        <a:p>
          <a:pPr>
            <a:defRPr cap="all"/>
          </a:pPr>
          <a:r>
            <a:rPr lang="en-US"/>
            <a:t>THANK YOU</a:t>
          </a:r>
        </a:p>
      </dgm:t>
    </dgm:pt>
    <dgm:pt modelId="{78090A5D-BF1A-492F-B3EC-AD68AE885107}" type="parTrans" cxnId="{DAC8C925-8951-463A-803E-0F147DBC85F8}">
      <dgm:prSet/>
      <dgm:spPr/>
      <dgm:t>
        <a:bodyPr/>
        <a:lstStyle/>
        <a:p>
          <a:endParaRPr lang="en-US"/>
        </a:p>
      </dgm:t>
    </dgm:pt>
    <dgm:pt modelId="{5CCB14F7-0C05-44E7-BB56-ECFA59E17F35}" type="sibTrans" cxnId="{DAC8C925-8951-463A-803E-0F147DBC85F8}">
      <dgm:prSet/>
      <dgm:spPr/>
      <dgm:t>
        <a:bodyPr/>
        <a:lstStyle/>
        <a:p>
          <a:endParaRPr lang="en-US"/>
        </a:p>
      </dgm:t>
    </dgm:pt>
    <dgm:pt modelId="{BB223172-13A5-41D1-86A1-25FC5D63C967}">
      <dgm:prSet/>
      <dgm:spPr/>
      <dgm:t>
        <a:bodyPr/>
        <a:lstStyle/>
        <a:p>
          <a:pPr>
            <a:defRPr cap="all"/>
          </a:pPr>
          <a:r>
            <a:rPr lang="en-US"/>
            <a:t>QUESTIONS?</a:t>
          </a:r>
        </a:p>
      </dgm:t>
    </dgm:pt>
    <dgm:pt modelId="{F9A53C1E-E35C-40AF-9643-380A3EC72E0B}" type="parTrans" cxnId="{AB98917E-87E9-4716-A3B6-1A731CD83B65}">
      <dgm:prSet/>
      <dgm:spPr/>
      <dgm:t>
        <a:bodyPr/>
        <a:lstStyle/>
        <a:p>
          <a:endParaRPr lang="en-US"/>
        </a:p>
      </dgm:t>
    </dgm:pt>
    <dgm:pt modelId="{F3483D55-1562-48A2-A0F2-8FF5B21D8328}" type="sibTrans" cxnId="{AB98917E-87E9-4716-A3B6-1A731CD83B65}">
      <dgm:prSet/>
      <dgm:spPr/>
      <dgm:t>
        <a:bodyPr/>
        <a:lstStyle/>
        <a:p>
          <a:endParaRPr lang="en-US"/>
        </a:p>
      </dgm:t>
    </dgm:pt>
    <dgm:pt modelId="{115758D9-6DF2-4182-AD2D-76D07B678219}" type="pres">
      <dgm:prSet presAssocID="{C64A1EFC-8655-4881-875D-9C77C1ADCA0A}" presName="root" presStyleCnt="0">
        <dgm:presLayoutVars>
          <dgm:dir/>
          <dgm:resizeHandles val="exact"/>
        </dgm:presLayoutVars>
      </dgm:prSet>
      <dgm:spPr/>
    </dgm:pt>
    <dgm:pt modelId="{250288E3-8AFE-4109-865B-D7BF3D740159}" type="pres">
      <dgm:prSet presAssocID="{D2F394DF-129A-4915-83BF-F781E5E845A0}" presName="compNode" presStyleCnt="0"/>
      <dgm:spPr/>
    </dgm:pt>
    <dgm:pt modelId="{11BD3053-A53F-4830-8EEF-27468E3D9C7A}" type="pres">
      <dgm:prSet presAssocID="{D2F394DF-129A-4915-83BF-F781E5E845A0}" presName="iconBgRect" presStyleLbl="bgShp" presStyleIdx="0" presStyleCnt="2"/>
      <dgm:spPr/>
    </dgm:pt>
    <dgm:pt modelId="{F648025A-B5C7-4024-8AB2-5201D59EF9F7}" type="pres">
      <dgm:prSet presAssocID="{D2F394DF-129A-4915-83BF-F781E5E845A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F721985D-D499-4FE0-AF8D-3D9CC2BBCEFC}" type="pres">
      <dgm:prSet presAssocID="{D2F394DF-129A-4915-83BF-F781E5E845A0}" presName="spaceRect" presStyleCnt="0"/>
      <dgm:spPr/>
    </dgm:pt>
    <dgm:pt modelId="{48956611-CF30-4A35-94CC-30D50812B61C}" type="pres">
      <dgm:prSet presAssocID="{D2F394DF-129A-4915-83BF-F781E5E845A0}" presName="textRect" presStyleLbl="revTx" presStyleIdx="0" presStyleCnt="2">
        <dgm:presLayoutVars>
          <dgm:chMax val="1"/>
          <dgm:chPref val="1"/>
        </dgm:presLayoutVars>
      </dgm:prSet>
      <dgm:spPr/>
    </dgm:pt>
    <dgm:pt modelId="{2F4DA6D2-23A6-4BD5-B589-66C4878A98F2}" type="pres">
      <dgm:prSet presAssocID="{5CCB14F7-0C05-44E7-BB56-ECFA59E17F35}" presName="sibTrans" presStyleCnt="0"/>
      <dgm:spPr/>
    </dgm:pt>
    <dgm:pt modelId="{8048C7B9-051A-477F-BA94-80BB51D5283F}" type="pres">
      <dgm:prSet presAssocID="{BB223172-13A5-41D1-86A1-25FC5D63C967}" presName="compNode" presStyleCnt="0"/>
      <dgm:spPr/>
    </dgm:pt>
    <dgm:pt modelId="{DD2C5026-F10C-45E9-AB6B-B247359C69F8}" type="pres">
      <dgm:prSet presAssocID="{BB223172-13A5-41D1-86A1-25FC5D63C967}" presName="iconBgRect" presStyleLbl="bgShp" presStyleIdx="1" presStyleCnt="2"/>
      <dgm:spPr/>
    </dgm:pt>
    <dgm:pt modelId="{EA8592FD-F536-4615-9F65-391AC3401A2F}" type="pres">
      <dgm:prSet presAssocID="{BB223172-13A5-41D1-86A1-25FC5D63C96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9222CD7-067B-43EC-A67C-BCB1CA7FFE39}" type="pres">
      <dgm:prSet presAssocID="{BB223172-13A5-41D1-86A1-25FC5D63C967}" presName="spaceRect" presStyleCnt="0"/>
      <dgm:spPr/>
    </dgm:pt>
    <dgm:pt modelId="{0FE59A01-AA2C-41FA-9EDA-D239077FAA58}" type="pres">
      <dgm:prSet presAssocID="{BB223172-13A5-41D1-86A1-25FC5D63C96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AC8C925-8951-463A-803E-0F147DBC85F8}" srcId="{C64A1EFC-8655-4881-875D-9C77C1ADCA0A}" destId="{D2F394DF-129A-4915-83BF-F781E5E845A0}" srcOrd="0" destOrd="0" parTransId="{78090A5D-BF1A-492F-B3EC-AD68AE885107}" sibTransId="{5CCB14F7-0C05-44E7-BB56-ECFA59E17F35}"/>
    <dgm:cxn modelId="{B450E570-FFDE-4218-8EFD-CD2B11AD73FA}" type="presOf" srcId="{BB223172-13A5-41D1-86A1-25FC5D63C967}" destId="{0FE59A01-AA2C-41FA-9EDA-D239077FAA58}" srcOrd="0" destOrd="0" presId="urn:microsoft.com/office/officeart/2018/5/layout/IconCircleLabelList"/>
    <dgm:cxn modelId="{AB98917E-87E9-4716-A3B6-1A731CD83B65}" srcId="{C64A1EFC-8655-4881-875D-9C77C1ADCA0A}" destId="{BB223172-13A5-41D1-86A1-25FC5D63C967}" srcOrd="1" destOrd="0" parTransId="{F9A53C1E-E35C-40AF-9643-380A3EC72E0B}" sibTransId="{F3483D55-1562-48A2-A0F2-8FF5B21D8328}"/>
    <dgm:cxn modelId="{2B583E92-D733-487C-8734-C4B8B27364F9}" type="presOf" srcId="{D2F394DF-129A-4915-83BF-F781E5E845A0}" destId="{48956611-CF30-4A35-94CC-30D50812B61C}" srcOrd="0" destOrd="0" presId="urn:microsoft.com/office/officeart/2018/5/layout/IconCircleLabelList"/>
    <dgm:cxn modelId="{375824F8-5730-4DF9-BB44-3DDC5AB21053}" type="presOf" srcId="{C64A1EFC-8655-4881-875D-9C77C1ADCA0A}" destId="{115758D9-6DF2-4182-AD2D-76D07B678219}" srcOrd="0" destOrd="0" presId="urn:microsoft.com/office/officeart/2018/5/layout/IconCircleLabelList"/>
    <dgm:cxn modelId="{9E1E6A39-DB2F-48F9-9B84-931D82C63124}" type="presParOf" srcId="{115758D9-6DF2-4182-AD2D-76D07B678219}" destId="{250288E3-8AFE-4109-865B-D7BF3D740159}" srcOrd="0" destOrd="0" presId="urn:microsoft.com/office/officeart/2018/5/layout/IconCircleLabelList"/>
    <dgm:cxn modelId="{4BFF6EE6-09AC-4377-B5E6-C2C7DB35F702}" type="presParOf" srcId="{250288E3-8AFE-4109-865B-D7BF3D740159}" destId="{11BD3053-A53F-4830-8EEF-27468E3D9C7A}" srcOrd="0" destOrd="0" presId="urn:microsoft.com/office/officeart/2018/5/layout/IconCircleLabelList"/>
    <dgm:cxn modelId="{2A0D5658-4589-4B36-B44D-FD39E6F79E8C}" type="presParOf" srcId="{250288E3-8AFE-4109-865B-D7BF3D740159}" destId="{F648025A-B5C7-4024-8AB2-5201D59EF9F7}" srcOrd="1" destOrd="0" presId="urn:microsoft.com/office/officeart/2018/5/layout/IconCircleLabelList"/>
    <dgm:cxn modelId="{DA853C6C-4ECC-4471-BBC3-D3702D9141F9}" type="presParOf" srcId="{250288E3-8AFE-4109-865B-D7BF3D740159}" destId="{F721985D-D499-4FE0-AF8D-3D9CC2BBCEFC}" srcOrd="2" destOrd="0" presId="urn:microsoft.com/office/officeart/2018/5/layout/IconCircleLabelList"/>
    <dgm:cxn modelId="{F1C8AD52-EB51-4B4C-B400-AB36F1579C89}" type="presParOf" srcId="{250288E3-8AFE-4109-865B-D7BF3D740159}" destId="{48956611-CF30-4A35-94CC-30D50812B61C}" srcOrd="3" destOrd="0" presId="urn:microsoft.com/office/officeart/2018/5/layout/IconCircleLabelList"/>
    <dgm:cxn modelId="{982707E7-9EAA-4610-8826-927A4B424DBE}" type="presParOf" srcId="{115758D9-6DF2-4182-AD2D-76D07B678219}" destId="{2F4DA6D2-23A6-4BD5-B589-66C4878A98F2}" srcOrd="1" destOrd="0" presId="urn:microsoft.com/office/officeart/2018/5/layout/IconCircleLabelList"/>
    <dgm:cxn modelId="{06419C44-E14C-4D38-BADD-F968DDC13BA4}" type="presParOf" srcId="{115758D9-6DF2-4182-AD2D-76D07B678219}" destId="{8048C7B9-051A-477F-BA94-80BB51D5283F}" srcOrd="2" destOrd="0" presId="urn:microsoft.com/office/officeart/2018/5/layout/IconCircleLabelList"/>
    <dgm:cxn modelId="{CDAF4B45-E3EC-4A8E-A6D6-443CE0EAE3E3}" type="presParOf" srcId="{8048C7B9-051A-477F-BA94-80BB51D5283F}" destId="{DD2C5026-F10C-45E9-AB6B-B247359C69F8}" srcOrd="0" destOrd="0" presId="urn:microsoft.com/office/officeart/2018/5/layout/IconCircleLabelList"/>
    <dgm:cxn modelId="{4A4C1958-4059-4EF7-B6FE-E0AB8B6AAE6B}" type="presParOf" srcId="{8048C7B9-051A-477F-BA94-80BB51D5283F}" destId="{EA8592FD-F536-4615-9F65-391AC3401A2F}" srcOrd="1" destOrd="0" presId="urn:microsoft.com/office/officeart/2018/5/layout/IconCircleLabelList"/>
    <dgm:cxn modelId="{79A66916-1D7D-40E8-B206-C8FF269752AF}" type="presParOf" srcId="{8048C7B9-051A-477F-BA94-80BB51D5283F}" destId="{29222CD7-067B-43EC-A67C-BCB1CA7FFE39}" srcOrd="2" destOrd="0" presId="urn:microsoft.com/office/officeart/2018/5/layout/IconCircleLabelList"/>
    <dgm:cxn modelId="{C83EFEB0-8521-4E7F-9045-DA44168B2AFC}" type="presParOf" srcId="{8048C7B9-051A-477F-BA94-80BB51D5283F}" destId="{0FE59A01-AA2C-41FA-9EDA-D239077FAA5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BD3053-A53F-4830-8EEF-27468E3D9C7A}">
      <dsp:nvSpPr>
        <dsp:cNvPr id="0" name=""/>
        <dsp:cNvSpPr/>
      </dsp:nvSpPr>
      <dsp:spPr>
        <a:xfrm>
          <a:off x="1604643" y="7221"/>
          <a:ext cx="1715625" cy="171562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8025A-B5C7-4024-8AB2-5201D59EF9F7}">
      <dsp:nvSpPr>
        <dsp:cNvPr id="0" name=""/>
        <dsp:cNvSpPr/>
      </dsp:nvSpPr>
      <dsp:spPr>
        <a:xfrm>
          <a:off x="1970268" y="372846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56611-CF30-4A35-94CC-30D50812B61C}">
      <dsp:nvSpPr>
        <dsp:cNvPr id="0" name=""/>
        <dsp:cNvSpPr/>
      </dsp:nvSpPr>
      <dsp:spPr>
        <a:xfrm>
          <a:off x="1056206" y="2257222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200" kern="1200"/>
            <a:t>THANK YOU</a:t>
          </a:r>
        </a:p>
      </dsp:txBody>
      <dsp:txXfrm>
        <a:off x="1056206" y="2257222"/>
        <a:ext cx="2812500" cy="720000"/>
      </dsp:txXfrm>
    </dsp:sp>
    <dsp:sp modelId="{DD2C5026-F10C-45E9-AB6B-B247359C69F8}">
      <dsp:nvSpPr>
        <dsp:cNvPr id="0" name=""/>
        <dsp:cNvSpPr/>
      </dsp:nvSpPr>
      <dsp:spPr>
        <a:xfrm>
          <a:off x="4909331" y="7221"/>
          <a:ext cx="1715625" cy="171562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8592FD-F536-4615-9F65-391AC3401A2F}">
      <dsp:nvSpPr>
        <dsp:cNvPr id="0" name=""/>
        <dsp:cNvSpPr/>
      </dsp:nvSpPr>
      <dsp:spPr>
        <a:xfrm>
          <a:off x="5274956" y="372846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59A01-AA2C-41FA-9EDA-D239077FAA58}">
      <dsp:nvSpPr>
        <dsp:cNvPr id="0" name=""/>
        <dsp:cNvSpPr/>
      </dsp:nvSpPr>
      <dsp:spPr>
        <a:xfrm>
          <a:off x="4360893" y="2257222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200" kern="1200"/>
            <a:t>QUESTIONS?</a:t>
          </a:r>
        </a:p>
      </dsp:txBody>
      <dsp:txXfrm>
        <a:off x="4360893" y="2257222"/>
        <a:ext cx="281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38745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073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9979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7678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989969"/>
            <a:ext cx="4040188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7255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9969"/>
            <a:ext cx="4041775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2058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535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4108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3734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0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9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Course Enrollment and Notification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Name: Digital Catalysts </a:t>
            </a:r>
            <a:br>
              <a:rPr lang="en-IN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Members: </a:t>
            </a:r>
            <a:br>
              <a:rPr lang="en-IN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Kumbam, Sai Sri Harsha </a:t>
            </a:r>
            <a:br>
              <a:rPr lang="en-IN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Martha, Harshith </a:t>
            </a:r>
            <a:br>
              <a:rPr lang="en-IN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Nagabhyrava</a:t>
            </a:r>
            <a:r>
              <a:rPr lang="en-IN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Jaswanth</a:t>
            </a:r>
            <a:r>
              <a:rPr lang="en-IN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Ram</a:t>
            </a:r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40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9BBB-06D8-070B-FD7F-133FFDFF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Alternative Matrix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3B0CE-EA05-E8B7-2C4E-D1B42AB06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9072"/>
            <a:ext cx="9144000" cy="23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5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7C97F2E2-1562-B472-88C5-1501B2C751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2940830"/>
              </p:ext>
            </p:extLst>
          </p:nvPr>
        </p:nvGraphicFramePr>
        <p:xfrm>
          <a:off x="457200" y="1542098"/>
          <a:ext cx="8229600" cy="2984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70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4FEC-3F5D-FB91-8254-69C4B37A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Proposal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4922B-3653-B66F-2DAB-61A030556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598" y="1610179"/>
            <a:ext cx="3792510" cy="2347224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Streamlined Enrollment: Redesign process, intuitive, UMBC goals.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Engagement: Automated alerts, user-friendly, efficient admin.</a:t>
            </a:r>
          </a:p>
        </p:txBody>
      </p:sp>
      <p:pic>
        <p:nvPicPr>
          <p:cNvPr id="1026" name="Picture 2" descr="Proposal Management System | 4C Consulting">
            <a:extLst>
              <a:ext uri="{FF2B5EF4-FFF2-40B4-BE49-F238E27FC236}">
                <a16:creationId xmlns:a16="http://schemas.microsoft.com/office/drawing/2014/main" id="{F902576B-6BA0-09A2-3788-ABD74F474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59" y="1610179"/>
            <a:ext cx="4499002" cy="279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09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7970DD-DC98-B660-D82F-51FC82578B0F}"/>
              </a:ext>
            </a:extLst>
          </p:cNvPr>
          <p:cNvSpPr txBox="1"/>
          <p:nvPr/>
        </p:nvSpPr>
        <p:spPr>
          <a:xfrm>
            <a:off x="463296" y="1182624"/>
            <a:ext cx="3255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05042A-78F9-9FC2-C0BA-5892F07F02E2}"/>
              </a:ext>
            </a:extLst>
          </p:cNvPr>
          <p:cNvSpPr txBox="1"/>
          <p:nvPr/>
        </p:nvSpPr>
        <p:spPr>
          <a:xfrm>
            <a:off x="299804" y="2166079"/>
            <a:ext cx="20236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Waitlist Management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1DF3E-B8CD-CE7C-E5C0-D778657045B9}"/>
              </a:ext>
            </a:extLst>
          </p:cNvPr>
          <p:cNvSpPr txBox="1"/>
          <p:nvPr/>
        </p:nvSpPr>
        <p:spPr>
          <a:xfrm>
            <a:off x="2443398" y="2166079"/>
            <a:ext cx="20236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Cross-Departmental Registration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407B0-F2EE-3CBB-6903-3812A0D5BF8C}"/>
              </a:ext>
            </a:extLst>
          </p:cNvPr>
          <p:cNvSpPr txBox="1"/>
          <p:nvPr/>
        </p:nvSpPr>
        <p:spPr>
          <a:xfrm>
            <a:off x="4572000" y="2166079"/>
            <a:ext cx="2023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Notifications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F119F-71E2-219A-95C0-06DBA852B905}"/>
              </a:ext>
            </a:extLst>
          </p:cNvPr>
          <p:cNvSpPr txBox="1"/>
          <p:nvPr/>
        </p:nvSpPr>
        <p:spPr>
          <a:xfrm>
            <a:off x="6820525" y="2166079"/>
            <a:ext cx="2023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Dashboard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AFDCFE-5FCF-97BF-A4EF-50B63EC26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32" y="2273196"/>
            <a:ext cx="597107" cy="597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FF739E-644B-A061-2F63-F2156802B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739" y="2166079"/>
            <a:ext cx="927532" cy="7595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C7AF69-B9FD-7F6B-E2AF-D200949F7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205" y="2166080"/>
            <a:ext cx="621692" cy="7042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50E8BE-17AA-035D-E1B4-1DDFDB0A5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9445" y="2085567"/>
            <a:ext cx="773009" cy="7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1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7E71F-7312-0A8B-3B4C-C9A2D76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Benefits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9CE1F4-604C-DBEE-26B8-97E3925DC45F}"/>
              </a:ext>
            </a:extLst>
          </p:cNvPr>
          <p:cNvSpPr/>
          <p:nvPr/>
        </p:nvSpPr>
        <p:spPr>
          <a:xfrm>
            <a:off x="147404" y="1638208"/>
            <a:ext cx="1888760" cy="10792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Student Satisfaction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283A6F-4D29-38B0-07B1-2E34841CBB2D}"/>
              </a:ext>
            </a:extLst>
          </p:cNvPr>
          <p:cNvSpPr/>
          <p:nvPr/>
        </p:nvSpPr>
        <p:spPr>
          <a:xfrm>
            <a:off x="1906250" y="2882502"/>
            <a:ext cx="1833796" cy="10792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Administrative Efficiency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83962E-BD51-F90A-AA83-B277BFF691F4}"/>
              </a:ext>
            </a:extLst>
          </p:cNvPr>
          <p:cNvSpPr/>
          <p:nvPr/>
        </p:nvSpPr>
        <p:spPr>
          <a:xfrm>
            <a:off x="3627620" y="1596452"/>
            <a:ext cx="1888760" cy="10792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Data Correctness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2CD9B86-6C69-334F-521E-A13E3F99AD42}"/>
              </a:ext>
            </a:extLst>
          </p:cNvPr>
          <p:cNvSpPr/>
          <p:nvPr/>
        </p:nvSpPr>
        <p:spPr>
          <a:xfrm>
            <a:off x="5516380" y="2717500"/>
            <a:ext cx="1888760" cy="10792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&amp; Flexibility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AEEFFB-A060-279E-252E-4EDA276E6EF4}"/>
              </a:ext>
            </a:extLst>
          </p:cNvPr>
          <p:cNvSpPr/>
          <p:nvPr/>
        </p:nvSpPr>
        <p:spPr>
          <a:xfrm>
            <a:off x="7107836" y="1597518"/>
            <a:ext cx="1888760" cy="10792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Assistance in Making Strategic Decisions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9C51E8-23B9-09F1-AB0B-2AB5626FB428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1759562" y="2559441"/>
            <a:ext cx="415241" cy="481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3A5001-55A5-F591-7326-031E4A75C681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3471493" y="2517685"/>
            <a:ext cx="432729" cy="522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03799C-4445-4657-2B89-01861A87A441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5239778" y="2517685"/>
            <a:ext cx="553204" cy="357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2BB432-1CC9-0ABF-7B42-F930AA1F2480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7128538" y="2518751"/>
            <a:ext cx="255900" cy="356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86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3C7928-C5FC-2E30-2C47-AA10750CE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227" y="1547422"/>
            <a:ext cx="4108242" cy="24849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BD3C4B-059C-571E-3876-A9F1EA296E8C}"/>
              </a:ext>
            </a:extLst>
          </p:cNvPr>
          <p:cNvSpPr txBox="1"/>
          <p:nvPr/>
        </p:nvSpPr>
        <p:spPr>
          <a:xfrm>
            <a:off x="6100997" y="2923082"/>
            <a:ext cx="187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arlow Solid Italic" panose="04030604020F02020D02" pitchFamily="82" charset="0"/>
              </a:rPr>
              <a:t>Analysis</a:t>
            </a:r>
            <a:endParaRPr lang="en-IN" dirty="0">
              <a:latin typeface="Harlow Solid Italic" panose="04030604020F02020D02" pitchFamily="82" charset="0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7B20A7E4-BDEB-0765-C8A9-738486479D3E}"/>
              </a:ext>
            </a:extLst>
          </p:cNvPr>
          <p:cNvSpPr/>
          <p:nvPr/>
        </p:nvSpPr>
        <p:spPr>
          <a:xfrm>
            <a:off x="449705" y="1206708"/>
            <a:ext cx="2450892" cy="562131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and Design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6742394A-783D-E630-277E-2F475EA06F84}"/>
              </a:ext>
            </a:extLst>
          </p:cNvPr>
          <p:cNvSpPr/>
          <p:nvPr/>
        </p:nvSpPr>
        <p:spPr>
          <a:xfrm>
            <a:off x="449705" y="1931232"/>
            <a:ext cx="2450892" cy="562131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</a:t>
            </a:r>
            <a:endParaRPr lang="en-IN" sz="1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278B3EB6-46C5-2788-47D5-0304DCB99C24}"/>
              </a:ext>
            </a:extLst>
          </p:cNvPr>
          <p:cNvSpPr/>
          <p:nvPr/>
        </p:nvSpPr>
        <p:spPr>
          <a:xfrm>
            <a:off x="449705" y="2730283"/>
            <a:ext cx="2450892" cy="562131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and Quality Assurance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E09F3A42-45C0-C22B-15E4-4E045C7B6925}"/>
              </a:ext>
            </a:extLst>
          </p:cNvPr>
          <p:cNvSpPr/>
          <p:nvPr/>
        </p:nvSpPr>
        <p:spPr>
          <a:xfrm>
            <a:off x="449705" y="3529334"/>
            <a:ext cx="2450892" cy="562131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Phased Rollout and Training</a:t>
            </a:r>
          </a:p>
        </p:txBody>
      </p:sp>
    </p:spTree>
    <p:extLst>
      <p:ext uri="{BB962C8B-B14F-4D97-AF65-F5344CB8AC3E}">
        <p14:creationId xmlns:p14="http://schemas.microsoft.com/office/powerpoint/2010/main" val="197262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CBE9-0CA7-B6F1-1C15-C88CCF88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Economic Feasibility Analysis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EAE072-2EDE-1DBD-959A-7DFD2796C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76" y="1728787"/>
            <a:ext cx="2705100" cy="1685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FF2911-14DB-F5E6-ABFF-4ECA6403D76F}"/>
              </a:ext>
            </a:extLst>
          </p:cNvPr>
          <p:cNvSpPr txBox="1"/>
          <p:nvPr/>
        </p:nvSpPr>
        <p:spPr>
          <a:xfrm>
            <a:off x="4069830" y="1728787"/>
            <a:ext cx="50741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</a:t>
            </a:r>
          </a:p>
          <a:p>
            <a:pPr lvl="1"/>
            <a:r>
              <a:rPr lang="en-IN" dirty="0"/>
              <a:t>Development Expenditure, Maintenance, Training</a:t>
            </a:r>
            <a:endParaRPr lang="en-US" dirty="0"/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Enhanced Efficiency, Improved Student experience</a:t>
            </a: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703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11C0-1E5D-ED03-84A0-C57ED7B6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Technical Feasibility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ECB91-4EF5-E39E-DC97-66012983F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Systems</a:t>
            </a:r>
          </a:p>
          <a:p>
            <a:r>
              <a:rPr lang="en-US" dirty="0"/>
              <a:t>API Development &amp; Integration tools</a:t>
            </a:r>
          </a:p>
          <a:p>
            <a:r>
              <a:rPr lang="en-US" dirty="0"/>
              <a:t>User Interface</a:t>
            </a:r>
          </a:p>
          <a:p>
            <a:r>
              <a:rPr lang="en-US" dirty="0"/>
              <a:t>Notification Systems</a:t>
            </a:r>
          </a:p>
          <a:p>
            <a:r>
              <a:rPr lang="en-US" dirty="0"/>
              <a:t>Technical Expertise</a:t>
            </a:r>
          </a:p>
        </p:txBody>
      </p:sp>
    </p:spTree>
    <p:extLst>
      <p:ext uri="{BB962C8B-B14F-4D97-AF65-F5344CB8AC3E}">
        <p14:creationId xmlns:p14="http://schemas.microsoft.com/office/powerpoint/2010/main" val="1123825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B3ED-8709-FA31-199C-0ECA1860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Feasibility Analysis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Overview of Feasibility Analysis">
            <a:extLst>
              <a:ext uri="{FF2B5EF4-FFF2-40B4-BE49-F238E27FC236}">
                <a16:creationId xmlns:a16="http://schemas.microsoft.com/office/drawing/2014/main" id="{20FB9032-102D-339F-D7A5-03E2758A6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690" y="2202461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E22D9AAF-F707-F73F-81FB-57AB344880D0}"/>
              </a:ext>
            </a:extLst>
          </p:cNvPr>
          <p:cNvSpPr/>
          <p:nvPr/>
        </p:nvSpPr>
        <p:spPr>
          <a:xfrm>
            <a:off x="2885608" y="1521502"/>
            <a:ext cx="1686392" cy="812441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Time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E8D1E4F-EF0D-9CAE-4B25-69716D31C771}"/>
              </a:ext>
            </a:extLst>
          </p:cNvPr>
          <p:cNvSpPr/>
          <p:nvPr/>
        </p:nvSpPr>
        <p:spPr>
          <a:xfrm>
            <a:off x="4688721" y="1689878"/>
            <a:ext cx="1412276" cy="644065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7B1C4AF6-CF2F-8FEF-8A8A-8F045D1D1A5E}"/>
              </a:ext>
            </a:extLst>
          </p:cNvPr>
          <p:cNvSpPr/>
          <p:nvPr/>
        </p:nvSpPr>
        <p:spPr>
          <a:xfrm>
            <a:off x="5718747" y="2449370"/>
            <a:ext cx="1412276" cy="644064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Management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E92D7E21-428E-4E98-AE76-56CCE00767DC}"/>
              </a:ext>
            </a:extLst>
          </p:cNvPr>
          <p:cNvSpPr/>
          <p:nvPr/>
        </p:nvSpPr>
        <p:spPr>
          <a:xfrm>
            <a:off x="1442257" y="2488075"/>
            <a:ext cx="1626433" cy="566654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Concerns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3391C5DD-6AC6-BD38-CA6A-73D437DC4D81}"/>
              </a:ext>
            </a:extLst>
          </p:cNvPr>
          <p:cNvSpPr/>
          <p:nvPr/>
        </p:nvSpPr>
        <p:spPr>
          <a:xfrm>
            <a:off x="3616377" y="4050311"/>
            <a:ext cx="1547734" cy="637082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&amp; Limitations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5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D525-4485-B086-BFC9-B3F45341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47B1D-AC77-5EDC-97AA-05E8F15F5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60" y="1777728"/>
            <a:ext cx="2770058" cy="24082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077C20-262C-1DB9-F7A2-D0BC5AA0A541}"/>
              </a:ext>
            </a:extLst>
          </p:cNvPr>
          <p:cNvSpPr txBox="1"/>
          <p:nvPr/>
        </p:nvSpPr>
        <p:spPr>
          <a:xfrm>
            <a:off x="389744" y="1626434"/>
            <a:ext cx="435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Solution-1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Enhanced Administrative 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88CED-802E-7085-1B93-57337A28ECAD}"/>
              </a:ext>
            </a:extLst>
          </p:cNvPr>
          <p:cNvSpPr txBox="1"/>
          <p:nvPr/>
        </p:nvSpPr>
        <p:spPr>
          <a:xfrm>
            <a:off x="3642610" y="2638269"/>
            <a:ext cx="4017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Solution-2: Third-Party Enrollment Services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CDCEAA49-B1CC-DCF6-2532-6B0F877444E7}"/>
              </a:ext>
            </a:extLst>
          </p:cNvPr>
          <p:cNvSpPr/>
          <p:nvPr/>
        </p:nvSpPr>
        <p:spPr>
          <a:xfrm>
            <a:off x="3417757" y="3178513"/>
            <a:ext cx="3620125" cy="1888162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Criterion-1: Time Management</a:t>
            </a:r>
          </a:p>
          <a:p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Criterion-2: Student Satisfaction</a:t>
            </a:r>
          </a:p>
          <a:p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Criterion-3: Error Handling</a:t>
            </a:r>
          </a:p>
          <a:p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Criterion-4: Cost</a:t>
            </a:r>
          </a:p>
          <a:p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Criterion-5: Adaptability </a:t>
            </a:r>
          </a:p>
          <a:p>
            <a:pPr algn="ctr"/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01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180</Words>
  <Application>Microsoft Office PowerPoint</Application>
  <PresentationFormat>On-screen Show (16:9)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Harlow Solid Italic</vt:lpstr>
      <vt:lpstr>Times New Roman</vt:lpstr>
      <vt:lpstr>Office Theme</vt:lpstr>
      <vt:lpstr>Enhanced Course Enrollment and Notification System</vt:lpstr>
      <vt:lpstr>System Proposal </vt:lpstr>
      <vt:lpstr>PowerPoint Presentation</vt:lpstr>
      <vt:lpstr>Organizational Benefits</vt:lpstr>
      <vt:lpstr>PowerPoint Presentation</vt:lpstr>
      <vt:lpstr>Economic Feasibility Analysis </vt:lpstr>
      <vt:lpstr>Technical Feasibility Analysis</vt:lpstr>
      <vt:lpstr>Organizational Feasibility Analysis</vt:lpstr>
      <vt:lpstr>Alternatives</vt:lpstr>
      <vt:lpstr>Alternative Matrix</vt:lpstr>
      <vt:lpstr>PowerPoint Presentation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Kumbam Sai Sri Harsha</cp:lastModifiedBy>
  <cp:revision>11</cp:revision>
  <dcterms:created xsi:type="dcterms:W3CDTF">2019-02-27T15:38:32Z</dcterms:created>
  <dcterms:modified xsi:type="dcterms:W3CDTF">2024-05-02T04:37:23Z</dcterms:modified>
</cp:coreProperties>
</file>