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6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3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8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942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1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8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3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9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" TargetMode="External"/><Relationship Id="rId2" Type="http://schemas.openxmlformats.org/officeDocument/2006/relationships/hyperlink" Target="https://www.kaggle.com/sash1563/social-network-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SriNarne/ISL_Social_Networking_Ad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EA2E-E674-419F-9838-75632582B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161" y="241662"/>
            <a:ext cx="9218612" cy="2696760"/>
          </a:xfrm>
        </p:spPr>
        <p:txBody>
          <a:bodyPr/>
          <a:lstStyle/>
          <a:p>
            <a:r>
              <a:rPr lang="en-US" dirty="0"/>
              <a:t>Social Network 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C2B93-7B5B-497F-9458-3D1752F1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056" y="3293409"/>
            <a:ext cx="2198645" cy="626170"/>
          </a:xfrm>
        </p:spPr>
        <p:txBody>
          <a:bodyPr>
            <a:normAutofit/>
          </a:bodyPr>
          <a:lstStyle/>
          <a:p>
            <a:r>
              <a:rPr lang="en-US" sz="2000" dirty="0"/>
              <a:t>Sai Sri Narne</a:t>
            </a:r>
          </a:p>
        </p:txBody>
      </p:sp>
    </p:spTree>
    <p:extLst>
      <p:ext uri="{BB962C8B-B14F-4D97-AF65-F5344CB8AC3E}">
        <p14:creationId xmlns:p14="http://schemas.microsoft.com/office/powerpoint/2010/main" val="90240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AB4E-53FA-4F49-B5B0-F8F62897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921-DE48-4960-B439-F7416BCA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https://www.kaggle.com/sash1563/social-network-ads</a:t>
            </a:r>
            <a:endParaRPr lang="en-US" dirty="0"/>
          </a:p>
          <a:p>
            <a:r>
              <a:rPr lang="en-US" dirty="0">
                <a:hlinkClick r:id="rId3"/>
              </a:rPr>
              <a:t>https://www.rdocumentation.org/packages/</a:t>
            </a:r>
            <a:endParaRPr lang="en-US" dirty="0"/>
          </a:p>
          <a:p>
            <a:r>
              <a:rPr lang="en-US" dirty="0">
                <a:hlinkClick r:id="rId4"/>
              </a:rPr>
              <a:t>https://github.com/SaiSriNarne/ISL_Social_Networking_Ads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78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CC43-A65C-48D1-9126-F1C125CA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720A-2D92-4306-846F-AABCA8B9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dirty="0"/>
          </a:p>
          <a:p>
            <a:pPr lvl="6"/>
            <a:endParaRPr lang="en-US" dirty="0"/>
          </a:p>
          <a:p>
            <a:pPr lvl="6"/>
            <a:endParaRPr lang="en-US" dirty="0"/>
          </a:p>
          <a:p>
            <a:pPr marL="2743200" lvl="6" indent="0">
              <a:buNone/>
            </a:pPr>
            <a:r>
              <a:rPr lang="en-US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12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0968-BF39-47D9-893C-46935FF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598" y="397866"/>
            <a:ext cx="8911687" cy="1280890"/>
          </a:xfrm>
        </p:spPr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92CF-2CC4-46A6-8A07-EEF755F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43" y="1376313"/>
            <a:ext cx="9063070" cy="45349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This dataset is obtained by Kaggle </a:t>
            </a:r>
          </a:p>
          <a:p>
            <a:pPr>
              <a:lnSpc>
                <a:spcPct val="200000"/>
              </a:lnSpc>
            </a:pPr>
            <a:r>
              <a:rPr lang="en-US" dirty="0"/>
              <a:t>It contains the data about profiles of the users on the social network who on interacting with the advertisement either purchased the product or not</a:t>
            </a:r>
          </a:p>
          <a:p>
            <a:pPr>
              <a:lnSpc>
                <a:spcPct val="200000"/>
              </a:lnSpc>
            </a:pPr>
            <a:r>
              <a:rPr lang="en-US" dirty="0"/>
              <a:t>Goal is classify the customers based on their age, estimated salary and whether they made a purchase or not</a:t>
            </a:r>
          </a:p>
          <a:p>
            <a:pPr>
              <a:lnSpc>
                <a:spcPct val="200000"/>
              </a:lnSpc>
            </a:pPr>
            <a:r>
              <a:rPr lang="en-US" dirty="0"/>
              <a:t>Supervised or Unsupervised?</a:t>
            </a:r>
          </a:p>
          <a:p>
            <a:pPr>
              <a:lnSpc>
                <a:spcPct val="200000"/>
              </a:lnSpc>
            </a:pPr>
            <a:r>
              <a:rPr lang="en-US" dirty="0"/>
              <a:t>Classification or Regression?</a:t>
            </a:r>
          </a:p>
          <a:p>
            <a:pPr>
              <a:lnSpc>
                <a:spcPct val="200000"/>
              </a:lnSpc>
            </a:pPr>
            <a:r>
              <a:rPr lang="en-US" dirty="0"/>
              <a:t>Prediction or Inference?</a:t>
            </a:r>
          </a:p>
        </p:txBody>
      </p:sp>
    </p:spTree>
    <p:extLst>
      <p:ext uri="{BB962C8B-B14F-4D97-AF65-F5344CB8AC3E}">
        <p14:creationId xmlns:p14="http://schemas.microsoft.com/office/powerpoint/2010/main" val="189595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9789-696F-4BD9-A501-EAB5B93E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43" y="255533"/>
            <a:ext cx="8911687" cy="128089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F9E549-2047-4941-AF06-DBE5C2818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7523"/>
              </p:ext>
            </p:extLst>
          </p:nvPr>
        </p:nvGraphicFramePr>
        <p:xfrm>
          <a:off x="2056750" y="1125537"/>
          <a:ext cx="4435836" cy="404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18">
                  <a:extLst>
                    <a:ext uri="{9D8B030D-6E8A-4147-A177-3AD203B41FA5}">
                      <a16:colId xmlns:a16="http://schemas.microsoft.com/office/drawing/2014/main" val="1838536247"/>
                    </a:ext>
                  </a:extLst>
                </a:gridCol>
                <a:gridCol w="2217918">
                  <a:extLst>
                    <a:ext uri="{9D8B030D-6E8A-4147-A177-3AD203B41FA5}">
                      <a16:colId xmlns:a16="http://schemas.microsoft.com/office/drawing/2014/main" val="4268792251"/>
                    </a:ext>
                  </a:extLst>
                </a:gridCol>
              </a:tblGrid>
              <a:tr h="625285">
                <a:tc>
                  <a:txBody>
                    <a:bodyPr/>
                    <a:lstStyle/>
                    <a:p>
                      <a:r>
                        <a:rPr lang="en-US" dirty="0"/>
                        <a:t>Data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51750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03408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59016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8813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r>
                        <a:rPr lang="en-US" dirty="0"/>
                        <a:t>Estimated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29387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 </a:t>
                      </a:r>
                    </a:p>
                    <a:p>
                      <a:r>
                        <a:rPr lang="en-US" dirty="0"/>
                        <a:t>(0-Not Purchased 1- Purchased)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299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CB14D34-4969-4AFD-BF51-E3AFBDABC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0" t="55111" r="18833" b="24000"/>
          <a:stretch/>
        </p:blipFill>
        <p:spPr>
          <a:xfrm>
            <a:off x="2123440" y="5293362"/>
            <a:ext cx="8824990" cy="15912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3B4D7B-C7EC-4924-9C57-3036F1FB442F}"/>
              </a:ext>
            </a:extLst>
          </p:cNvPr>
          <p:cNvSpPr txBox="1">
            <a:spLocks/>
          </p:cNvSpPr>
          <p:nvPr/>
        </p:nvSpPr>
        <p:spPr>
          <a:xfrm>
            <a:off x="6979919" y="998539"/>
            <a:ext cx="4846321" cy="42948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Training Data- 300 Observation</a:t>
            </a:r>
          </a:p>
          <a:p>
            <a:pPr>
              <a:lnSpc>
                <a:spcPct val="200000"/>
              </a:lnSpc>
            </a:pPr>
            <a:r>
              <a:rPr lang="en-US" dirty="0"/>
              <a:t>Testing Data- 100 Observation</a:t>
            </a:r>
          </a:p>
          <a:p>
            <a:pPr>
              <a:lnSpc>
                <a:spcPct val="200000"/>
              </a:lnSpc>
            </a:pPr>
            <a:r>
              <a:rPr lang="en-US" dirty="0"/>
              <a:t>Predictors or Features considered-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Age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Estimated Salary</a:t>
            </a:r>
          </a:p>
          <a:p>
            <a:pPr>
              <a:lnSpc>
                <a:spcPct val="200000"/>
              </a:lnSpc>
            </a:pPr>
            <a:r>
              <a:rPr lang="en-US" dirty="0"/>
              <a:t>Response or Prediction-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Purchased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5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819B-1125-4133-8562-AE103072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205" y="512350"/>
            <a:ext cx="8911687" cy="1280890"/>
          </a:xfrm>
        </p:spPr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E605-30FB-484A-8EBA-BC99753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0" y="1793240"/>
            <a:ext cx="9117012" cy="4117982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Classification Trees</a:t>
            </a:r>
          </a:p>
          <a:p>
            <a:endParaRPr lang="en-US" dirty="0"/>
          </a:p>
          <a:p>
            <a:r>
              <a:rPr lang="en-US" dirty="0"/>
              <a:t>Support Vector Machines</a:t>
            </a:r>
          </a:p>
          <a:p>
            <a:endParaRPr lang="en-US" dirty="0"/>
          </a:p>
          <a:p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Naïve Bayes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313F-A4D8-484E-933F-020B2CAB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18894-C3C4-44DB-8FEF-557AEFB6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4" t="74131" r="85022" b="10039"/>
          <a:stretch/>
        </p:blipFill>
        <p:spPr>
          <a:xfrm>
            <a:off x="2592925" y="2255519"/>
            <a:ext cx="2712720" cy="1885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482C2-4A31-4087-96E3-12CEA1169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22" t="11042" r="1250" b="13779"/>
          <a:stretch/>
        </p:blipFill>
        <p:spPr>
          <a:xfrm>
            <a:off x="6886357" y="1407478"/>
            <a:ext cx="5038725" cy="51558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838C45-9FD1-4A05-81C9-0741DD79A8D3}"/>
              </a:ext>
            </a:extLst>
          </p:cNvPr>
          <p:cNvSpPr txBox="1">
            <a:spLocks/>
          </p:cNvSpPr>
          <p:nvPr/>
        </p:nvSpPr>
        <p:spPr>
          <a:xfrm>
            <a:off x="2356071" y="1592922"/>
            <a:ext cx="3120170" cy="540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Confusion Matrix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820938-D183-47C5-9E13-F0551BA590FB}"/>
              </a:ext>
            </a:extLst>
          </p:cNvPr>
          <p:cNvSpPr txBox="1">
            <a:spLocks/>
          </p:cNvSpPr>
          <p:nvPr/>
        </p:nvSpPr>
        <p:spPr>
          <a:xfrm>
            <a:off x="2356071" y="4454062"/>
            <a:ext cx="3120170" cy="540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Accuracy- 0.83</a:t>
            </a:r>
          </a:p>
        </p:txBody>
      </p:sp>
    </p:spTree>
    <p:extLst>
      <p:ext uri="{BB962C8B-B14F-4D97-AF65-F5344CB8AC3E}">
        <p14:creationId xmlns:p14="http://schemas.microsoft.com/office/powerpoint/2010/main" val="48605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CAA7-41C3-48B0-BF8A-CCA87A98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365" y="420910"/>
            <a:ext cx="8911687" cy="1280890"/>
          </a:xfrm>
        </p:spPr>
        <p:txBody>
          <a:bodyPr/>
          <a:lstStyle/>
          <a:p>
            <a:r>
              <a:rPr lang="en-US" dirty="0"/>
              <a:t>Classification Decision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2D0EA-8636-44F7-BADB-15174F5F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" t="74121" r="80445" b="7637"/>
          <a:stretch/>
        </p:blipFill>
        <p:spPr>
          <a:xfrm>
            <a:off x="1922365" y="2143760"/>
            <a:ext cx="2269535" cy="1189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B92904-BFF6-4F1C-945C-55A3BB549CD8}"/>
              </a:ext>
            </a:extLst>
          </p:cNvPr>
          <p:cNvSpPr txBox="1">
            <a:spLocks/>
          </p:cNvSpPr>
          <p:nvPr/>
        </p:nvSpPr>
        <p:spPr>
          <a:xfrm>
            <a:off x="1922365" y="1603082"/>
            <a:ext cx="3120170" cy="540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Confusion Matrix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2C652F-5CE4-4885-AF6F-36B3DA3FF785}"/>
              </a:ext>
            </a:extLst>
          </p:cNvPr>
          <p:cNvSpPr txBox="1">
            <a:spLocks/>
          </p:cNvSpPr>
          <p:nvPr/>
        </p:nvSpPr>
        <p:spPr>
          <a:xfrm>
            <a:off x="1838960" y="3775710"/>
            <a:ext cx="4583232" cy="27782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Accuracy- 0.83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</a:t>
            </a:r>
            <a:r>
              <a:rPr lang="en-US" sz="2000" dirty="0" err="1">
                <a:solidFill>
                  <a:schemeClr val="tx1"/>
                </a:solidFill>
              </a:rPr>
              <a:t>rpart</a:t>
            </a:r>
            <a:r>
              <a:rPr lang="en-US" sz="2000" dirty="0">
                <a:solidFill>
                  <a:schemeClr val="tx1"/>
                </a:solidFill>
              </a:rPr>
              <a:t> function to construct tree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Visualized </a:t>
            </a:r>
            <a:r>
              <a:rPr lang="en-US" sz="2000" dirty="0" err="1">
                <a:solidFill>
                  <a:schemeClr val="tx1"/>
                </a:solidFill>
              </a:rPr>
              <a:t>FanancyRpartPlot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Tried changing weights accuracy was bad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5CF80-5841-4BEB-9875-F551DE4B6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66" t="10963" r="1167" b="13037"/>
          <a:stretch/>
        </p:blipFill>
        <p:spPr>
          <a:xfrm>
            <a:off x="6389590" y="1292518"/>
            <a:ext cx="50800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D17E-C343-4D27-AED3-FBFD621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Support Vector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A31F41-95A7-4D18-A76E-E59339557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972" t="9168" r="930" b="11798"/>
          <a:stretch/>
        </p:blipFill>
        <p:spPr>
          <a:xfrm>
            <a:off x="7390359" y="1411667"/>
            <a:ext cx="4801641" cy="507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FD868-20DA-43F5-B171-64F957974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87" t="10834" r="1000" b="12148"/>
          <a:stretch/>
        </p:blipFill>
        <p:spPr>
          <a:xfrm>
            <a:off x="2166620" y="1306032"/>
            <a:ext cx="5097780" cy="52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0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13F1-44AB-4E95-9258-9095E57C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8FA0-B365-4C9B-8B40-4DEEAB06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40" y="3372390"/>
            <a:ext cx="3479800" cy="1860010"/>
          </a:xfrm>
        </p:spPr>
        <p:txBody>
          <a:bodyPr/>
          <a:lstStyle/>
          <a:p>
            <a:r>
              <a:rPr lang="en-US" dirty="0"/>
              <a:t>Accuracy 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AF537-9DA3-446F-ADEA-B935C383E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36" t="9101" r="1250" b="12444"/>
          <a:stretch/>
        </p:blipFill>
        <p:spPr>
          <a:xfrm>
            <a:off x="6394450" y="1128986"/>
            <a:ext cx="5110162" cy="538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45920-6048-44DE-AF10-680FD592D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" t="54519" r="90916" b="34074"/>
          <a:stretch/>
        </p:blipFill>
        <p:spPr>
          <a:xfrm>
            <a:off x="2296160" y="2034539"/>
            <a:ext cx="1666240" cy="1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58F7-8793-4FDB-ADAF-1B4D96A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597-A035-499F-85CD-D1733BE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0" y="1564640"/>
            <a:ext cx="9117012" cy="4346582"/>
          </a:xfrm>
        </p:spPr>
        <p:txBody>
          <a:bodyPr/>
          <a:lstStyle/>
          <a:p>
            <a:r>
              <a:rPr lang="en-US" dirty="0"/>
              <a:t>It implements the Gaussian Naive Bayes algorithm for classification. The likelihood of the features is assumed to be Gaussian:</a:t>
            </a:r>
          </a:p>
          <a:p>
            <a:r>
              <a:rPr lang="en-US" dirty="0"/>
              <a:t>Accuracy -86</a:t>
            </a:r>
          </a:p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216B7-CDE3-481B-949F-DAA739AF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71" t="9101" r="1000" b="13805"/>
          <a:stretch/>
        </p:blipFill>
        <p:spPr>
          <a:xfrm>
            <a:off x="7061200" y="2113164"/>
            <a:ext cx="4443412" cy="4595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BB7DF-CFB7-4891-92B5-4981AF5C6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 t="25417" r="48499" b="65333"/>
          <a:stretch/>
        </p:blipFill>
        <p:spPr>
          <a:xfrm>
            <a:off x="1283494" y="4953001"/>
            <a:ext cx="5662612" cy="184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7D6E7-40E6-4A2E-AADC-585B4A6C8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" t="45208" r="90751" b="45542"/>
          <a:stretch/>
        </p:blipFill>
        <p:spPr>
          <a:xfrm>
            <a:off x="3306761" y="3120707"/>
            <a:ext cx="1712280" cy="12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14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227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Social Network Ads</vt:lpstr>
      <vt:lpstr>Project Goal</vt:lpstr>
      <vt:lpstr>Data Set</vt:lpstr>
      <vt:lpstr>Approaches</vt:lpstr>
      <vt:lpstr>Logistic Regression</vt:lpstr>
      <vt:lpstr>Classification Decision Trees</vt:lpstr>
      <vt:lpstr>Kernel Support Vector Machine</vt:lpstr>
      <vt:lpstr>Random Forest</vt:lpstr>
      <vt:lpstr>Naive Bayes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Ads</dc:title>
  <dc:creator>sai sri narne</dc:creator>
  <cp:lastModifiedBy>sai sri narne</cp:lastModifiedBy>
  <cp:revision>9</cp:revision>
  <dcterms:created xsi:type="dcterms:W3CDTF">2019-05-15T15:05:13Z</dcterms:created>
  <dcterms:modified xsi:type="dcterms:W3CDTF">2019-05-15T16:58:12Z</dcterms:modified>
</cp:coreProperties>
</file>