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76" r:id="rId8"/>
    <p:sldId id="262" r:id="rId9"/>
    <p:sldId id="263" r:id="rId10"/>
    <p:sldId id="261" r:id="rId11"/>
    <p:sldId id="265" r:id="rId12"/>
    <p:sldId id="266" r:id="rId13"/>
    <p:sldId id="264" r:id="rId14"/>
    <p:sldId id="271" r:id="rId15"/>
    <p:sldId id="272" r:id="rId16"/>
    <p:sldId id="270" r:id="rId17"/>
    <p:sldId id="273" r:id="rId18"/>
    <p:sldId id="277" r:id="rId19"/>
    <p:sldId id="280" r:id="rId20"/>
    <p:sldId id="278" r:id="rId21"/>
    <p:sldId id="281" r:id="rId22"/>
    <p:sldId id="279" r:id="rId23"/>
    <p:sldId id="282" r:id="rId24"/>
    <p:sldId id="283" r:id="rId25"/>
    <p:sldId id="286" r:id="rId26"/>
    <p:sldId id="284" r:id="rId27"/>
    <p:sldId id="269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B983E6-4428-4B49-8143-7FABE7EC093F}">
          <p14:sldIdLst>
            <p14:sldId id="256"/>
            <p14:sldId id="257"/>
            <p14:sldId id="258"/>
            <p14:sldId id="259"/>
            <p14:sldId id="267"/>
            <p14:sldId id="268"/>
            <p14:sldId id="276"/>
            <p14:sldId id="262"/>
            <p14:sldId id="263"/>
            <p14:sldId id="261"/>
            <p14:sldId id="265"/>
            <p14:sldId id="266"/>
          </p14:sldIdLst>
        </p14:section>
        <p14:section name="Untitled Section" id="{A2D2D2AE-CC77-4030-9445-D55FFDE876CB}">
          <p14:sldIdLst>
            <p14:sldId id="264"/>
            <p14:sldId id="271"/>
            <p14:sldId id="272"/>
            <p14:sldId id="270"/>
            <p14:sldId id="273"/>
            <p14:sldId id="277"/>
            <p14:sldId id="280"/>
            <p14:sldId id="278"/>
            <p14:sldId id="281"/>
            <p14:sldId id="279"/>
            <p14:sldId id="282"/>
            <p14:sldId id="283"/>
            <p14:sldId id="286"/>
            <p14:sldId id="284"/>
            <p14:sldId id="269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39B882-A0DC-46A3-B3AF-4AC7F7E357B9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0986982-78F0-4DE3-A2EC-43C7DC4520CE}">
      <dgm:prSet phldrT="[Text]" custT="1"/>
      <dgm:spPr/>
      <dgm:t>
        <a:bodyPr/>
        <a:lstStyle/>
        <a:p>
          <a:pPr>
            <a:lnSpc>
              <a:spcPct val="90000"/>
            </a:lnSpc>
          </a:pPr>
          <a:r>
            <a:rPr lang="en-IN" sz="1600" dirty="0" smtClean="0"/>
            <a:t>FLOW ANALYSIS</a:t>
          </a:r>
          <a:endParaRPr lang="en-IN" sz="1600" dirty="0"/>
        </a:p>
      </dgm:t>
    </dgm:pt>
    <dgm:pt modelId="{F7610F8C-49E3-4246-A893-20679F175272}" type="parTrans" cxnId="{1876AA5E-6302-43B3-8293-B0F53EF68686}">
      <dgm:prSet/>
      <dgm:spPr/>
      <dgm:t>
        <a:bodyPr/>
        <a:lstStyle/>
        <a:p>
          <a:endParaRPr lang="en-IN" sz="1600"/>
        </a:p>
      </dgm:t>
    </dgm:pt>
    <dgm:pt modelId="{2A3BAF95-D2EA-4C63-BCB5-DA07357A1621}" type="sibTrans" cxnId="{1876AA5E-6302-43B3-8293-B0F53EF68686}">
      <dgm:prSet/>
      <dgm:spPr/>
      <dgm:t>
        <a:bodyPr/>
        <a:lstStyle/>
        <a:p>
          <a:endParaRPr lang="en-IN" sz="1600"/>
        </a:p>
      </dgm:t>
    </dgm:pt>
    <dgm:pt modelId="{62122213-3B9B-42E1-B83E-42823DBA6FA5}">
      <dgm:prSet phldrT="[Text]" custT="1"/>
      <dgm:spPr/>
      <dgm:t>
        <a:bodyPr/>
        <a:lstStyle/>
        <a:p>
          <a:r>
            <a:rPr lang="en-IN" sz="1600" dirty="0" smtClean="0"/>
            <a:t>1. DATA MINING </a:t>
          </a:r>
          <a:endParaRPr lang="en-IN" sz="1600" dirty="0"/>
        </a:p>
      </dgm:t>
    </dgm:pt>
    <dgm:pt modelId="{B1116903-CD0D-4940-9CB2-75D93BAF64C5}" type="parTrans" cxnId="{ADAA9350-D7E6-4529-81CB-A383086B71AE}">
      <dgm:prSet/>
      <dgm:spPr/>
      <dgm:t>
        <a:bodyPr/>
        <a:lstStyle/>
        <a:p>
          <a:endParaRPr lang="en-IN" sz="1600"/>
        </a:p>
      </dgm:t>
    </dgm:pt>
    <dgm:pt modelId="{3D738AB6-347F-4FC0-BDD2-EF21C40CA226}" type="sibTrans" cxnId="{ADAA9350-D7E6-4529-81CB-A383086B71AE}">
      <dgm:prSet/>
      <dgm:spPr/>
      <dgm:t>
        <a:bodyPr/>
        <a:lstStyle/>
        <a:p>
          <a:endParaRPr lang="en-IN" sz="1600"/>
        </a:p>
      </dgm:t>
    </dgm:pt>
    <dgm:pt modelId="{0EDC45D0-08C9-4D42-B8C2-1D0DAE1158D7}">
      <dgm:prSet phldrT="[Text]" custT="1"/>
      <dgm:spPr/>
      <dgm:t>
        <a:bodyPr/>
        <a:lstStyle/>
        <a:p>
          <a:r>
            <a:rPr lang="en-IN" sz="1600" dirty="0" smtClean="0"/>
            <a:t>2. DATA CLEANING</a:t>
          </a:r>
          <a:endParaRPr lang="en-IN" sz="1600" dirty="0"/>
        </a:p>
      </dgm:t>
    </dgm:pt>
    <dgm:pt modelId="{A73F3296-EB9A-4B41-A504-4B1D6A2FD20F}" type="parTrans" cxnId="{0B2BB682-C895-44C9-AEC3-F6090F113568}">
      <dgm:prSet/>
      <dgm:spPr/>
      <dgm:t>
        <a:bodyPr/>
        <a:lstStyle/>
        <a:p>
          <a:endParaRPr lang="en-IN" sz="1600"/>
        </a:p>
      </dgm:t>
    </dgm:pt>
    <dgm:pt modelId="{EAE36F13-0B71-4CE8-8298-EC3A53F90B47}" type="sibTrans" cxnId="{0B2BB682-C895-44C9-AEC3-F6090F113568}">
      <dgm:prSet/>
      <dgm:spPr/>
      <dgm:t>
        <a:bodyPr/>
        <a:lstStyle/>
        <a:p>
          <a:endParaRPr lang="en-IN" sz="1600"/>
        </a:p>
      </dgm:t>
    </dgm:pt>
    <dgm:pt modelId="{8FCC7BA3-D7DD-45F4-AB34-75969F1FF14B}">
      <dgm:prSet phldrT="[Text]" custT="1"/>
      <dgm:spPr/>
      <dgm:t>
        <a:bodyPr/>
        <a:lstStyle/>
        <a:p>
          <a:r>
            <a:rPr lang="en-IN" sz="1600" dirty="0" smtClean="0"/>
            <a:t>4. </a:t>
          </a:r>
          <a:r>
            <a:rPr lang="en-US" sz="1600" dirty="0" smtClean="0"/>
            <a:t>FEATURE ENGINEERING</a:t>
          </a:r>
          <a:endParaRPr lang="en-IN" sz="1600" dirty="0"/>
        </a:p>
      </dgm:t>
    </dgm:pt>
    <dgm:pt modelId="{163445F1-C36D-4582-BE52-F0DDC088D34E}" type="parTrans" cxnId="{03F794E1-522D-4104-9D3D-6DCBF2FAFED3}">
      <dgm:prSet/>
      <dgm:spPr/>
      <dgm:t>
        <a:bodyPr/>
        <a:lstStyle/>
        <a:p>
          <a:endParaRPr lang="en-IN" sz="1600"/>
        </a:p>
      </dgm:t>
    </dgm:pt>
    <dgm:pt modelId="{33376F0B-F293-4C37-88B1-906CCAC1F117}" type="sibTrans" cxnId="{03F794E1-522D-4104-9D3D-6DCBF2FAFED3}">
      <dgm:prSet/>
      <dgm:spPr/>
      <dgm:t>
        <a:bodyPr/>
        <a:lstStyle/>
        <a:p>
          <a:endParaRPr lang="en-IN" sz="1600"/>
        </a:p>
      </dgm:t>
    </dgm:pt>
    <dgm:pt modelId="{EE909092-3B59-4A89-B1B3-98C6BF35181B}">
      <dgm:prSet phldrT="[Text]" custT="1"/>
      <dgm:spPr/>
      <dgm:t>
        <a:bodyPr/>
        <a:lstStyle/>
        <a:p>
          <a:r>
            <a:rPr lang="en-IN" sz="1600" dirty="0" smtClean="0"/>
            <a:t>5. </a:t>
          </a:r>
          <a:r>
            <a:rPr lang="en-US" sz="1600" dirty="0" smtClean="0"/>
            <a:t>PREDICTIVE MODELING</a:t>
          </a:r>
          <a:endParaRPr lang="en-IN" sz="1600" dirty="0"/>
        </a:p>
      </dgm:t>
    </dgm:pt>
    <dgm:pt modelId="{742FD9CF-AD40-43F7-BE1A-966B46F0B0C0}" type="parTrans" cxnId="{EB16CE4A-FFE2-452C-AD42-1ABD57A92C39}">
      <dgm:prSet/>
      <dgm:spPr/>
      <dgm:t>
        <a:bodyPr/>
        <a:lstStyle/>
        <a:p>
          <a:endParaRPr lang="en-IN" sz="1600"/>
        </a:p>
      </dgm:t>
    </dgm:pt>
    <dgm:pt modelId="{91826633-3727-45CF-8052-70B1770B3312}" type="sibTrans" cxnId="{EB16CE4A-FFE2-452C-AD42-1ABD57A92C39}">
      <dgm:prSet/>
      <dgm:spPr/>
      <dgm:t>
        <a:bodyPr/>
        <a:lstStyle/>
        <a:p>
          <a:endParaRPr lang="en-IN" sz="1600"/>
        </a:p>
      </dgm:t>
    </dgm:pt>
    <dgm:pt modelId="{29AE7EAF-2F6C-4CDD-9ED4-A3E980AB480C}">
      <dgm:prSet custT="1"/>
      <dgm:spPr/>
      <dgm:t>
        <a:bodyPr/>
        <a:lstStyle/>
        <a:p>
          <a:r>
            <a:rPr lang="en-IN" sz="1600" dirty="0" smtClean="0"/>
            <a:t>3.</a:t>
          </a:r>
          <a:r>
            <a:rPr lang="en-US" sz="1600" dirty="0" smtClean="0"/>
            <a:t>DATA EXPLORATION</a:t>
          </a:r>
          <a:r>
            <a:rPr lang="en-IN" sz="1600" dirty="0" smtClean="0"/>
            <a:t> </a:t>
          </a:r>
          <a:endParaRPr lang="en-IN" sz="1600" dirty="0"/>
        </a:p>
      </dgm:t>
    </dgm:pt>
    <dgm:pt modelId="{87A4A4DB-2F26-4DA2-8C52-0A9C670B0C70}" type="parTrans" cxnId="{1FF441D1-802F-4CE9-901B-6DC1803E334D}">
      <dgm:prSet/>
      <dgm:spPr/>
      <dgm:t>
        <a:bodyPr/>
        <a:lstStyle/>
        <a:p>
          <a:endParaRPr lang="en-IN" sz="1600"/>
        </a:p>
      </dgm:t>
    </dgm:pt>
    <dgm:pt modelId="{1A498F40-D111-4605-A438-1D75C1F49451}" type="sibTrans" cxnId="{1FF441D1-802F-4CE9-901B-6DC1803E334D}">
      <dgm:prSet/>
      <dgm:spPr/>
      <dgm:t>
        <a:bodyPr/>
        <a:lstStyle/>
        <a:p>
          <a:endParaRPr lang="en-IN" sz="1600"/>
        </a:p>
      </dgm:t>
    </dgm:pt>
    <dgm:pt modelId="{20AE1E5E-37A4-49B7-9683-27E057112C4F}" type="pres">
      <dgm:prSet presAssocID="{1539B882-A0DC-46A3-B3AF-4AC7F7E357B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DDD9D9B-F1EA-47AF-9939-A1B49017E245}" type="pres">
      <dgm:prSet presAssocID="{70986982-78F0-4DE3-A2EC-43C7DC4520CE}" presName="centerShape" presStyleLbl="node0" presStyleIdx="0" presStyleCnt="1"/>
      <dgm:spPr/>
      <dgm:t>
        <a:bodyPr/>
        <a:lstStyle/>
        <a:p>
          <a:endParaRPr lang="en-IN"/>
        </a:p>
      </dgm:t>
    </dgm:pt>
    <dgm:pt modelId="{ECA8D0A8-526D-4330-91ED-7C91FCF5A5D1}" type="pres">
      <dgm:prSet presAssocID="{62122213-3B9B-42E1-B83E-42823DBA6FA5}" presName="node" presStyleLbl="node1" presStyleIdx="0" presStyleCnt="5" custScaleX="125471" custScaleY="12505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D338B5C-9966-4C63-B898-D2CA399345C3}" type="pres">
      <dgm:prSet presAssocID="{62122213-3B9B-42E1-B83E-42823DBA6FA5}" presName="dummy" presStyleCnt="0"/>
      <dgm:spPr/>
    </dgm:pt>
    <dgm:pt modelId="{665C481E-DB38-40C8-81D2-2BCDD07C4CC4}" type="pres">
      <dgm:prSet presAssocID="{3D738AB6-347F-4FC0-BDD2-EF21C40CA226}" presName="sibTrans" presStyleLbl="sibTrans2D1" presStyleIdx="0" presStyleCnt="5"/>
      <dgm:spPr/>
      <dgm:t>
        <a:bodyPr/>
        <a:lstStyle/>
        <a:p>
          <a:endParaRPr lang="en-IN"/>
        </a:p>
      </dgm:t>
    </dgm:pt>
    <dgm:pt modelId="{1745A222-ADC7-4A94-8B51-9864858E7737}" type="pres">
      <dgm:prSet presAssocID="{0EDC45D0-08C9-4D42-B8C2-1D0DAE1158D7}" presName="node" presStyleLbl="node1" presStyleIdx="1" presStyleCnt="5" custScaleX="125772" custScaleY="12111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418778F-2221-4043-9184-3FDF4B37568D}" type="pres">
      <dgm:prSet presAssocID="{0EDC45D0-08C9-4D42-B8C2-1D0DAE1158D7}" presName="dummy" presStyleCnt="0"/>
      <dgm:spPr/>
    </dgm:pt>
    <dgm:pt modelId="{16C10D39-4343-4F96-A6F6-7B7C0B85EB74}" type="pres">
      <dgm:prSet presAssocID="{EAE36F13-0B71-4CE8-8298-EC3A53F90B47}" presName="sibTrans" presStyleLbl="sibTrans2D1" presStyleIdx="1" presStyleCnt="5"/>
      <dgm:spPr/>
      <dgm:t>
        <a:bodyPr/>
        <a:lstStyle/>
        <a:p>
          <a:endParaRPr lang="en-IN"/>
        </a:p>
      </dgm:t>
    </dgm:pt>
    <dgm:pt modelId="{642AAE59-35D2-4195-836A-066D9CA18C79}" type="pres">
      <dgm:prSet presAssocID="{29AE7EAF-2F6C-4CDD-9ED4-A3E980AB480C}" presName="node" presStyleLbl="node1" presStyleIdx="2" presStyleCnt="5" custScaleX="114794" custScaleY="11413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48E662E-74E9-41B7-8CFA-2168F1B62EE4}" type="pres">
      <dgm:prSet presAssocID="{29AE7EAF-2F6C-4CDD-9ED4-A3E980AB480C}" presName="dummy" presStyleCnt="0"/>
      <dgm:spPr/>
    </dgm:pt>
    <dgm:pt modelId="{E6C2D27D-7140-4060-BF4F-7CBB09FC8B51}" type="pres">
      <dgm:prSet presAssocID="{1A498F40-D111-4605-A438-1D75C1F49451}" presName="sibTrans" presStyleLbl="sibTrans2D1" presStyleIdx="2" presStyleCnt="5"/>
      <dgm:spPr/>
      <dgm:t>
        <a:bodyPr/>
        <a:lstStyle/>
        <a:p>
          <a:endParaRPr lang="en-IN"/>
        </a:p>
      </dgm:t>
    </dgm:pt>
    <dgm:pt modelId="{75849C28-C3E5-4EB8-9BDE-69F3D357EDB1}" type="pres">
      <dgm:prSet presAssocID="{8FCC7BA3-D7DD-45F4-AB34-75969F1FF14B}" presName="node" presStyleLbl="node1" presStyleIdx="3" presStyleCnt="5" custScaleX="128357" custScaleY="11998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B738FC4-6F3A-4D56-95D5-8BB2257DA899}" type="pres">
      <dgm:prSet presAssocID="{8FCC7BA3-D7DD-45F4-AB34-75969F1FF14B}" presName="dummy" presStyleCnt="0"/>
      <dgm:spPr/>
    </dgm:pt>
    <dgm:pt modelId="{D44D0553-58DA-4275-A984-E9CDB4EEACB0}" type="pres">
      <dgm:prSet presAssocID="{33376F0B-F293-4C37-88B1-906CCAC1F117}" presName="sibTrans" presStyleLbl="sibTrans2D1" presStyleIdx="3" presStyleCnt="5"/>
      <dgm:spPr/>
      <dgm:t>
        <a:bodyPr/>
        <a:lstStyle/>
        <a:p>
          <a:endParaRPr lang="en-IN"/>
        </a:p>
      </dgm:t>
    </dgm:pt>
    <dgm:pt modelId="{7F79D09A-1B11-434F-98A1-B1EBD14A3BA9}" type="pres">
      <dgm:prSet presAssocID="{EE909092-3B59-4A89-B1B3-98C6BF35181B}" presName="node" presStyleLbl="node1" presStyleIdx="4" presStyleCnt="5" custScaleX="135278" custScaleY="12812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C6FEBFC-C413-4493-A346-53FB07DB977F}" type="pres">
      <dgm:prSet presAssocID="{EE909092-3B59-4A89-B1B3-98C6BF35181B}" presName="dummy" presStyleCnt="0"/>
      <dgm:spPr/>
    </dgm:pt>
    <dgm:pt modelId="{BCCDA580-5A42-455E-9F54-A5B2766C3EF3}" type="pres">
      <dgm:prSet presAssocID="{91826633-3727-45CF-8052-70B1770B3312}" presName="sibTrans" presStyleLbl="sibTrans2D1" presStyleIdx="4" presStyleCnt="5"/>
      <dgm:spPr/>
      <dgm:t>
        <a:bodyPr/>
        <a:lstStyle/>
        <a:p>
          <a:endParaRPr lang="en-IN"/>
        </a:p>
      </dgm:t>
    </dgm:pt>
  </dgm:ptLst>
  <dgm:cxnLst>
    <dgm:cxn modelId="{CFD35656-E89C-4D6D-8ADF-2D7A3DC8EE34}" type="presOf" srcId="{62122213-3B9B-42E1-B83E-42823DBA6FA5}" destId="{ECA8D0A8-526D-4330-91ED-7C91FCF5A5D1}" srcOrd="0" destOrd="0" presId="urn:microsoft.com/office/officeart/2005/8/layout/radial6"/>
    <dgm:cxn modelId="{A3F13F84-A4B5-40AE-8815-52EBADD8B24F}" type="presOf" srcId="{1539B882-A0DC-46A3-B3AF-4AC7F7E357B9}" destId="{20AE1E5E-37A4-49B7-9683-27E057112C4F}" srcOrd="0" destOrd="0" presId="urn:microsoft.com/office/officeart/2005/8/layout/radial6"/>
    <dgm:cxn modelId="{58340023-AE7C-4CA3-A3E0-85ED9678B32B}" type="presOf" srcId="{70986982-78F0-4DE3-A2EC-43C7DC4520CE}" destId="{3DDD9D9B-F1EA-47AF-9939-A1B49017E245}" srcOrd="0" destOrd="0" presId="urn:microsoft.com/office/officeart/2005/8/layout/radial6"/>
    <dgm:cxn modelId="{EFAE6812-170F-4584-ACD2-BE44C842686D}" type="presOf" srcId="{29AE7EAF-2F6C-4CDD-9ED4-A3E980AB480C}" destId="{642AAE59-35D2-4195-836A-066D9CA18C79}" srcOrd="0" destOrd="0" presId="urn:microsoft.com/office/officeart/2005/8/layout/radial6"/>
    <dgm:cxn modelId="{5106B70F-B057-4EE9-BA09-D3706EB2E8E2}" type="presOf" srcId="{0EDC45D0-08C9-4D42-B8C2-1D0DAE1158D7}" destId="{1745A222-ADC7-4A94-8B51-9864858E7737}" srcOrd="0" destOrd="0" presId="urn:microsoft.com/office/officeart/2005/8/layout/radial6"/>
    <dgm:cxn modelId="{27E93DA3-81A8-4566-AED8-8C6CDE8F7014}" type="presOf" srcId="{1A498F40-D111-4605-A438-1D75C1F49451}" destId="{E6C2D27D-7140-4060-BF4F-7CBB09FC8B51}" srcOrd="0" destOrd="0" presId="urn:microsoft.com/office/officeart/2005/8/layout/radial6"/>
    <dgm:cxn modelId="{F79BB20A-093B-4B78-9E61-3F93E830AA07}" type="presOf" srcId="{33376F0B-F293-4C37-88B1-906CCAC1F117}" destId="{D44D0553-58DA-4275-A984-E9CDB4EEACB0}" srcOrd="0" destOrd="0" presId="urn:microsoft.com/office/officeart/2005/8/layout/radial6"/>
    <dgm:cxn modelId="{EB16CE4A-FFE2-452C-AD42-1ABD57A92C39}" srcId="{70986982-78F0-4DE3-A2EC-43C7DC4520CE}" destId="{EE909092-3B59-4A89-B1B3-98C6BF35181B}" srcOrd="4" destOrd="0" parTransId="{742FD9CF-AD40-43F7-BE1A-966B46F0B0C0}" sibTransId="{91826633-3727-45CF-8052-70B1770B3312}"/>
    <dgm:cxn modelId="{5FE90AD4-CF26-49C8-828D-165DB27D2A1B}" type="presOf" srcId="{3D738AB6-347F-4FC0-BDD2-EF21C40CA226}" destId="{665C481E-DB38-40C8-81D2-2BCDD07C4CC4}" srcOrd="0" destOrd="0" presId="urn:microsoft.com/office/officeart/2005/8/layout/radial6"/>
    <dgm:cxn modelId="{0B2BB682-C895-44C9-AEC3-F6090F113568}" srcId="{70986982-78F0-4DE3-A2EC-43C7DC4520CE}" destId="{0EDC45D0-08C9-4D42-B8C2-1D0DAE1158D7}" srcOrd="1" destOrd="0" parTransId="{A73F3296-EB9A-4B41-A504-4B1D6A2FD20F}" sibTransId="{EAE36F13-0B71-4CE8-8298-EC3A53F90B47}"/>
    <dgm:cxn modelId="{6288601B-CADA-423D-9262-532B19EC1D05}" type="presOf" srcId="{91826633-3727-45CF-8052-70B1770B3312}" destId="{BCCDA580-5A42-455E-9F54-A5B2766C3EF3}" srcOrd="0" destOrd="0" presId="urn:microsoft.com/office/officeart/2005/8/layout/radial6"/>
    <dgm:cxn modelId="{ADAA9350-D7E6-4529-81CB-A383086B71AE}" srcId="{70986982-78F0-4DE3-A2EC-43C7DC4520CE}" destId="{62122213-3B9B-42E1-B83E-42823DBA6FA5}" srcOrd="0" destOrd="0" parTransId="{B1116903-CD0D-4940-9CB2-75D93BAF64C5}" sibTransId="{3D738AB6-347F-4FC0-BDD2-EF21C40CA226}"/>
    <dgm:cxn modelId="{CB4C1D74-8988-4616-90B8-3437B0C66BCD}" type="presOf" srcId="{EE909092-3B59-4A89-B1B3-98C6BF35181B}" destId="{7F79D09A-1B11-434F-98A1-B1EBD14A3BA9}" srcOrd="0" destOrd="0" presId="urn:microsoft.com/office/officeart/2005/8/layout/radial6"/>
    <dgm:cxn modelId="{62A66737-9BFA-492A-9C03-B89209F371B6}" type="presOf" srcId="{8FCC7BA3-D7DD-45F4-AB34-75969F1FF14B}" destId="{75849C28-C3E5-4EB8-9BDE-69F3D357EDB1}" srcOrd="0" destOrd="0" presId="urn:microsoft.com/office/officeart/2005/8/layout/radial6"/>
    <dgm:cxn modelId="{03F794E1-522D-4104-9D3D-6DCBF2FAFED3}" srcId="{70986982-78F0-4DE3-A2EC-43C7DC4520CE}" destId="{8FCC7BA3-D7DD-45F4-AB34-75969F1FF14B}" srcOrd="3" destOrd="0" parTransId="{163445F1-C36D-4582-BE52-F0DDC088D34E}" sibTransId="{33376F0B-F293-4C37-88B1-906CCAC1F117}"/>
    <dgm:cxn modelId="{1FF441D1-802F-4CE9-901B-6DC1803E334D}" srcId="{70986982-78F0-4DE3-A2EC-43C7DC4520CE}" destId="{29AE7EAF-2F6C-4CDD-9ED4-A3E980AB480C}" srcOrd="2" destOrd="0" parTransId="{87A4A4DB-2F26-4DA2-8C52-0A9C670B0C70}" sibTransId="{1A498F40-D111-4605-A438-1D75C1F49451}"/>
    <dgm:cxn modelId="{1876AA5E-6302-43B3-8293-B0F53EF68686}" srcId="{1539B882-A0DC-46A3-B3AF-4AC7F7E357B9}" destId="{70986982-78F0-4DE3-A2EC-43C7DC4520CE}" srcOrd="0" destOrd="0" parTransId="{F7610F8C-49E3-4246-A893-20679F175272}" sibTransId="{2A3BAF95-D2EA-4C63-BCB5-DA07357A1621}"/>
    <dgm:cxn modelId="{E387B8B5-A1F0-4A6B-B251-E3A8D5B02735}" type="presOf" srcId="{EAE36F13-0B71-4CE8-8298-EC3A53F90B47}" destId="{16C10D39-4343-4F96-A6F6-7B7C0B85EB74}" srcOrd="0" destOrd="0" presId="urn:microsoft.com/office/officeart/2005/8/layout/radial6"/>
    <dgm:cxn modelId="{0B1EE856-D30A-4CE6-9AA4-D4D9023D13BB}" type="presParOf" srcId="{20AE1E5E-37A4-49B7-9683-27E057112C4F}" destId="{3DDD9D9B-F1EA-47AF-9939-A1B49017E245}" srcOrd="0" destOrd="0" presId="urn:microsoft.com/office/officeart/2005/8/layout/radial6"/>
    <dgm:cxn modelId="{BEF44330-9DAC-476F-B47B-50A2EE691860}" type="presParOf" srcId="{20AE1E5E-37A4-49B7-9683-27E057112C4F}" destId="{ECA8D0A8-526D-4330-91ED-7C91FCF5A5D1}" srcOrd="1" destOrd="0" presId="urn:microsoft.com/office/officeart/2005/8/layout/radial6"/>
    <dgm:cxn modelId="{0CC111E8-9731-4981-9DB9-D1B0A15AF987}" type="presParOf" srcId="{20AE1E5E-37A4-49B7-9683-27E057112C4F}" destId="{6D338B5C-9966-4C63-B898-D2CA399345C3}" srcOrd="2" destOrd="0" presId="urn:microsoft.com/office/officeart/2005/8/layout/radial6"/>
    <dgm:cxn modelId="{5E3A1C95-4338-4BF1-895A-9E31B7524A91}" type="presParOf" srcId="{20AE1E5E-37A4-49B7-9683-27E057112C4F}" destId="{665C481E-DB38-40C8-81D2-2BCDD07C4CC4}" srcOrd="3" destOrd="0" presId="urn:microsoft.com/office/officeart/2005/8/layout/radial6"/>
    <dgm:cxn modelId="{667B77B7-BD2A-4F8D-AB02-1EE7BE5CC291}" type="presParOf" srcId="{20AE1E5E-37A4-49B7-9683-27E057112C4F}" destId="{1745A222-ADC7-4A94-8B51-9864858E7737}" srcOrd="4" destOrd="0" presId="urn:microsoft.com/office/officeart/2005/8/layout/radial6"/>
    <dgm:cxn modelId="{1161F356-2AF6-45BF-B297-C4436EEB286A}" type="presParOf" srcId="{20AE1E5E-37A4-49B7-9683-27E057112C4F}" destId="{0418778F-2221-4043-9184-3FDF4B37568D}" srcOrd="5" destOrd="0" presId="urn:microsoft.com/office/officeart/2005/8/layout/radial6"/>
    <dgm:cxn modelId="{1CA4C21D-C1FB-4836-801A-BE075A128CF8}" type="presParOf" srcId="{20AE1E5E-37A4-49B7-9683-27E057112C4F}" destId="{16C10D39-4343-4F96-A6F6-7B7C0B85EB74}" srcOrd="6" destOrd="0" presId="urn:microsoft.com/office/officeart/2005/8/layout/radial6"/>
    <dgm:cxn modelId="{7CA01AF4-8C77-4FF9-884A-C6E2982BFB0F}" type="presParOf" srcId="{20AE1E5E-37A4-49B7-9683-27E057112C4F}" destId="{642AAE59-35D2-4195-836A-066D9CA18C79}" srcOrd="7" destOrd="0" presId="urn:microsoft.com/office/officeart/2005/8/layout/radial6"/>
    <dgm:cxn modelId="{F68DC81C-D8FF-4C82-8279-5F27DD59FBF0}" type="presParOf" srcId="{20AE1E5E-37A4-49B7-9683-27E057112C4F}" destId="{A48E662E-74E9-41B7-8CFA-2168F1B62EE4}" srcOrd="8" destOrd="0" presId="urn:microsoft.com/office/officeart/2005/8/layout/radial6"/>
    <dgm:cxn modelId="{873957BE-AF82-4ABD-94A9-26D4F9FB4B6F}" type="presParOf" srcId="{20AE1E5E-37A4-49B7-9683-27E057112C4F}" destId="{E6C2D27D-7140-4060-BF4F-7CBB09FC8B51}" srcOrd="9" destOrd="0" presId="urn:microsoft.com/office/officeart/2005/8/layout/radial6"/>
    <dgm:cxn modelId="{9B3EE7BB-9151-4A4A-B766-1527CC1F4F1E}" type="presParOf" srcId="{20AE1E5E-37A4-49B7-9683-27E057112C4F}" destId="{75849C28-C3E5-4EB8-9BDE-69F3D357EDB1}" srcOrd="10" destOrd="0" presId="urn:microsoft.com/office/officeart/2005/8/layout/radial6"/>
    <dgm:cxn modelId="{5988DD1B-877E-4776-8DD0-597219E366DE}" type="presParOf" srcId="{20AE1E5E-37A4-49B7-9683-27E057112C4F}" destId="{6B738FC4-6F3A-4D56-95D5-8BB2257DA899}" srcOrd="11" destOrd="0" presId="urn:microsoft.com/office/officeart/2005/8/layout/radial6"/>
    <dgm:cxn modelId="{2F2E2C02-E870-4E48-8EAF-8E5181C4E3D8}" type="presParOf" srcId="{20AE1E5E-37A4-49B7-9683-27E057112C4F}" destId="{D44D0553-58DA-4275-A984-E9CDB4EEACB0}" srcOrd="12" destOrd="0" presId="urn:microsoft.com/office/officeart/2005/8/layout/radial6"/>
    <dgm:cxn modelId="{0110C903-7CB9-429F-AF01-9B7CA9F43487}" type="presParOf" srcId="{20AE1E5E-37A4-49B7-9683-27E057112C4F}" destId="{7F79D09A-1B11-434F-98A1-B1EBD14A3BA9}" srcOrd="13" destOrd="0" presId="urn:microsoft.com/office/officeart/2005/8/layout/radial6"/>
    <dgm:cxn modelId="{32769FDA-3A72-470A-BB45-A9488E773417}" type="presParOf" srcId="{20AE1E5E-37A4-49B7-9683-27E057112C4F}" destId="{FC6FEBFC-C413-4493-A346-53FB07DB977F}" srcOrd="14" destOrd="0" presId="urn:microsoft.com/office/officeart/2005/8/layout/radial6"/>
    <dgm:cxn modelId="{021F2642-1386-478C-A916-9BEC616CA790}" type="presParOf" srcId="{20AE1E5E-37A4-49B7-9683-27E057112C4F}" destId="{BCCDA580-5A42-455E-9F54-A5B2766C3EF3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CDA580-5A42-455E-9F54-A5B2766C3EF3}">
      <dsp:nvSpPr>
        <dsp:cNvPr id="0" name=""/>
        <dsp:cNvSpPr/>
      </dsp:nvSpPr>
      <dsp:spPr>
        <a:xfrm>
          <a:off x="3373961" y="653606"/>
          <a:ext cx="4135759" cy="4135759"/>
        </a:xfrm>
        <a:prstGeom prst="blockArc">
          <a:avLst>
            <a:gd name="adj1" fmla="val 11880000"/>
            <a:gd name="adj2" fmla="val 162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D0553-58DA-4275-A984-E9CDB4EEACB0}">
      <dsp:nvSpPr>
        <dsp:cNvPr id="0" name=""/>
        <dsp:cNvSpPr/>
      </dsp:nvSpPr>
      <dsp:spPr>
        <a:xfrm>
          <a:off x="3373961" y="653606"/>
          <a:ext cx="4135759" cy="4135759"/>
        </a:xfrm>
        <a:prstGeom prst="blockArc">
          <a:avLst>
            <a:gd name="adj1" fmla="val 7560000"/>
            <a:gd name="adj2" fmla="val 1188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C2D27D-7140-4060-BF4F-7CBB09FC8B51}">
      <dsp:nvSpPr>
        <dsp:cNvPr id="0" name=""/>
        <dsp:cNvSpPr/>
      </dsp:nvSpPr>
      <dsp:spPr>
        <a:xfrm>
          <a:off x="3373961" y="653606"/>
          <a:ext cx="4135759" cy="4135759"/>
        </a:xfrm>
        <a:prstGeom prst="blockArc">
          <a:avLst>
            <a:gd name="adj1" fmla="val 3240000"/>
            <a:gd name="adj2" fmla="val 756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10D39-4343-4F96-A6F6-7B7C0B85EB74}">
      <dsp:nvSpPr>
        <dsp:cNvPr id="0" name=""/>
        <dsp:cNvSpPr/>
      </dsp:nvSpPr>
      <dsp:spPr>
        <a:xfrm>
          <a:off x="3373961" y="653606"/>
          <a:ext cx="4135759" cy="4135759"/>
        </a:xfrm>
        <a:prstGeom prst="blockArc">
          <a:avLst>
            <a:gd name="adj1" fmla="val 20520000"/>
            <a:gd name="adj2" fmla="val 324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C481E-DB38-40C8-81D2-2BCDD07C4CC4}">
      <dsp:nvSpPr>
        <dsp:cNvPr id="0" name=""/>
        <dsp:cNvSpPr/>
      </dsp:nvSpPr>
      <dsp:spPr>
        <a:xfrm>
          <a:off x="3373961" y="653606"/>
          <a:ext cx="4135759" cy="4135759"/>
        </a:xfrm>
        <a:prstGeom prst="blockArc">
          <a:avLst>
            <a:gd name="adj1" fmla="val 16200000"/>
            <a:gd name="adj2" fmla="val 2052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DD9D9B-F1EA-47AF-9939-A1B49017E245}">
      <dsp:nvSpPr>
        <dsp:cNvPr id="0" name=""/>
        <dsp:cNvSpPr/>
      </dsp:nvSpPr>
      <dsp:spPr>
        <a:xfrm>
          <a:off x="4490829" y="1770474"/>
          <a:ext cx="1902023" cy="1902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FLOW ANALYSIS</a:t>
          </a:r>
          <a:endParaRPr lang="en-IN" sz="1600" kern="1200" dirty="0"/>
        </a:p>
      </dsp:txBody>
      <dsp:txXfrm>
        <a:off x="4769374" y="2049019"/>
        <a:ext cx="1344933" cy="1344933"/>
      </dsp:txXfrm>
    </dsp:sp>
    <dsp:sp modelId="{ECA8D0A8-526D-4330-91ED-7C91FCF5A5D1}">
      <dsp:nvSpPr>
        <dsp:cNvPr id="0" name=""/>
        <dsp:cNvSpPr/>
      </dsp:nvSpPr>
      <dsp:spPr>
        <a:xfrm>
          <a:off x="4606570" y="-130990"/>
          <a:ext cx="1670541" cy="16650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1. DATA MINING </a:t>
          </a:r>
          <a:endParaRPr lang="en-IN" sz="1600" kern="1200" dirty="0"/>
        </a:p>
      </dsp:txBody>
      <dsp:txXfrm>
        <a:off x="4851215" y="112852"/>
        <a:ext cx="1181251" cy="1177372"/>
      </dsp:txXfrm>
    </dsp:sp>
    <dsp:sp modelId="{1745A222-ADC7-4A94-8B51-9864858E7737}">
      <dsp:nvSpPr>
        <dsp:cNvPr id="0" name=""/>
        <dsp:cNvSpPr/>
      </dsp:nvSpPr>
      <dsp:spPr>
        <a:xfrm>
          <a:off x="6525651" y="1291022"/>
          <a:ext cx="1674549" cy="16125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2. DATA CLEANING</a:t>
          </a:r>
          <a:endParaRPr lang="en-IN" sz="1600" kern="1200" dirty="0"/>
        </a:p>
      </dsp:txBody>
      <dsp:txXfrm>
        <a:off x="6770883" y="1527172"/>
        <a:ext cx="1184085" cy="1140231"/>
      </dsp:txXfrm>
    </dsp:sp>
    <dsp:sp modelId="{642AAE59-35D2-4195-836A-066D9CA18C79}">
      <dsp:nvSpPr>
        <dsp:cNvPr id="0" name=""/>
        <dsp:cNvSpPr/>
      </dsp:nvSpPr>
      <dsp:spPr>
        <a:xfrm>
          <a:off x="5864944" y="3595879"/>
          <a:ext cx="1528386" cy="15195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3.</a:t>
          </a:r>
          <a:r>
            <a:rPr lang="en-US" sz="1600" kern="1200" dirty="0" smtClean="0"/>
            <a:t>DATA EXPLORATION</a:t>
          </a:r>
          <a:r>
            <a:rPr lang="en-IN" sz="1600" kern="1200" dirty="0" smtClean="0"/>
            <a:t> </a:t>
          </a:r>
          <a:endParaRPr lang="en-IN" sz="1600" kern="1200" dirty="0"/>
        </a:p>
      </dsp:txBody>
      <dsp:txXfrm>
        <a:off x="6088771" y="3818413"/>
        <a:ext cx="1080732" cy="1074490"/>
      </dsp:txXfrm>
    </dsp:sp>
    <dsp:sp modelId="{75849C28-C3E5-4EB8-9BDE-69F3D357EDB1}">
      <dsp:nvSpPr>
        <dsp:cNvPr id="0" name=""/>
        <dsp:cNvSpPr/>
      </dsp:nvSpPr>
      <dsp:spPr>
        <a:xfrm>
          <a:off x="3400062" y="3556915"/>
          <a:ext cx="1708966" cy="15974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4. </a:t>
          </a:r>
          <a:r>
            <a:rPr lang="en-US" sz="1600" kern="1200" dirty="0" smtClean="0"/>
            <a:t>FEATURE ENGINEERING</a:t>
          </a:r>
          <a:endParaRPr lang="en-IN" sz="1600" kern="1200" dirty="0"/>
        </a:p>
      </dsp:txBody>
      <dsp:txXfrm>
        <a:off x="3650334" y="3790861"/>
        <a:ext cx="1208422" cy="1129594"/>
      </dsp:txXfrm>
    </dsp:sp>
    <dsp:sp modelId="{7F79D09A-1B11-434F-98A1-B1EBD14A3BA9}">
      <dsp:nvSpPr>
        <dsp:cNvPr id="0" name=""/>
        <dsp:cNvSpPr/>
      </dsp:nvSpPr>
      <dsp:spPr>
        <a:xfrm>
          <a:off x="2620199" y="1244382"/>
          <a:ext cx="1801113" cy="17058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5. </a:t>
          </a:r>
          <a:r>
            <a:rPr lang="en-US" sz="1600" kern="1200" dirty="0" smtClean="0"/>
            <a:t>PREDICTIVE MODELING</a:t>
          </a:r>
          <a:endParaRPr lang="en-IN" sz="1600" kern="1200" dirty="0"/>
        </a:p>
      </dsp:txBody>
      <dsp:txXfrm>
        <a:off x="2883966" y="1494192"/>
        <a:ext cx="1273579" cy="1206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en.wikipedia.org/wiki/Kernel_method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9098" y="604334"/>
            <a:ext cx="10440838" cy="1825096"/>
          </a:xfrm>
        </p:spPr>
        <p:txBody>
          <a:bodyPr>
            <a:noAutofit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STROKE ANALYSIS USING ML ALGORITHUMS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9098" y="4391326"/>
            <a:ext cx="3584276" cy="905293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r>
              <a:rPr lang="en-IN" sz="2600" b="1" i="1" dirty="0" smtClean="0">
                <a:solidFill>
                  <a:srgbClr val="FF0000"/>
                </a:solidFill>
              </a:rPr>
              <a:t>PRESENTED BY:</a:t>
            </a:r>
          </a:p>
          <a:p>
            <a:r>
              <a:rPr lang="en-IN" b="1" i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A </a:t>
            </a:r>
            <a:r>
              <a:rPr lang="en-IN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SAI SRI VIDYADHARI</a:t>
            </a:r>
          </a:p>
          <a:p>
            <a:endParaRPr lang="en-IN" b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7858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43" y="134645"/>
            <a:ext cx="2966049" cy="667612"/>
          </a:xfrm>
        </p:spPr>
        <p:txBody>
          <a:bodyPr>
            <a:normAutofit/>
          </a:bodyPr>
          <a:lstStyle/>
          <a:p>
            <a:r>
              <a:rPr lang="en-IN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Eda CONTD..</a:t>
            </a:r>
            <a:endParaRPr lang="en-IN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43" y="902434"/>
            <a:ext cx="3095625" cy="2828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520" y="839138"/>
            <a:ext cx="3848100" cy="83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433" y="2192750"/>
            <a:ext cx="4486275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7009" y="663988"/>
            <a:ext cx="3114675" cy="3057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8569" y="3821690"/>
            <a:ext cx="8489669" cy="282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60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89" y="117392"/>
            <a:ext cx="3302479" cy="538216"/>
          </a:xfrm>
        </p:spPr>
        <p:txBody>
          <a:bodyPr>
            <a:normAutofit fontScale="90000"/>
          </a:bodyPr>
          <a:lstStyle/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21" y="1487196"/>
            <a:ext cx="11373928" cy="199787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null is neither an empty string (for character or datetime data types) nor a zero value (for numeric data types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1.continuous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variable:---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, median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outliers present in the data mean is effected, median is not effected.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2.categorical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variable: -- mode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009290"/>
            <a:ext cx="2229926" cy="546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 values:</a:t>
            </a:r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91" y="3642234"/>
            <a:ext cx="3095625" cy="2886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775" y="3869036"/>
            <a:ext cx="58769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29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89" y="117392"/>
            <a:ext cx="3302479" cy="538216"/>
          </a:xfrm>
        </p:spPr>
        <p:txBody>
          <a:bodyPr>
            <a:normAutofit fontScale="90000"/>
          </a:bodyPr>
          <a:lstStyle/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8488"/>
            <a:ext cx="5620830" cy="259655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values within a dataset that vary greatly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 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others—they're either much larger, or significantly smaller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have a big impact on your statistical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analyses so they are to be treated before analysis.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various methods to treat them but the mostly used is the IQR method.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Boxplot we can visualize the outliers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1615" y="656467"/>
            <a:ext cx="2032242" cy="546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29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15" y="3582025"/>
            <a:ext cx="4928558" cy="2905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885" y="319267"/>
            <a:ext cx="6492096" cy="28472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1788" y="3582025"/>
            <a:ext cx="6969247" cy="302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5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95" y="108765"/>
            <a:ext cx="5368580" cy="713038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05" t="3247" r="1563"/>
          <a:stretch/>
        </p:blipFill>
        <p:spPr>
          <a:xfrm>
            <a:off x="4669766" y="3001993"/>
            <a:ext cx="7522234" cy="38560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0475"/>
          <a:stretch/>
        </p:blipFill>
        <p:spPr>
          <a:xfrm>
            <a:off x="129395" y="839055"/>
            <a:ext cx="3907743" cy="38776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644" y="86490"/>
            <a:ext cx="4002658" cy="279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75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95" y="108765"/>
            <a:ext cx="5252049" cy="66761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86" y="973645"/>
            <a:ext cx="5750947" cy="4769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i="1" u="sng" dirty="0" smtClean="0"/>
              <a:t>Correlation plot: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correlation matrix is a table containing correlation coefficients between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in the table represents the correlation between two variables.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lies between -1 and 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key components of the correlation are:</a:t>
            </a:r>
          </a:p>
          <a:p>
            <a:pPr lvl="1" algn="just" fontAlgn="base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Magnitude: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larger the magnitude, stronger the correlation.</a:t>
            </a:r>
          </a:p>
          <a:p>
            <a:pPr lvl="1" algn="just" fontAlgn="base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if positive, there is a regular correlation. If negative, there is an inverse correlation.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54" y="973645"/>
            <a:ext cx="5955102" cy="456633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91249" y="5940890"/>
            <a:ext cx="99426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</a:rPr>
              <a:t>age </a:t>
            </a:r>
            <a:r>
              <a:rPr lang="en-US" sz="2400" b="1" dirty="0">
                <a:latin typeface="Helvetica Neue"/>
              </a:rPr>
              <a:t>&gt; </a:t>
            </a:r>
            <a:r>
              <a:rPr lang="en-US" sz="2400" b="1" dirty="0" err="1">
                <a:latin typeface="Helvetica Neue"/>
              </a:rPr>
              <a:t>hyper_tension</a:t>
            </a:r>
            <a:r>
              <a:rPr lang="en-US" sz="2400" b="1" dirty="0">
                <a:latin typeface="Helvetica Neue"/>
              </a:rPr>
              <a:t> &gt; </a:t>
            </a:r>
            <a:r>
              <a:rPr lang="en-US" sz="2400" b="1" dirty="0" err="1">
                <a:latin typeface="Helvetica Neue"/>
              </a:rPr>
              <a:t>heat_disease</a:t>
            </a:r>
            <a:r>
              <a:rPr lang="en-US" sz="2400" b="1" dirty="0">
                <a:latin typeface="Helvetica Neue"/>
              </a:rPr>
              <a:t> &gt; </a:t>
            </a:r>
            <a:r>
              <a:rPr lang="en-US" sz="2400" b="1" dirty="0" err="1">
                <a:latin typeface="Helvetica Neue"/>
              </a:rPr>
              <a:t>bmi</a:t>
            </a:r>
            <a:r>
              <a:rPr lang="en-US" sz="2400" b="1" dirty="0">
                <a:latin typeface="Helvetica Neue"/>
              </a:rPr>
              <a:t> &gt; </a:t>
            </a:r>
            <a:r>
              <a:rPr lang="en-US" sz="2400" b="1" dirty="0" err="1">
                <a:latin typeface="Helvetica Neue"/>
              </a:rPr>
              <a:t>avg_glucose_level</a:t>
            </a:r>
            <a:endParaRPr lang="en-US" sz="2400" b="0" i="0" dirty="0"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40742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95" y="108765"/>
            <a:ext cx="5252049" cy="66761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87" y="973645"/>
            <a:ext cx="4069996" cy="47699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3200" b="1" i="1" u="sng" dirty="0" smtClean="0"/>
              <a:t>Pair plot: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multiple pairwise bivariate distributions in a dataset, you can use 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pairplot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diagonal plots are treated differently: a univariate distribution plot is drawn to show the marginal distribution of the data in each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400" b="1" i="1" u="sng" dirty="0" smtClean="0"/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982" y="293960"/>
            <a:ext cx="6289577" cy="634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2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2" y="93776"/>
            <a:ext cx="5564528" cy="681727"/>
          </a:xfrm>
        </p:spPr>
        <p:txBody>
          <a:bodyPr>
            <a:normAutofit fontScale="90000"/>
          </a:bodyPr>
          <a:lstStyle/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986" y="775503"/>
            <a:ext cx="11911260" cy="3110697"/>
          </a:xfrm>
        </p:spPr>
        <p:txBody>
          <a:bodyPr>
            <a:normAutofit/>
          </a:bodyPr>
          <a:lstStyle/>
          <a:p>
            <a:pPr algn="just"/>
            <a:r>
              <a:rPr lang="en-US" sz="26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ENCODING: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categorical columns to numerical columns so that a machine learning algorithm understands it. This process is called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encoding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most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 used techniques: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One-Hot Encoding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popular encoding technique for handling categorical variables. In this technique, each label is assigned a unique integer based on alphabetical ordering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992" y="3886200"/>
            <a:ext cx="8375248" cy="286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41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52" y="173619"/>
            <a:ext cx="6073815" cy="671333"/>
          </a:xfrm>
        </p:spPr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278" y="912341"/>
            <a:ext cx="4522733" cy="341812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 the Dataset: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are using an imbalanced dataset,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oversample the minority class using replacement. This technique is called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oversampling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randomly delete rows from the majority class to match them with the minority class which is called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undersampling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105" y="3990581"/>
            <a:ext cx="3469004" cy="13476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39109" y="912340"/>
            <a:ext cx="686375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SMOTE </a:t>
            </a:r>
            <a:r>
              <a:rPr lang="en-IN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(Synthetic Minority Oversampling Technique</a:t>
            </a:r>
            <a:r>
              <a:rPr lang="en-IN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machine learning technique that is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imbalanced data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powerful solution for imbalanced data in classification problems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SMOTE is an algorithm that performs </a:t>
            </a: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creating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synthetic data points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based on the original data points. 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duplicates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rather creating synthetic data points that are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slightly different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from the original data points.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077" y="4957119"/>
            <a:ext cx="5829300" cy="1152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20037"/>
          <a:stretch/>
        </p:blipFill>
        <p:spPr>
          <a:xfrm>
            <a:off x="376014" y="5455295"/>
            <a:ext cx="5427633" cy="130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01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59" y="158311"/>
            <a:ext cx="2669874" cy="574934"/>
          </a:xfrm>
        </p:spPr>
        <p:txBody>
          <a:bodyPr>
            <a:normAutofit fontScale="90000"/>
          </a:bodyPr>
          <a:lstStyle/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359" y="802256"/>
            <a:ext cx="11580962" cy="2958861"/>
          </a:xfrm>
        </p:spPr>
        <p:txBody>
          <a:bodyPr>
            <a:normAutofit/>
          </a:bodyPr>
          <a:lstStyle/>
          <a:p>
            <a:pPr algn="just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 or Standardization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independent variables or features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which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to normalize the data within a particular range.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should be performed when the scale of a feature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misleading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to weigh all the features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equally.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speeding up the calculations in 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227" y="3830128"/>
            <a:ext cx="3622645" cy="191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62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4662577" cy="661199"/>
          </a:xfrm>
        </p:spPr>
        <p:txBody>
          <a:bodyPr/>
          <a:lstStyle/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1570009"/>
            <a:ext cx="10490200" cy="3027392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Various algorithms are applied on the dataset and check which gives the best prediction.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various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applied on this dataset are as follows: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Classifier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Nearest Neighbour classifier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04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7332" y="405776"/>
            <a:ext cx="8610600" cy="607227"/>
          </a:xfrm>
        </p:spPr>
        <p:txBody>
          <a:bodyPr>
            <a:noAutofit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JOURNALS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212200"/>
              </p:ext>
            </p:extLst>
          </p:nvPr>
        </p:nvGraphicFramePr>
        <p:xfrm>
          <a:off x="408001" y="1555466"/>
          <a:ext cx="11329261" cy="5040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576"/>
                <a:gridCol w="1854505"/>
                <a:gridCol w="1544128"/>
                <a:gridCol w="1535502"/>
                <a:gridCol w="2053087"/>
                <a:gridCol w="3729463"/>
              </a:tblGrid>
              <a:tr h="50992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ALGORITHUMS </a:t>
                      </a:r>
                    </a:p>
                    <a:p>
                      <a:pPr algn="ctr"/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596332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predictive analytics approach for stroke prediction using machine learning and neural networks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Elsevier </a:t>
                      </a:r>
                    </a:p>
                    <a:p>
                      <a:pPr algn="ctr"/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(Feb-2022)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Dev, H. Wang, C.S. Nwosu et al.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DT, RF, NN, CNN, SVM, LASSO, Electric net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Conclude that age, heart disease, average glucose level, and hypertension are the most important factors for stroke analysis. </a:t>
                      </a:r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network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these four attributes provides the highest accuracy rate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30005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Analyzing the Performance of Stroke Prediction using ML Classification Algorithms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IJACSA</a:t>
                      </a:r>
                    </a:p>
                    <a:p>
                      <a:pPr algn="ctr"/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(Nov-2021)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 </a:t>
                      </a:r>
                      <a:r>
                        <a:rPr lang="en-I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Sailasya</a:t>
                      </a:r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G L </a:t>
                      </a:r>
                      <a:r>
                        <a:rPr lang="en-I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Aruna</a:t>
                      </a:r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Kumari</a:t>
                      </a:r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Regression, DT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classification,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 classification, KNN, SVM, Naïve Bayes classification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 performs best with an accuracy of 82%.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30005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Stroke Disease Detection and Prediction Using Robust Learning Approaches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Hindawi Journal of Healthcare Engineering</a:t>
                      </a:r>
                      <a:endParaRPr lang="en-IN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(Nov-2021)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IN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Tazin</a:t>
                      </a:r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</a:t>
                      </a:r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Nur</a:t>
                      </a:r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Alam</a:t>
                      </a:r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IN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N </a:t>
                      </a:r>
                      <a:r>
                        <a:rPr lang="en-I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Dola</a:t>
                      </a:r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</a:t>
                      </a:r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Sajibul</a:t>
                      </a:r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Bari et al.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 (LR), DT Classification, RF</a:t>
                      </a:r>
                      <a:r>
                        <a:rPr lang="en-IN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Classification, and Voting Classifier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 outperforms other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methods for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brain stroke forecasting.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038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36" y="97925"/>
            <a:ext cx="6939951" cy="833727"/>
          </a:xfrm>
        </p:spPr>
        <p:txBody>
          <a:bodyPr/>
          <a:lstStyle/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866" y="2716396"/>
            <a:ext cx="8834249" cy="403165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73385" y="1100749"/>
            <a:ext cx="1088718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estimates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 probability of an event occurring based on a given dataset of independent variables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outcome is a probability, the dependent variable is bounded between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when the target or dependent variable is categorical.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467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36" y="97925"/>
            <a:ext cx="6939951" cy="833727"/>
          </a:xfrm>
        </p:spPr>
        <p:txBody>
          <a:bodyPr/>
          <a:lstStyle/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268"/>
          <a:stretch/>
        </p:blipFill>
        <p:spPr>
          <a:xfrm>
            <a:off x="6064369" y="1328467"/>
            <a:ext cx="5978105" cy="39043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7032" y="1328467"/>
            <a:ext cx="585733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called as a 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IN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Greedy Algorithm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it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makes the optimal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 at each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starts from the Root node &amp; branches off to number of solutions.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node is present at the beginning of the Decision Tree, from where population is divided according to the factors.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Decision/Internal node is node after the Root node.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Leaf / Terminal node is a node where further split is not possible, Here we have the decision (yes/no).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Sub-tree is the Sub-section of a decision tree.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760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945" b="1526"/>
          <a:stretch/>
        </p:blipFill>
        <p:spPr>
          <a:xfrm>
            <a:off x="5622610" y="1406105"/>
            <a:ext cx="6311904" cy="395753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6456" y="106552"/>
            <a:ext cx="6905446" cy="652573"/>
          </a:xfrm>
        </p:spPr>
        <p:txBody>
          <a:bodyPr>
            <a:normAutofit fontScale="90000"/>
          </a:bodyPr>
          <a:lstStyle/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456" y="1406105"/>
            <a:ext cx="45547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 classifier creates a set of decision trees from a randomly selected subset of the training set. 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collects the votes from different decision trees to decide the final prediction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797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6455" y="106552"/>
            <a:ext cx="8260782" cy="652573"/>
          </a:xfrm>
        </p:spPr>
        <p:txBody>
          <a:bodyPr>
            <a:normAutofit fontScale="90000"/>
          </a:bodyPr>
          <a:lstStyle/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neighbour classifier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238" y="1388854"/>
            <a:ext cx="4562475" cy="3829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7032" y="1328467"/>
            <a:ext cx="70219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KNN it uses the entire dataset as a training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called as a 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IN" sz="2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Lazy Algorithm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it learns during the testing phase.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‘k’ is user defined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k=1 then leads to ‘</a:t>
            </a:r>
            <a:r>
              <a:rPr lang="en-IN" sz="2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fitting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’-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perform good in training phase &amp; bad in testing phase.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k=high then leads to ‘</a:t>
            </a:r>
            <a:r>
              <a:rPr lang="en-IN" sz="2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fitting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it perform poor in both training &amp; testing phase.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k value as odd to break the tie in Binary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K-value is chosen from the ‘</a:t>
            </a:r>
            <a:r>
              <a:rPr lang="en-IN" sz="2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Elbow curve 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(k-value v/s error)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where there is a sudden drop in error rate.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719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69011"/>
            <a:ext cx="7263442" cy="652573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203" y="721584"/>
            <a:ext cx="70650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data items are plot in n-dimensional space (n :- no. of features).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mostly used in classification problems.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SVM classifier is a frontier that best segregates two classes by </a:t>
            </a:r>
            <a:r>
              <a:rPr lang="en-IN" sz="2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Hyperplane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algorithm has a technique called the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kernel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trick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has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that takes low dimensional input space and transforms it to a higher dimensional space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(i.e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converts not separable problem to separable problem. It is mostly useful in non-linear separation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problem).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708" y="395297"/>
            <a:ext cx="4169613" cy="36193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020" y="4199459"/>
            <a:ext cx="65246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38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0" y="440713"/>
            <a:ext cx="3485146" cy="658172"/>
          </a:xfrm>
        </p:spPr>
        <p:txBody>
          <a:bodyPr>
            <a:normAutofit fontScale="90000"/>
          </a:bodyPr>
          <a:lstStyle/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894" y="1018676"/>
            <a:ext cx="11562347" cy="2186736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 classifier assumes that the features we use to predict the target are independent and do not affect each other (but in general there will be a effect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lack of experience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of an event will occur given another event has already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occurred.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find the probability of the hypothesis with the given evidence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18" y="3473115"/>
            <a:ext cx="4771891" cy="2494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403" y="3205411"/>
            <a:ext cx="4305301" cy="358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28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893" y="149685"/>
            <a:ext cx="5285882" cy="678452"/>
          </a:xfrm>
        </p:spPr>
        <p:txBody>
          <a:bodyPr/>
          <a:lstStyle/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744" y="842558"/>
            <a:ext cx="5841611" cy="57927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2694" y="1682150"/>
            <a:ext cx="436496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this plot we can see the accuracy of various algorithms that has applied on this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conclude that the Decision Tree Classifier is giving the higher accuracy compared to the other algorithms.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698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60" y="322213"/>
            <a:ext cx="4084608" cy="600813"/>
          </a:xfrm>
        </p:spPr>
        <p:txBody>
          <a:bodyPr>
            <a:normAutofit fontScale="90000"/>
          </a:bodyPr>
          <a:lstStyle/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071" y="1372977"/>
            <a:ext cx="10578061" cy="4846668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applications are becoming more widely used in the health care sector.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stroke using machine learning algorithms has been studied extensively.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prediction model that can predict the risk of stroke from lab test data could save lives.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studies, we aim to use data that provide information about different types of stroke to build prediction models for each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other algorithms and doing the advanced analysis.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994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86830" y="2510134"/>
            <a:ext cx="9275086" cy="132343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i="1" dirty="0" smtClean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THANKYOU</a:t>
            </a:r>
            <a:endParaRPr lang="en-US" sz="8000" b="1" i="1" cap="none" spc="0" dirty="0">
              <a:ln w="6600">
                <a:solidFill>
                  <a:srgbClr val="C0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054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717" y="421065"/>
            <a:ext cx="9035233" cy="948679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STROKE Analysis IS Needed ?</a:t>
            </a:r>
            <a:endParaRPr lang="en-I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259" y="1616372"/>
            <a:ext cx="10820400" cy="4344481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Stroke is considered as a critical medical condition that should be treated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soon as possible to avoid further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complications.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Machine Learning model can help in the early prediction of stroke and reduce the severe impact of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help patients obtain early treatment for strokes and rebuild their lives after the event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just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some basic information, the machine learning architecture may help the general public in determining the likelihood of a stroke occurring in an adult patient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main types of stroke: Ischemic, due to lack of blood flow, and Hemorrhagic, due to bleeding.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cause parts of the brain to stop functioning properly.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04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901" y="301386"/>
            <a:ext cx="8610600" cy="913956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FFFF00"/>
                </a:solidFill>
                <a:latin typeface="TIhic (Headings)"/>
              </a:rPr>
              <a:t>ML ANLAYSIS FLOW</a:t>
            </a:r>
            <a:endParaRPr lang="en-IN" dirty="0">
              <a:solidFill>
                <a:srgbClr val="FFFF00"/>
              </a:solidFill>
              <a:latin typeface="TIhic (Headings)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3622853"/>
              </p:ext>
            </p:extLst>
          </p:nvPr>
        </p:nvGraphicFramePr>
        <p:xfrm>
          <a:off x="720524" y="1319514"/>
          <a:ext cx="10820400" cy="5023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4140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6343" y="738493"/>
            <a:ext cx="5719314" cy="848767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944" y="1745985"/>
            <a:ext cx="10545792" cy="4378769"/>
          </a:xfrm>
        </p:spPr>
        <p:txBody>
          <a:bodyPr>
            <a:normAutofit/>
          </a:bodyPr>
          <a:lstStyle/>
          <a:p>
            <a:pPr algn="just">
              <a:lnSpc>
                <a:spcPct val="22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World Health Organization (WHO) stroke is the 2nd leading cause of death globally, responsible for approximately 11% of total deaths.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2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is used to predict whether a patient is likely to get stroke based on the input parameters like gender, age, various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diseases, smoking status …</a:t>
            </a:r>
          </a:p>
        </p:txBody>
      </p:sp>
    </p:spTree>
    <p:extLst>
      <p:ext uri="{BB962C8B-B14F-4D97-AF65-F5344CB8AC3E}">
        <p14:creationId xmlns:p14="http://schemas.microsoft.com/office/powerpoint/2010/main" val="4178397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6290" y="729867"/>
            <a:ext cx="4260012" cy="848767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 smtClean="0"/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944" y="1745985"/>
            <a:ext cx="10545792" cy="4378769"/>
          </a:xfrm>
        </p:spPr>
        <p:txBody>
          <a:bodyPr>
            <a:normAutofit/>
          </a:bodyPr>
          <a:lstStyle/>
          <a:p>
            <a:pPr algn="just">
              <a:lnSpc>
                <a:spcPct val="22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applied on the dataset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whether an individual will have a stroke or not based on several features.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2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on various 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achine Learning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their performance is inspected to find out which one would be the best to efficiently predict stroke.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498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7637"/>
            <a:ext cx="3481313" cy="775504"/>
          </a:xfrm>
        </p:spPr>
        <p:txBody>
          <a:bodyPr/>
          <a:lstStyle/>
          <a:p>
            <a:pPr algn="ctr"/>
            <a:r>
              <a:rPr lang="en-IN" dirty="0" smtClean="0">
                <a:latin typeface="TIhic (Headings)"/>
              </a:rPr>
              <a:t>DATA MINING</a:t>
            </a:r>
            <a:endParaRPr lang="en-IN" dirty="0">
              <a:latin typeface="TIhic (Headings)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399" b="3073"/>
          <a:stretch/>
        </p:blipFill>
        <p:spPr>
          <a:xfrm>
            <a:off x="6448192" y="1353211"/>
            <a:ext cx="5521124" cy="39006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2578" y="1412460"/>
            <a:ext cx="56690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mining is defined as a process used to extract usable data from a larger set of any raw data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defined as analyzing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databases in order to generate new information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 has applications in multiple fields, like science and research. 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86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7637"/>
            <a:ext cx="7004649" cy="775504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latin typeface="TIhic (Headings)"/>
              </a:rPr>
              <a:t>Attribute information</a:t>
            </a:r>
            <a:endParaRPr lang="en-IN" dirty="0">
              <a:latin typeface="TIhic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4655" y="766003"/>
            <a:ext cx="10276937" cy="5858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Roboto"/>
              </a:rPr>
              <a:t>1</a:t>
            </a:r>
            <a:r>
              <a:rPr lang="en-US" dirty="0">
                <a:latin typeface="Roboto"/>
              </a:rPr>
              <a:t>) id: id of the patient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oboto"/>
              </a:rPr>
              <a:t>2) gender: "Male", "Female" or "Other"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oboto"/>
              </a:rPr>
              <a:t>3) age: age of the patient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oboto"/>
              </a:rPr>
              <a:t>4) hypertension: 0 if the patient doesn't have hypertension, 1 if the patient has hypertension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oboto"/>
              </a:rPr>
              <a:t>5) </a:t>
            </a:r>
            <a:r>
              <a:rPr lang="en-US" dirty="0" err="1">
                <a:latin typeface="Roboto"/>
              </a:rPr>
              <a:t>heart_disease</a:t>
            </a:r>
            <a:r>
              <a:rPr lang="en-US" dirty="0">
                <a:latin typeface="Roboto"/>
              </a:rPr>
              <a:t>: 0 if the patient doesn't have any heart diseases, 1 if the patient has a heart disease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oboto"/>
              </a:rPr>
              <a:t>6) </a:t>
            </a:r>
            <a:r>
              <a:rPr lang="en-US" dirty="0" err="1">
                <a:latin typeface="Roboto"/>
              </a:rPr>
              <a:t>ever_married</a:t>
            </a:r>
            <a:r>
              <a:rPr lang="en-US" dirty="0">
                <a:latin typeface="Roboto"/>
              </a:rPr>
              <a:t>: "No" or "Yes"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oboto"/>
              </a:rPr>
              <a:t>7) </a:t>
            </a:r>
            <a:r>
              <a:rPr lang="en-US" dirty="0" err="1">
                <a:latin typeface="Roboto"/>
              </a:rPr>
              <a:t>work_type</a:t>
            </a:r>
            <a:r>
              <a:rPr lang="en-US" dirty="0">
                <a:latin typeface="Roboto"/>
              </a:rPr>
              <a:t>: "children", "</a:t>
            </a:r>
            <a:r>
              <a:rPr lang="en-US" dirty="0" err="1">
                <a:latin typeface="Roboto"/>
              </a:rPr>
              <a:t>Govt_jov</a:t>
            </a:r>
            <a:r>
              <a:rPr lang="en-US" dirty="0">
                <a:latin typeface="Roboto"/>
              </a:rPr>
              <a:t>", "</a:t>
            </a:r>
            <a:r>
              <a:rPr lang="en-US" dirty="0" err="1">
                <a:latin typeface="Roboto"/>
              </a:rPr>
              <a:t>Never_worked</a:t>
            </a:r>
            <a:r>
              <a:rPr lang="en-US" dirty="0">
                <a:latin typeface="Roboto"/>
              </a:rPr>
              <a:t>", "Private" or "Self-employed"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oboto"/>
              </a:rPr>
              <a:t>8) </a:t>
            </a:r>
            <a:r>
              <a:rPr lang="en-US" dirty="0" err="1">
                <a:latin typeface="Roboto"/>
              </a:rPr>
              <a:t>Residence_type</a:t>
            </a:r>
            <a:r>
              <a:rPr lang="en-US" dirty="0">
                <a:latin typeface="Roboto"/>
              </a:rPr>
              <a:t>: "Rural" or "Urban"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oboto"/>
              </a:rPr>
              <a:t>9) </a:t>
            </a:r>
            <a:r>
              <a:rPr lang="en-US" dirty="0" err="1">
                <a:latin typeface="Roboto"/>
              </a:rPr>
              <a:t>avg_glucose_level</a:t>
            </a:r>
            <a:r>
              <a:rPr lang="en-US" dirty="0">
                <a:latin typeface="Roboto"/>
              </a:rPr>
              <a:t>: average glucose level in blood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oboto"/>
              </a:rPr>
              <a:t>10) </a:t>
            </a:r>
            <a:r>
              <a:rPr lang="en-US" dirty="0" err="1">
                <a:latin typeface="Roboto"/>
              </a:rPr>
              <a:t>bmi</a:t>
            </a:r>
            <a:r>
              <a:rPr lang="en-US" dirty="0">
                <a:latin typeface="Roboto"/>
              </a:rPr>
              <a:t>: body mass index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oboto"/>
              </a:rPr>
              <a:t>11) </a:t>
            </a:r>
            <a:r>
              <a:rPr lang="en-US" dirty="0" err="1">
                <a:latin typeface="Roboto"/>
              </a:rPr>
              <a:t>smoking_status</a:t>
            </a:r>
            <a:r>
              <a:rPr lang="en-US" dirty="0">
                <a:latin typeface="Roboto"/>
              </a:rPr>
              <a:t>: "formerly smoked", "never smoked", "smokes" or "Unknown"*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oboto"/>
              </a:rPr>
              <a:t>12) stroke: 1 if the patient had a stroke or 0 if not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oboto"/>
              </a:rPr>
              <a:t>*Note: "Unknown" in </a:t>
            </a:r>
            <a:r>
              <a:rPr lang="en-US" dirty="0" err="1">
                <a:latin typeface="Roboto"/>
              </a:rPr>
              <a:t>smoking_status</a:t>
            </a:r>
            <a:r>
              <a:rPr lang="en-US" dirty="0">
                <a:latin typeface="Roboto"/>
              </a:rPr>
              <a:t> means that the information is unavailable for this patient</a:t>
            </a:r>
            <a:endParaRPr lang="en-US" b="0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66620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13245" y="3457"/>
            <a:ext cx="9367878" cy="855126"/>
          </a:xfrm>
        </p:spPr>
        <p:txBody>
          <a:bodyPr>
            <a:noAutofit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analysis(EDA)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804" y="2552987"/>
            <a:ext cx="6073804" cy="15141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9111" y="768565"/>
            <a:ext cx="114616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is applied to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data and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key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give you the basic understanding of your data, it’s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null values and much more.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either explore data using graphs or through some python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non-graphical approach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will be using functions such as shape, summary, describe,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isnull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info, datatypes and more.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approach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will be using plots such as scatter, box, bar, density and correlation plots.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062" y="5911700"/>
            <a:ext cx="4132862" cy="8427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04" y="4187370"/>
            <a:ext cx="6110022" cy="25671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7189" y="2488385"/>
            <a:ext cx="3050826" cy="32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5972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1041</TotalTime>
  <Words>1659</Words>
  <Application>Microsoft Office PowerPoint</Application>
  <PresentationFormat>Widescreen</PresentationFormat>
  <Paragraphs>179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Century Gothic</vt:lpstr>
      <vt:lpstr>Helvetica Neue</vt:lpstr>
      <vt:lpstr>Roboto</vt:lpstr>
      <vt:lpstr>TIhic (Headings)</vt:lpstr>
      <vt:lpstr>Times New Roman</vt:lpstr>
      <vt:lpstr>Wingdings</vt:lpstr>
      <vt:lpstr>Vapor Trail</vt:lpstr>
      <vt:lpstr>STROKE ANALYSIS USING ML ALGORITHUMS</vt:lpstr>
      <vt:lpstr>JOURNALS</vt:lpstr>
      <vt:lpstr>Why STROKE Analysis IS Needed ?</vt:lpstr>
      <vt:lpstr>ML ANLAYSIS FLOW</vt:lpstr>
      <vt:lpstr>PROBLEM STATEMENT</vt:lpstr>
      <vt:lpstr>METHODOLOGY </vt:lpstr>
      <vt:lpstr>DATA MINING</vt:lpstr>
      <vt:lpstr>Attribute information</vt:lpstr>
      <vt:lpstr>Exploratory data analysis(EDA)</vt:lpstr>
      <vt:lpstr>Eda CONTD..</vt:lpstr>
      <vt:lpstr>Eda CONTD..</vt:lpstr>
      <vt:lpstr>Eda CONTD..</vt:lpstr>
      <vt:lpstr>DATA VISUALIZATION</vt:lpstr>
      <vt:lpstr>DATA VISUALIZATION</vt:lpstr>
      <vt:lpstr>DATA VISUALIZATION</vt:lpstr>
      <vt:lpstr>Feature engineering</vt:lpstr>
      <vt:lpstr>Feature engineering</vt:lpstr>
      <vt:lpstr>Scaling</vt:lpstr>
      <vt:lpstr>Model building</vt:lpstr>
      <vt:lpstr>Logistic regression</vt:lpstr>
      <vt:lpstr>Decision tree classifier</vt:lpstr>
      <vt:lpstr>Random forest classifier</vt:lpstr>
      <vt:lpstr>K-nearest neighbour classifier</vt:lpstr>
      <vt:lpstr>Support vector machine</vt:lpstr>
      <vt:lpstr>Naive Bayes</vt:lpstr>
      <vt:lpstr>Model Evaluation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ANALYSIS USING ML ALGORITHUMS</dc:title>
  <dc:creator>Microsoft account</dc:creator>
  <cp:lastModifiedBy>Microsoft account</cp:lastModifiedBy>
  <cp:revision>69</cp:revision>
  <cp:lastPrinted>2023-02-18T15:25:46Z</cp:lastPrinted>
  <dcterms:created xsi:type="dcterms:W3CDTF">2023-02-15T15:01:25Z</dcterms:created>
  <dcterms:modified xsi:type="dcterms:W3CDTF">2023-02-27T14:35:18Z</dcterms:modified>
</cp:coreProperties>
</file>