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C5DBF2"/>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os://www.gemalto.com/govt/biometrics/facial-recognition"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ai Srikanth Narin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09930">
              <a:defRPr sz="3612"/>
            </a:lvl1pPr>
          </a:lstStyle>
          <a:p>
            <a:pPr/>
            <a:r>
              <a:t>Sai Srikanth Narina </a:t>
            </a:r>
          </a:p>
        </p:txBody>
      </p:sp>
      <p:sp>
        <p:nvSpPr>
          <p:cNvPr id="152" name="Deep Learning : Face Recognition"/>
          <p:cNvSpPr txBox="1"/>
          <p:nvPr>
            <p:ph type="ctrTitle"/>
          </p:nvPr>
        </p:nvSpPr>
        <p:spPr>
          <a:prstGeom prst="rect">
            <a:avLst/>
          </a:prstGeom>
        </p:spPr>
        <p:txBody>
          <a:bodyPr/>
          <a:lstStyle/>
          <a:p>
            <a:pPr/>
            <a:r>
              <a:t>Deep Learning : Face Recognition</a:t>
            </a:r>
          </a:p>
        </p:txBody>
      </p:sp>
      <p:sp>
        <p:nvSpPr>
          <p:cNvPr id="153" name="Presentation Subtitle"/>
          <p:cNvSpPr txBox="1"/>
          <p:nvPr>
            <p:ph type="subTitle" sz="quarter" idx="1"/>
          </p:nvPr>
        </p:nvSpPr>
        <p:spPr>
          <a:prstGeom prst="rect">
            <a:avLst/>
          </a:prstGeom>
        </p:spPr>
        <p:txBody>
          <a:bodyPr/>
          <a:lstStyle/>
          <a:p>
            <a:pPr/>
          </a:p>
        </p:txBody>
      </p:sp>
      <p:sp>
        <p:nvSpPr>
          <p:cNvPr id="154" name="700741314"/>
          <p:cNvSpPr txBox="1"/>
          <p:nvPr/>
        </p:nvSpPr>
        <p:spPr>
          <a:xfrm>
            <a:off x="1067701" y="12545023"/>
            <a:ext cx="2010177"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lvl1pPr>
          </a:lstStyle>
          <a:p>
            <a:pPr/>
            <a:r>
              <a:t>700741314</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Motivation:"/>
          <p:cNvSpPr txBox="1"/>
          <p:nvPr>
            <p:ph type="title"/>
          </p:nvPr>
        </p:nvSpPr>
        <p:spPr>
          <a:prstGeom prst="rect">
            <a:avLst/>
          </a:prstGeom>
        </p:spPr>
        <p:txBody>
          <a:bodyPr/>
          <a:lstStyle/>
          <a:p>
            <a:pPr/>
            <a:r>
              <a:t>Motivation:</a:t>
            </a:r>
          </a:p>
        </p:txBody>
      </p:sp>
      <p:sp>
        <p:nvSpPr>
          <p:cNvPr id="157" name="Slide Subtitle"/>
          <p:cNvSpPr txBox="1"/>
          <p:nvPr>
            <p:ph type="body" idx="21"/>
          </p:nvPr>
        </p:nvSpPr>
        <p:spPr>
          <a:prstGeom prst="rect">
            <a:avLst/>
          </a:prstGeom>
        </p:spPr>
        <p:txBody>
          <a:bodyPr/>
          <a:lstStyle/>
          <a:p>
            <a:pPr/>
          </a:p>
        </p:txBody>
      </p:sp>
      <p:sp>
        <p:nvSpPr>
          <p:cNvPr id="158" name="Human face is the significant characteristic to identify a person. Everyone has their own unique face even for twins. Thus, a face recognition and identification are required to distinguish each other. A face recognition system is the verification system"/>
          <p:cNvSpPr txBox="1"/>
          <p:nvPr>
            <p:ph type="body" idx="1"/>
          </p:nvPr>
        </p:nvSpPr>
        <p:spPr>
          <a:prstGeom prst="rect">
            <a:avLst/>
          </a:prstGeom>
        </p:spPr>
        <p:txBody>
          <a:bodyPr/>
          <a:lstStyle>
            <a:lvl1pPr marL="228600" indent="-228600" defTabSz="457200">
              <a:lnSpc>
                <a:spcPct val="100000"/>
              </a:lnSpc>
              <a:spcBef>
                <a:spcPts val="1200"/>
              </a:spcBef>
              <a:buSzPct val="100000"/>
              <a:defRPr sz="4933">
                <a:latin typeface="Times Roman"/>
                <a:ea typeface="Times Roman"/>
                <a:cs typeface="Times Roman"/>
                <a:sym typeface="Times Roman"/>
              </a:defRPr>
            </a:lvl1pPr>
          </a:lstStyle>
          <a:p>
            <a:pPr/>
            <a:r>
              <a:t>Human face is the significant characteristic to identify a person. Everyone has their own unique face even for twins. Thus, a face recognition and identification are required to distinguish each other. A face recognition system is the verification system to find a person’s identity through biometric method. Face recognition has become a popular method nowadays in many applications such as phone unlock system, criminal identification and even home security system. This system is more secure as it does not need any dependencies such as key and card but only facial image is needed.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Problem Statement:"/>
          <p:cNvSpPr txBox="1"/>
          <p:nvPr>
            <p:ph type="title"/>
          </p:nvPr>
        </p:nvSpPr>
        <p:spPr>
          <a:prstGeom prst="rect">
            <a:avLst/>
          </a:prstGeom>
        </p:spPr>
        <p:txBody>
          <a:bodyPr/>
          <a:lstStyle/>
          <a:p>
            <a:pPr/>
            <a:r>
              <a:t>Problem Statement:</a:t>
            </a:r>
          </a:p>
        </p:txBody>
      </p:sp>
      <p:sp>
        <p:nvSpPr>
          <p:cNvPr id="161" name="Slide Subtitle"/>
          <p:cNvSpPr txBox="1"/>
          <p:nvPr>
            <p:ph type="body" idx="21"/>
          </p:nvPr>
        </p:nvSpPr>
        <p:spPr>
          <a:prstGeom prst="rect">
            <a:avLst/>
          </a:prstGeom>
        </p:spPr>
        <p:txBody>
          <a:bodyPr/>
          <a:lstStyle/>
          <a:p>
            <a:pPr/>
          </a:p>
        </p:txBody>
      </p:sp>
      <p:sp>
        <p:nvSpPr>
          <p:cNvPr id="162" name="Identification Recognizing individual by locating their faces in a given image is the first step in Face recognition system. The identification ensure that the algorithm identifies the image as a facial image and then utilizes this information to identif"/>
          <p:cNvSpPr txBox="1"/>
          <p:nvPr>
            <p:ph type="body" idx="1"/>
          </p:nvPr>
        </p:nvSpPr>
        <p:spPr>
          <a:prstGeom prst="rect">
            <a:avLst/>
          </a:prstGeom>
        </p:spPr>
        <p:txBody>
          <a:bodyPr/>
          <a:lstStyle/>
          <a:p>
            <a:pPr marL="228600" indent="-228600" defTabSz="457200">
              <a:lnSpc>
                <a:spcPct val="100000"/>
              </a:lnSpc>
              <a:spcBef>
                <a:spcPts val="1200"/>
              </a:spcBef>
              <a:buSzPct val="100000"/>
              <a:defRPr sz="3933">
                <a:latin typeface="Times New Roman"/>
                <a:ea typeface="Times New Roman"/>
                <a:cs typeface="Times New Roman"/>
                <a:sym typeface="Times New Roman"/>
              </a:defRPr>
            </a:pPr>
            <a:r>
              <a:rPr b="1">
                <a:latin typeface="Times Roman"/>
                <a:ea typeface="Times Roman"/>
                <a:cs typeface="Times Roman"/>
                <a:sym typeface="Times Roman"/>
              </a:rPr>
              <a:t>Identification</a:t>
            </a:r>
            <a:br>
              <a:rPr b="1">
                <a:latin typeface="Times Roman"/>
                <a:ea typeface="Times Roman"/>
                <a:cs typeface="Times Roman"/>
                <a:sym typeface="Times Roman"/>
              </a:rPr>
            </a:br>
            <a:r>
              <a:t>Recognizing individual by locating their faces in a given image is the first step in Face recognition system. The identification ensure that the algorithm identifies the image as a facial image and then utilizes this information to identify the faces in the image. The identification step checks for the face in the image against the other faces to look for the identity of the face in the image, which makes this a multiclass classification problem.</a:t>
            </a:r>
          </a:p>
          <a:p>
            <a:pPr marL="228600" indent="-228600" defTabSz="457200">
              <a:lnSpc>
                <a:spcPct val="100000"/>
              </a:lnSpc>
              <a:spcBef>
                <a:spcPts val="1200"/>
              </a:spcBef>
              <a:buSzPct val="100000"/>
              <a:defRPr sz="3933">
                <a:latin typeface="Times New Roman"/>
                <a:ea typeface="Times New Roman"/>
                <a:cs typeface="Times New Roman"/>
                <a:sym typeface="Times New Roman"/>
              </a:defRPr>
            </a:pPr>
            <a:r>
              <a:rPr b="1">
                <a:latin typeface="Times Roman"/>
                <a:ea typeface="Times Roman"/>
                <a:cs typeface="Times Roman"/>
                <a:sym typeface="Times Roman"/>
              </a:rPr>
              <a:t>Verification</a:t>
            </a:r>
            <a:br>
              <a:rPr b="1">
                <a:latin typeface="Times Roman"/>
                <a:ea typeface="Times Roman"/>
                <a:cs typeface="Times Roman"/>
                <a:sym typeface="Times Roman"/>
              </a:rPr>
            </a:br>
            <a:r>
              <a:t>The verification is concerned with validation of identity based on the input image of a face. It performs a one-to-one matching by either accepting or rejecting the identity which makes this a binary classification problem.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Objectives:"/>
          <p:cNvSpPr txBox="1"/>
          <p:nvPr>
            <p:ph type="title"/>
          </p:nvPr>
        </p:nvSpPr>
        <p:spPr>
          <a:prstGeom prst="rect">
            <a:avLst/>
          </a:prstGeom>
        </p:spPr>
        <p:txBody>
          <a:bodyPr/>
          <a:lstStyle/>
          <a:p>
            <a:pPr/>
            <a:r>
              <a:t>Objectives:</a:t>
            </a:r>
          </a:p>
        </p:txBody>
      </p:sp>
      <p:sp>
        <p:nvSpPr>
          <p:cNvPr id="165" name="Slide Subtitle"/>
          <p:cNvSpPr txBox="1"/>
          <p:nvPr>
            <p:ph type="body" idx="21"/>
          </p:nvPr>
        </p:nvSpPr>
        <p:spPr>
          <a:prstGeom prst="rect">
            <a:avLst/>
          </a:prstGeom>
        </p:spPr>
        <p:txBody>
          <a:bodyPr/>
          <a:lstStyle/>
          <a:p>
            <a:pPr/>
          </a:p>
        </p:txBody>
      </p:sp>
      <p:sp>
        <p:nvSpPr>
          <p:cNvPr id="166" name="Face Detection. Locate one or more faces in the image and mark with a bounding box.…"/>
          <p:cNvSpPr txBox="1"/>
          <p:nvPr>
            <p:ph type="body" idx="1"/>
          </p:nvPr>
        </p:nvSpPr>
        <p:spPr>
          <a:prstGeom prst="rect">
            <a:avLst/>
          </a:prstGeom>
        </p:spPr>
        <p:txBody>
          <a:bodyPr/>
          <a:lstStyle/>
          <a:p>
            <a:pPr marL="224027" indent="-224027" defTabSz="348488">
              <a:lnSpc>
                <a:spcPct val="100000"/>
              </a:lnSpc>
              <a:spcBef>
                <a:spcPts val="0"/>
              </a:spcBef>
              <a:buSzPct val="100000"/>
              <a:defRPr sz="3430"/>
            </a:pPr>
            <a:r>
              <a:rPr b="1"/>
              <a:t>Face Detection</a:t>
            </a:r>
            <a:r>
              <a:t>. Locate one or more faces in the image and mark with a bounding box.</a:t>
            </a:r>
          </a:p>
          <a:p>
            <a:pPr marL="224027" indent="-224027" defTabSz="348488">
              <a:lnSpc>
                <a:spcPct val="100000"/>
              </a:lnSpc>
              <a:spcBef>
                <a:spcPts val="0"/>
              </a:spcBef>
              <a:buSzPct val="100000"/>
              <a:defRPr sz="3430"/>
            </a:pPr>
            <a:r>
              <a:rPr b="1"/>
              <a:t>Face Alignment</a:t>
            </a:r>
            <a:r>
              <a:t>. Normalize the face to be consistent with the database, such as geometry and photometrics.</a:t>
            </a:r>
          </a:p>
          <a:p>
            <a:pPr marL="224027" indent="-224027" defTabSz="348488">
              <a:lnSpc>
                <a:spcPct val="100000"/>
              </a:lnSpc>
              <a:spcBef>
                <a:spcPts val="0"/>
              </a:spcBef>
              <a:buSzPct val="100000"/>
              <a:defRPr sz="3430"/>
            </a:pPr>
            <a:r>
              <a:rPr b="1"/>
              <a:t>Feature Extraction</a:t>
            </a:r>
            <a:r>
              <a:t>. Extract features from the face that can be used for the recognition task.</a:t>
            </a:r>
          </a:p>
          <a:p>
            <a:pPr marL="224027" indent="-224027" defTabSz="348488">
              <a:lnSpc>
                <a:spcPct val="100000"/>
              </a:lnSpc>
              <a:spcBef>
                <a:spcPts val="0"/>
              </a:spcBef>
              <a:buSzPct val="100000"/>
              <a:defRPr sz="3430"/>
            </a:pPr>
            <a:r>
              <a:rPr b="1"/>
              <a:t>Face Recognition</a:t>
            </a:r>
            <a:r>
              <a:t>. Perform matching of the face against one or more known faces in a prepared database.</a:t>
            </a:r>
          </a:p>
        </p:txBody>
      </p:sp>
      <p:pic>
        <p:nvPicPr>
          <p:cNvPr id="167" name="Image" descr="Image"/>
          <p:cNvPicPr>
            <a:picLocks noChangeAspect="1"/>
          </p:cNvPicPr>
          <p:nvPr/>
        </p:nvPicPr>
        <p:blipFill>
          <a:blip r:embed="rId2">
            <a:extLst/>
          </a:blip>
          <a:stretch>
            <a:fillRect/>
          </a:stretch>
        </p:blipFill>
        <p:spPr>
          <a:xfrm>
            <a:off x="1206500" y="4248504"/>
            <a:ext cx="17394770" cy="595148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Contributions"/>
          <p:cNvSpPr txBox="1"/>
          <p:nvPr>
            <p:ph type="title"/>
          </p:nvPr>
        </p:nvSpPr>
        <p:spPr>
          <a:prstGeom prst="rect">
            <a:avLst/>
          </a:prstGeom>
        </p:spPr>
        <p:txBody>
          <a:bodyPr/>
          <a:lstStyle/>
          <a:p>
            <a:pPr/>
            <a:r>
              <a:t>Contributions</a:t>
            </a:r>
          </a:p>
        </p:txBody>
      </p:sp>
      <p:sp>
        <p:nvSpPr>
          <p:cNvPr id="170" name="Slide Subtitle"/>
          <p:cNvSpPr txBox="1"/>
          <p:nvPr>
            <p:ph type="body" idx="21"/>
          </p:nvPr>
        </p:nvSpPr>
        <p:spPr>
          <a:prstGeom prst="rect">
            <a:avLst/>
          </a:prstGeom>
        </p:spPr>
        <p:txBody>
          <a:bodyPr/>
          <a:lstStyle/>
          <a:p>
            <a:pPr/>
          </a:p>
        </p:txBody>
      </p:sp>
      <p:sp>
        <p:nvSpPr>
          <p:cNvPr id="171" name="Pre Processing techniques for Image Detections and Alignment.…"/>
          <p:cNvSpPr txBox="1"/>
          <p:nvPr>
            <p:ph type="body" idx="1"/>
          </p:nvPr>
        </p:nvSpPr>
        <p:spPr>
          <a:prstGeom prst="rect">
            <a:avLst/>
          </a:prstGeom>
        </p:spPr>
        <p:txBody>
          <a:bodyPr/>
          <a:lstStyle/>
          <a:p>
            <a:pPr/>
            <a:r>
              <a:t>Pre Processing techniques for Image Detections and Alignment.</a:t>
            </a:r>
          </a:p>
          <a:p>
            <a:pPr/>
            <a:r>
              <a:t>Deep learning methods contribution for Feature Extractions, Classifying and Matching.</a:t>
            </a:r>
          </a:p>
          <a:p>
            <a:pPr/>
            <a:r>
              <a:t>ROC Curve for Evaluation.</a:t>
            </a:r>
          </a:p>
        </p:txBody>
      </p:sp>
      <p:pic>
        <p:nvPicPr>
          <p:cNvPr id="172" name="Image" descr="Image"/>
          <p:cNvPicPr>
            <a:picLocks noChangeAspect="1"/>
          </p:cNvPicPr>
          <p:nvPr/>
        </p:nvPicPr>
        <p:blipFill>
          <a:blip r:embed="rId2">
            <a:extLst/>
          </a:blip>
          <a:stretch>
            <a:fillRect/>
          </a:stretch>
        </p:blipFill>
        <p:spPr>
          <a:xfrm>
            <a:off x="1626056" y="8080758"/>
            <a:ext cx="14497152" cy="473254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Results"/>
          <p:cNvSpPr txBox="1"/>
          <p:nvPr>
            <p:ph type="title"/>
          </p:nvPr>
        </p:nvSpPr>
        <p:spPr>
          <a:prstGeom prst="rect">
            <a:avLst/>
          </a:prstGeom>
        </p:spPr>
        <p:txBody>
          <a:bodyPr/>
          <a:lstStyle/>
          <a:p>
            <a:pPr/>
            <a:r>
              <a:t>Results</a:t>
            </a:r>
          </a:p>
        </p:txBody>
      </p:sp>
      <p:sp>
        <p:nvSpPr>
          <p:cNvPr id="175" name="Slide Subtitle"/>
          <p:cNvSpPr txBox="1"/>
          <p:nvPr>
            <p:ph type="body" idx="21"/>
          </p:nvPr>
        </p:nvSpPr>
        <p:spPr>
          <a:prstGeom prst="rect">
            <a:avLst/>
          </a:prstGeom>
        </p:spPr>
        <p:txBody>
          <a:bodyPr/>
          <a:lstStyle/>
          <a:p>
            <a:pPr/>
          </a:p>
        </p:txBody>
      </p:sp>
      <p:sp>
        <p:nvSpPr>
          <p:cNvPr id="176" name="Distance of Face Detection…"/>
          <p:cNvSpPr txBox="1"/>
          <p:nvPr>
            <p:ph type="body" idx="1"/>
          </p:nvPr>
        </p:nvSpPr>
        <p:spPr>
          <a:prstGeom prst="rect">
            <a:avLst/>
          </a:prstGeom>
        </p:spPr>
        <p:txBody>
          <a:bodyPr/>
          <a:lstStyle/>
          <a:p>
            <a:pPr marL="228599" indent="-228599" defTabSz="457200">
              <a:lnSpc>
                <a:spcPct val="100000"/>
              </a:lnSpc>
              <a:spcBef>
                <a:spcPts val="1200"/>
              </a:spcBef>
              <a:buSzPct val="100000"/>
              <a:defRPr i="1" sz="4766">
                <a:latin typeface="Times Roman"/>
                <a:ea typeface="Times Roman"/>
                <a:cs typeface="Times Roman"/>
                <a:sym typeface="Times Roman"/>
              </a:defRPr>
            </a:pPr>
            <a:r>
              <a:t>Distance of Face Detection</a:t>
            </a:r>
            <a:endParaRPr i="0"/>
          </a:p>
          <a:p>
            <a:pPr marL="228599" indent="-228599" defTabSz="457200">
              <a:lnSpc>
                <a:spcPct val="100000"/>
              </a:lnSpc>
              <a:spcBef>
                <a:spcPts val="1200"/>
              </a:spcBef>
              <a:buSzPct val="100000"/>
              <a:defRPr i="1" sz="4766">
                <a:latin typeface="Times Roman"/>
                <a:ea typeface="Times Roman"/>
                <a:cs typeface="Times Roman"/>
                <a:sym typeface="Times Roman"/>
              </a:defRPr>
            </a:pPr>
            <a:r>
              <a:t>Lighting Condition</a:t>
            </a:r>
            <a:endParaRPr i="0"/>
          </a:p>
          <a:p>
            <a:pPr marL="228599" indent="-228599" defTabSz="457200">
              <a:lnSpc>
                <a:spcPct val="100000"/>
              </a:lnSpc>
              <a:spcBef>
                <a:spcPts val="1200"/>
              </a:spcBef>
              <a:buSzPct val="100000"/>
              <a:defRPr i="1" sz="4766">
                <a:latin typeface="Times Roman"/>
                <a:ea typeface="Times Roman"/>
                <a:cs typeface="Times Roman"/>
                <a:sym typeface="Times Roman"/>
              </a:defRPr>
            </a:pPr>
            <a:r>
              <a:t>Accuracy of Face Recognition based on Image</a:t>
            </a:r>
            <a:endParaRPr i="0"/>
          </a:p>
          <a:p>
            <a:pPr marL="228599" indent="-228599" defTabSz="457200">
              <a:lnSpc>
                <a:spcPct val="100000"/>
              </a:lnSpc>
              <a:spcBef>
                <a:spcPts val="1200"/>
              </a:spcBef>
              <a:buSzPct val="100000"/>
              <a:defRPr i="1" sz="4766">
                <a:latin typeface="Times Roman"/>
                <a:ea typeface="Times Roman"/>
                <a:cs typeface="Times Roman"/>
                <a:sym typeface="Times Roman"/>
              </a:defRPr>
            </a:pPr>
            <a:r>
              <a:t>Accuracy of Face Recognition based on Real-time Video</a:t>
            </a:r>
          </a:p>
          <a:p>
            <a:pPr marL="228599" indent="-228599" defTabSz="457200">
              <a:lnSpc>
                <a:spcPct val="100000"/>
              </a:lnSpc>
              <a:spcBef>
                <a:spcPts val="1200"/>
              </a:spcBef>
              <a:buSzPct val="100000"/>
              <a:defRPr i="1" sz="4766">
                <a:latin typeface="Times Roman"/>
                <a:ea typeface="Times Roman"/>
                <a:cs typeface="Times Roman"/>
                <a:sym typeface="Times Roman"/>
              </a:defRPr>
            </a:pPr>
          </a:p>
        </p:txBody>
      </p:sp>
      <p:pic>
        <p:nvPicPr>
          <p:cNvPr id="177" name="Image" descr="Image"/>
          <p:cNvPicPr>
            <a:picLocks noChangeAspect="1"/>
          </p:cNvPicPr>
          <p:nvPr/>
        </p:nvPicPr>
        <p:blipFill>
          <a:blip r:embed="rId2">
            <a:extLst/>
          </a:blip>
          <a:stretch>
            <a:fillRect/>
          </a:stretch>
        </p:blipFill>
        <p:spPr>
          <a:xfrm>
            <a:off x="1206500" y="4248504"/>
            <a:ext cx="5676900" cy="41148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References"/>
          <p:cNvSpPr txBox="1"/>
          <p:nvPr>
            <p:ph type="title"/>
          </p:nvPr>
        </p:nvSpPr>
        <p:spPr>
          <a:prstGeom prst="rect">
            <a:avLst/>
          </a:prstGeom>
        </p:spPr>
        <p:txBody>
          <a:bodyPr/>
          <a:lstStyle/>
          <a:p>
            <a:pPr/>
            <a:r>
              <a:t>References</a:t>
            </a:r>
          </a:p>
        </p:txBody>
      </p:sp>
      <p:sp>
        <p:nvSpPr>
          <p:cNvPr id="180" name="Slide Subtitle"/>
          <p:cNvSpPr txBox="1"/>
          <p:nvPr>
            <p:ph type="body" idx="21"/>
          </p:nvPr>
        </p:nvSpPr>
        <p:spPr>
          <a:prstGeom prst="rect">
            <a:avLst/>
          </a:prstGeom>
        </p:spPr>
        <p:txBody>
          <a:bodyPr/>
          <a:lstStyle/>
          <a:p>
            <a:pPr/>
          </a:p>
        </p:txBody>
      </p:sp>
      <p:sp>
        <p:nvSpPr>
          <p:cNvPr id="181" name="A Gentle Introduction to Deep Learning for Face Recognition by Jason Brownlee on May 31, 2019 in Deep Learning for Computer Vision…"/>
          <p:cNvSpPr txBox="1"/>
          <p:nvPr>
            <p:ph type="body" idx="1"/>
          </p:nvPr>
        </p:nvSpPr>
        <p:spPr>
          <a:prstGeom prst="rect">
            <a:avLst/>
          </a:prstGeom>
        </p:spPr>
        <p:txBody>
          <a:bodyPr/>
          <a:lstStyle/>
          <a:p>
            <a:pPr marL="228600" indent="-228600" defTabSz="12700">
              <a:lnSpc>
                <a:spcPct val="100000"/>
              </a:lnSpc>
              <a:spcBef>
                <a:spcPts val="0"/>
              </a:spcBef>
              <a:buSzPct val="1000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latin typeface="Helvetica"/>
                <a:ea typeface="Helvetica"/>
                <a:cs typeface="Helvetica"/>
                <a:sym typeface="Helvetica"/>
              </a:defRPr>
            </a:pPr>
            <a:r>
              <a:t>A Gentle Introduction to Deep Learning for Face Recognition by Jason Brownlee on May 31, 2019 in Deep Learning for Computer Vision</a:t>
            </a:r>
          </a:p>
          <a:p>
            <a:pPr marL="228600" indent="-228600" defTabSz="12700">
              <a:lnSpc>
                <a:spcPct val="100000"/>
              </a:lnSpc>
              <a:spcBef>
                <a:spcPts val="0"/>
              </a:spcBef>
              <a:buSzPct val="1000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latin typeface="Helvetica"/>
                <a:ea typeface="Helvetica"/>
                <a:cs typeface="Helvetica"/>
                <a:sym typeface="Helvetica"/>
              </a:defRPr>
            </a:pPr>
            <a:r>
              <a:rPr u="sng">
                <a:hlinkClick r:id="rId2" invalidUrl="" action="" tgtFrame="" tooltip="" history="1" highlightClick="0" endSnd="0"/>
              </a:rPr>
              <a:t>httos://www.gemalto.com/govt/biometrics/facial-recognition</a:t>
            </a:r>
          </a:p>
          <a:p>
            <a:pPr marL="228600" indent="-228600" defTabSz="12700">
              <a:lnSpc>
                <a:spcPct val="100000"/>
              </a:lnSpc>
              <a:spcBef>
                <a:spcPts val="0"/>
              </a:spcBef>
              <a:buSzPct val="1000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latin typeface="Helvetica"/>
                <a:ea typeface="Helvetica"/>
                <a:cs typeface="Helvetica"/>
                <a:sym typeface="Helvetica"/>
              </a:defRPr>
            </a:pPr>
            <a:r>
              <a:t>G. Thomson, “Facial Recognition,” </a:t>
            </a:r>
            <a:r>
              <a:rPr i="1"/>
              <a:t>Encyclopedia</a:t>
            </a:r>
            <a:r>
              <a:t>, 2005. [Online]. Available: https://www.encyclopedia.com/science/encyclopedias-almanacs-transcripts-and-maps/facial- recognition. [Accessed: 11-Oct-2018].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lide Title"/>
          <p:cNvSpPr txBox="1"/>
          <p:nvPr>
            <p:ph type="title"/>
          </p:nvPr>
        </p:nvSpPr>
        <p:spPr>
          <a:prstGeom prst="rect">
            <a:avLst/>
          </a:prstGeom>
        </p:spPr>
        <p:txBody>
          <a:bodyPr/>
          <a:lstStyle/>
          <a:p>
            <a:pPr/>
          </a:p>
        </p:txBody>
      </p:sp>
      <p:sp>
        <p:nvSpPr>
          <p:cNvPr id="184" name="Slide Subtitle"/>
          <p:cNvSpPr txBox="1"/>
          <p:nvPr>
            <p:ph type="body" idx="21"/>
          </p:nvPr>
        </p:nvSpPr>
        <p:spPr>
          <a:prstGeom prst="rect">
            <a:avLst/>
          </a:prstGeom>
        </p:spPr>
        <p:txBody>
          <a:bodyPr/>
          <a:lstStyle/>
          <a:p>
            <a:pPr/>
          </a:p>
        </p:txBody>
      </p:sp>
      <p:sp>
        <p:nvSpPr>
          <p:cNvPr id="185" name="Slide bullet text"/>
          <p:cNvSpPr txBox="1"/>
          <p:nvPr>
            <p:ph type="body" idx="1"/>
          </p:nvPr>
        </p:nvSpPr>
        <p:spPr>
          <a:prstGeom prst="rect">
            <a:avLst/>
          </a:prstGeom>
        </p:spPr>
        <p:txBody>
          <a:bodyPr/>
          <a:lstStyle/>
          <a:p>
            <a:pPr/>
          </a:p>
        </p:txBody>
      </p:sp>
      <p:pic>
        <p:nvPicPr>
          <p:cNvPr id="186" name="ItemID6769.jpg" descr="ItemID6769.jpg"/>
          <p:cNvPicPr>
            <a:picLocks noChangeAspect="1"/>
          </p:cNvPicPr>
          <p:nvPr/>
        </p:nvPicPr>
        <p:blipFill>
          <a:blip r:embed="rId2">
            <a:extLst/>
          </a:blip>
          <a:stretch>
            <a:fillRect/>
          </a:stretch>
        </p:blipFill>
        <p:spPr>
          <a:xfrm>
            <a:off x="6096000" y="2286000"/>
            <a:ext cx="12192000" cy="91440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