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8.tif" ContentType="image/tiff"/>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9.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24384000" cy="13716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1218960" y="3209400"/>
            <a:ext cx="21944880" cy="79549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1218960" y="3209400"/>
            <a:ext cx="219448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12189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863856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16058520" y="320940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12189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863856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16058520" y="7364520"/>
            <a:ext cx="706608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1218960" y="3209400"/>
            <a:ext cx="21944880" cy="7954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124635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12189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1218960" y="3209400"/>
            <a:ext cx="10708920" cy="79549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12463560" y="7364520"/>
            <a:ext cx="1070892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12189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12463560" y="3209400"/>
            <a:ext cx="10708920" cy="37944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1218960" y="7364520"/>
            <a:ext cx="21944880" cy="37944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
          <p:cNvSpPr/>
          <p:nvPr/>
        </p:nvSpPr>
        <p:spPr>
          <a:xfrm>
            <a:off x="1201320" y="11859840"/>
            <a:ext cx="21971520" cy="637200"/>
          </a:xfrm>
          <a:custGeom>
            <a:avLst/>
            <a:gdLst/>
            <a:ahLst/>
            <a:rect l="0" t="0" r="r" b="b"/>
            <a:pathLst>
              <a:path w="61032" h="1770">
                <a:moveTo>
                  <a:pt x="0" y="0"/>
                </a:moveTo>
                <a:lnTo>
                  <a:pt x="61032" y="0"/>
                </a:lnTo>
                <a:lnTo>
                  <a:pt x="61032" y="1770"/>
                </a:lnTo>
                <a:lnTo>
                  <a:pt x="0" y="1770"/>
                </a:lnTo>
                <a:lnTo>
                  <a:pt x="0" y="0"/>
                </a:lnTo>
                <a:close/>
              </a:path>
            </a:pathLst>
          </a:custGeom>
          <a:noFill/>
          <a:ln w="0">
            <a:noFill/>
          </a:ln>
        </p:spPr>
      </p:sp>
      <p:sp>
        <p:nvSpPr>
          <p:cNvPr id="1"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sp>
        <p:nvSpPr>
          <p:cNvPr id="40" name="PlaceHolder 1"/>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ti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hyperlink" Target="httos://www.gemalto.com/govt/biometrics/facial-recognition"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8" name=""/>
          <p:cNvSpPr txBox="1"/>
          <p:nvPr/>
        </p:nvSpPr>
        <p:spPr>
          <a:xfrm>
            <a:off x="1206360" y="2575080"/>
            <a:ext cx="21971160" cy="4648320"/>
          </a:xfrm>
          <a:prstGeom prst="rect">
            <a:avLst/>
          </a:prstGeom>
          <a:noFill/>
          <a:ln w="0">
            <a:noFill/>
          </a:ln>
        </p:spPr>
        <p:txBody>
          <a:bodyPr lIns="90000" rIns="90000" tIns="45000" bIns="45000" anchor="b">
            <a:normAutofit/>
          </a:bodyPr>
          <a:p>
            <a:pPr>
              <a:lnSpc>
                <a:spcPct val="80000"/>
              </a:lnSpc>
              <a:buNone/>
            </a:pPr>
            <a:r>
              <a:rPr b="1" lang="en-US" sz="11600" spc="-1" strike="noStrike">
                <a:solidFill>
                  <a:srgbClr val="000000"/>
                </a:solidFill>
                <a:latin typeface="HelveticaNeue-Bold"/>
                <a:ea typeface="HelveticaNeue-Bold"/>
              </a:rPr>
              <a:t>Deep Learning : Face Recognition</a:t>
            </a:r>
            <a:endParaRPr b="0" lang="en-US" sz="11600" spc="-1" strike="noStrike">
              <a:latin typeface="Arial"/>
            </a:endParaRPr>
          </a:p>
        </p:txBody>
      </p:sp>
      <p:sp>
        <p:nvSpPr>
          <p:cNvPr id="79" name=""/>
          <p:cNvSpPr txBox="1"/>
          <p:nvPr/>
        </p:nvSpPr>
        <p:spPr>
          <a:xfrm>
            <a:off x="1201320" y="7223040"/>
            <a:ext cx="21971160" cy="1905120"/>
          </a:xfrm>
          <a:prstGeom prst="rect">
            <a:avLst/>
          </a:prstGeom>
          <a:noFill/>
          <a:ln w="0">
            <a:noFill/>
          </a:ln>
        </p:spPr>
        <p:txBody>
          <a:bodyPr lIns="90000" rIns="90000" tIns="45000" bIns="45000" anchor="t">
            <a:normAutofit/>
          </a:bodyPr>
          <a:p>
            <a:r>
              <a:rPr b="1" lang="en-US" sz="3800" spc="-1" strike="noStrike">
                <a:solidFill>
                  <a:srgbClr val="000000"/>
                </a:solidFill>
                <a:latin typeface="HelveticaNeue-Bold"/>
                <a:ea typeface="HelveticaNeue-Bold"/>
              </a:rPr>
              <a:t>Video Link : https://github.com/SaiSrikanthN/Journal-Club_NN/blob/main/README.md</a:t>
            </a:r>
            <a:endParaRPr b="0" lang="en-US" sz="3800" spc="-1" strike="noStrike">
              <a:latin typeface="Arial"/>
            </a:endParaRPr>
          </a:p>
        </p:txBody>
      </p:sp>
      <p:sp>
        <p:nvSpPr>
          <p:cNvPr id="80" name=""/>
          <p:cNvSpPr txBox="1"/>
          <p:nvPr/>
        </p:nvSpPr>
        <p:spPr>
          <a:xfrm>
            <a:off x="1201320" y="11859840"/>
            <a:ext cx="21971160" cy="636840"/>
          </a:xfrm>
          <a:prstGeom prst="rect">
            <a:avLst/>
          </a:prstGeom>
          <a:noFill/>
          <a:ln w="0">
            <a:noFill/>
          </a:ln>
        </p:spPr>
        <p:txBody>
          <a:bodyPr lIns="90000" rIns="90000" tIns="45000" bIns="45000" anchor="t">
            <a:normAutofit fontScale="88000"/>
          </a:bodyPr>
          <a:p>
            <a:r>
              <a:rPr b="1" lang="en-US" sz="4200" spc="-1" strike="noStrike">
                <a:solidFill>
                  <a:srgbClr val="000000"/>
                </a:solidFill>
                <a:latin typeface="HelveticaNeue-Bold"/>
                <a:ea typeface="HelveticaNeue-Bold"/>
              </a:rPr>
              <a:t>Sai Srikanth Narina </a:t>
            </a:r>
            <a:endParaRPr b="0" lang="en-US" sz="4200" spc="-1" strike="noStrike">
              <a:latin typeface="Arial"/>
            </a:endParaRPr>
          </a:p>
        </p:txBody>
      </p:sp>
      <p:sp>
        <p:nvSpPr>
          <p:cNvPr id="81" name=""/>
          <p:cNvSpPr txBox="1"/>
          <p:nvPr/>
        </p:nvSpPr>
        <p:spPr>
          <a:xfrm>
            <a:off x="1067760" y="12544920"/>
            <a:ext cx="2010240" cy="800280"/>
          </a:xfrm>
          <a:prstGeom prst="rect">
            <a:avLst/>
          </a:prstGeom>
          <a:noFill/>
          <a:ln w="0">
            <a:noFill/>
          </a:ln>
        </p:spPr>
        <p:txBody>
          <a:bodyPr lIns="90000" rIns="90000" tIns="45000" bIns="45000" anchor="t">
            <a:noAutofit/>
          </a:bodyPr>
          <a:p>
            <a:pPr algn="ctr">
              <a:buNone/>
            </a:pPr>
            <a:r>
              <a:rPr b="1" lang="en-US" sz="2400" spc="-1" strike="noStrike">
                <a:solidFill>
                  <a:srgbClr val="5e5e5e"/>
                </a:solidFill>
                <a:latin typeface="HelveticaNeue"/>
                <a:ea typeface="HelveticaNeue"/>
              </a:rPr>
              <a:t>700741314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2" name=""/>
          <p:cNvSpPr txBox="1"/>
          <p:nvPr/>
        </p:nvSpPr>
        <p:spPr>
          <a:xfrm>
            <a:off x="1206360" y="1079640"/>
            <a:ext cx="21971160" cy="1433160"/>
          </a:xfrm>
          <a:prstGeom prst="rect">
            <a:avLst/>
          </a:prstGeom>
          <a:noFill/>
          <a:ln w="0">
            <a:noFill/>
          </a:ln>
        </p:spPr>
        <p:txBody>
          <a:bodyPr lIns="90000" rIns="90000" tIns="45000" bIns="45000" anchor="t">
            <a:normAutofit/>
          </a:bodyPr>
          <a:p>
            <a:pPr>
              <a:lnSpc>
                <a:spcPct val="80000"/>
              </a:lnSpc>
              <a:buNone/>
            </a:pPr>
            <a:r>
              <a:rPr b="1" lang="en-US" sz="8500" spc="-1" strike="noStrike">
                <a:solidFill>
                  <a:srgbClr val="000000"/>
                </a:solidFill>
                <a:latin typeface="HelveticaNeue-Bold"/>
                <a:ea typeface="HelveticaNeue-Bold"/>
              </a:rPr>
              <a:t>Motivation:</a:t>
            </a:r>
            <a:endParaRPr b="0" lang="en-US" sz="8500" spc="-1" strike="noStrike">
              <a:latin typeface="Arial"/>
            </a:endParaRPr>
          </a:p>
        </p:txBody>
      </p:sp>
      <p:sp>
        <p:nvSpPr>
          <p:cNvPr id="83" name=""/>
          <p:cNvSpPr txBox="1"/>
          <p:nvPr/>
        </p:nvSpPr>
        <p:spPr>
          <a:xfrm>
            <a:off x="1206360" y="4248360"/>
            <a:ext cx="21971160" cy="8255880"/>
          </a:xfrm>
          <a:prstGeom prst="rect">
            <a:avLst/>
          </a:prstGeom>
          <a:noFill/>
          <a:ln w="0">
            <a:noFill/>
          </a:ln>
        </p:spPr>
        <p:txBody>
          <a:bodyPr lIns="90000" rIns="90000" tIns="45000" bIns="45000" anchor="t">
            <a:normAutofit/>
          </a:bodyPr>
          <a:p>
            <a:pPr marL="631080" indent="-631080">
              <a:spcAft>
                <a:spcPts val="1199"/>
              </a:spcAft>
              <a:buClr>
                <a:srgbClr val="000000"/>
              </a:buClr>
              <a:buSzPct val="45000"/>
              <a:buFont typeface=""/>
              <a:buChar char=""/>
            </a:pPr>
            <a:r>
              <a:rPr b="0" lang="en-US" sz="4940" spc="-1" strike="noStrike">
                <a:solidFill>
                  <a:srgbClr val="000000"/>
                </a:solidFill>
                <a:latin typeface="Times New Roman"/>
                <a:ea typeface="Times New Roman"/>
              </a:rPr>
              <a:t>Human face is the significant characteristic to identify a person. Everyone has their own unique face even for twins. Thus, a face recognition and identification are required to distinguish each other. A face recognition system is the verification system to find a person’s identity through biometric method. Face recognition has become a popular method nowadays in many applications such as phone unlock system, criminal identification and even home security system. This system is more secure as it does not need any dependencies such as key and card but only facial image is needed.</a:t>
            </a:r>
            <a:endParaRPr b="0" lang="en-US" sz="4940" spc="-1" strike="noStrike">
              <a:latin typeface="Arial"/>
            </a:endParaRPr>
          </a:p>
        </p:txBody>
      </p:sp>
      <p:sp>
        <p:nvSpPr>
          <p:cNvPr id="84"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5" name=""/>
          <p:cNvSpPr txBox="1"/>
          <p:nvPr/>
        </p:nvSpPr>
        <p:spPr>
          <a:xfrm>
            <a:off x="1206360" y="1079640"/>
            <a:ext cx="21971160" cy="1433160"/>
          </a:xfrm>
          <a:prstGeom prst="rect">
            <a:avLst/>
          </a:prstGeom>
          <a:noFill/>
          <a:ln w="0">
            <a:noFill/>
          </a:ln>
        </p:spPr>
        <p:txBody>
          <a:bodyPr lIns="90000" rIns="90000" tIns="45000" bIns="45000" anchor="t">
            <a:normAutofit/>
          </a:bodyPr>
          <a:p>
            <a:pPr>
              <a:lnSpc>
                <a:spcPct val="80000"/>
              </a:lnSpc>
              <a:buNone/>
            </a:pPr>
            <a:r>
              <a:rPr b="1" lang="en-US" sz="8500" spc="-1" strike="noStrike">
                <a:solidFill>
                  <a:srgbClr val="000000"/>
                </a:solidFill>
                <a:latin typeface="HelveticaNeue-Bold"/>
                <a:ea typeface="HelveticaNeue-Bold"/>
              </a:rPr>
              <a:t>Problem Statement:</a:t>
            </a:r>
            <a:endParaRPr b="0" lang="en-US" sz="8500" spc="-1" strike="noStrike">
              <a:latin typeface="Arial"/>
            </a:endParaRPr>
          </a:p>
        </p:txBody>
      </p:sp>
      <p:sp>
        <p:nvSpPr>
          <p:cNvPr id="86" name=""/>
          <p:cNvSpPr txBox="1"/>
          <p:nvPr/>
        </p:nvSpPr>
        <p:spPr>
          <a:xfrm>
            <a:off x="1206360" y="4248360"/>
            <a:ext cx="21971160" cy="8255880"/>
          </a:xfrm>
          <a:prstGeom prst="rect">
            <a:avLst/>
          </a:prstGeom>
          <a:noFill/>
          <a:ln w="0">
            <a:noFill/>
          </a:ln>
        </p:spPr>
        <p:txBody>
          <a:bodyPr lIns="90000" rIns="90000" tIns="45000" bIns="45000" anchor="t">
            <a:normAutofit/>
          </a:bodyPr>
          <a:p>
            <a:pPr marL="505440" indent="-505440">
              <a:spcAft>
                <a:spcPts val="1199"/>
              </a:spcAft>
              <a:buClr>
                <a:srgbClr val="000000"/>
              </a:buClr>
              <a:buSzPct val="45000"/>
              <a:buFont typeface=""/>
              <a:buChar char=""/>
            </a:pPr>
            <a:r>
              <a:rPr b="1" lang="en-US" sz="3930" spc="-1" strike="noStrike">
                <a:solidFill>
                  <a:srgbClr val="000000"/>
                </a:solidFill>
                <a:latin typeface="Times New Roman"/>
                <a:ea typeface="Times New Roman"/>
              </a:rPr>
              <a:t>Identification </a:t>
            </a:r>
            <a:r>
              <a:rPr b="0" lang="en-US" sz="3930" spc="-1" strike="noStrike">
                <a:solidFill>
                  <a:srgbClr val="000000"/>
                </a:solidFill>
                <a:latin typeface="TimesNewRomanPSMT"/>
                <a:ea typeface="TimesNewRomanPSMT"/>
              </a:rPr>
              <a:t>Recognizing individual by locating their faces in a given image is the first step in Face recognition system. The identification ensure that the algorithm identifies the image as a facial image and then utilizes this information to identify the faces in the image. The identification step checks for the face in the image against the other faces to look for the identity of the face in the image, which makes this a multiclass classification problem.</a:t>
            </a:r>
            <a:endParaRPr b="0" lang="en-US" sz="3930" spc="-1" strike="noStrike">
              <a:latin typeface="Arial"/>
            </a:endParaRPr>
          </a:p>
          <a:p>
            <a:pPr marL="505440" indent="-505440">
              <a:spcAft>
                <a:spcPts val="1199"/>
              </a:spcAft>
              <a:buClr>
                <a:srgbClr val="000000"/>
              </a:buClr>
              <a:buSzPct val="45000"/>
              <a:buFont typeface=""/>
              <a:buChar char=""/>
            </a:pPr>
            <a:r>
              <a:rPr b="1" lang="en-US" sz="3930" spc="-1" strike="noStrike">
                <a:solidFill>
                  <a:srgbClr val="000000"/>
                </a:solidFill>
                <a:latin typeface="Times New Roman"/>
                <a:ea typeface="Times New Roman"/>
              </a:rPr>
              <a:t>Verification </a:t>
            </a:r>
            <a:r>
              <a:rPr b="0" lang="en-US" sz="3930" spc="-1" strike="noStrike">
                <a:solidFill>
                  <a:srgbClr val="000000"/>
                </a:solidFill>
                <a:latin typeface="TimesNewRomanPSMT"/>
                <a:ea typeface="TimesNewRomanPSMT"/>
              </a:rPr>
              <a:t>The verification is concerned with validation of identity based on the input image of a face. It performs a one-to-one matching by either accepting or rejecting the identity which makes this a binary classification problem.</a:t>
            </a:r>
            <a:endParaRPr b="0" lang="en-US" sz="3930" spc="-1" strike="noStrike">
              <a:latin typeface="Arial"/>
            </a:endParaRPr>
          </a:p>
        </p:txBody>
      </p:sp>
      <p:sp>
        <p:nvSpPr>
          <p:cNvPr id="87"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
          <p:cNvSpPr txBox="1"/>
          <p:nvPr/>
        </p:nvSpPr>
        <p:spPr>
          <a:xfrm>
            <a:off x="1206360" y="1079640"/>
            <a:ext cx="21971160" cy="1433160"/>
          </a:xfrm>
          <a:prstGeom prst="rect">
            <a:avLst/>
          </a:prstGeom>
          <a:noFill/>
          <a:ln w="0">
            <a:noFill/>
          </a:ln>
        </p:spPr>
        <p:txBody>
          <a:bodyPr lIns="90000" rIns="90000" tIns="45000" bIns="45000" anchor="t">
            <a:normAutofit/>
          </a:bodyPr>
          <a:p>
            <a:pPr>
              <a:lnSpc>
                <a:spcPct val="80000"/>
              </a:lnSpc>
              <a:buNone/>
            </a:pPr>
            <a:r>
              <a:rPr b="1" lang="en-US" sz="8500" spc="-1" strike="noStrike">
                <a:solidFill>
                  <a:srgbClr val="000000"/>
                </a:solidFill>
                <a:latin typeface="HelveticaNeue-Bold"/>
                <a:ea typeface="HelveticaNeue-Bold"/>
              </a:rPr>
              <a:t>Objectives:</a:t>
            </a:r>
            <a:endParaRPr b="0" lang="en-US" sz="8500" spc="-1" strike="noStrike">
              <a:latin typeface="Arial"/>
            </a:endParaRPr>
          </a:p>
        </p:txBody>
      </p:sp>
      <p:sp>
        <p:nvSpPr>
          <p:cNvPr id="89" name=""/>
          <p:cNvSpPr txBox="1"/>
          <p:nvPr/>
        </p:nvSpPr>
        <p:spPr>
          <a:xfrm>
            <a:off x="1206360" y="4248360"/>
            <a:ext cx="21971160" cy="8255880"/>
          </a:xfrm>
          <a:prstGeom prst="rect">
            <a:avLst/>
          </a:prstGeom>
          <a:noFill/>
          <a:ln w="0">
            <a:noFill/>
          </a:ln>
        </p:spPr>
        <p:txBody>
          <a:bodyPr lIns="90000" rIns="90000" tIns="45000" bIns="45000" anchor="t">
            <a:normAutofit/>
          </a:bodyPr>
          <a:p>
            <a:pPr marL="451080" indent="-451080">
              <a:buClr>
                <a:srgbClr val="000000"/>
              </a:buClr>
              <a:buSzPct val="45000"/>
              <a:buFont typeface=""/>
              <a:buChar char=""/>
            </a:pPr>
            <a:r>
              <a:rPr b="1" lang="en-US" sz="3500" spc="-1" strike="noStrike">
                <a:solidFill>
                  <a:srgbClr val="000000"/>
                </a:solidFill>
                <a:latin typeface="HelveticaNeue"/>
                <a:ea typeface="HelveticaNeue"/>
              </a:rPr>
              <a:t>Face Detection</a:t>
            </a:r>
            <a:r>
              <a:rPr b="0" lang="en-US" sz="3500" spc="-1" strike="noStrike">
                <a:solidFill>
                  <a:srgbClr val="000000"/>
                </a:solidFill>
                <a:latin typeface="HelveticaNeue"/>
                <a:ea typeface="HelveticaNeue"/>
              </a:rPr>
              <a:t>. Locate one or more faces in the image and mark with a bounding box.</a:t>
            </a:r>
            <a:endParaRPr b="0" lang="en-US" sz="3500" spc="-1" strike="noStrike">
              <a:latin typeface="Arial"/>
            </a:endParaRPr>
          </a:p>
          <a:p>
            <a:pPr marL="451080" indent="-451080">
              <a:buClr>
                <a:srgbClr val="000000"/>
              </a:buClr>
              <a:buSzPct val="45000"/>
              <a:buFont typeface=""/>
              <a:buChar char=""/>
            </a:pPr>
            <a:r>
              <a:rPr b="1" lang="en-US" sz="3500" spc="-1" strike="noStrike">
                <a:solidFill>
                  <a:srgbClr val="000000"/>
                </a:solidFill>
                <a:latin typeface="HelveticaNeue"/>
                <a:ea typeface="HelveticaNeue"/>
              </a:rPr>
              <a:t>Face Alignment</a:t>
            </a:r>
            <a:r>
              <a:rPr b="0" lang="en-US" sz="3500" spc="-1" strike="noStrike">
                <a:solidFill>
                  <a:srgbClr val="000000"/>
                </a:solidFill>
                <a:latin typeface="HelveticaNeue"/>
                <a:ea typeface="HelveticaNeue"/>
              </a:rPr>
              <a:t>. Normalize the face to be consistent with the database, such as geometry and photometrics.</a:t>
            </a:r>
            <a:endParaRPr b="0" lang="en-US" sz="3500" spc="-1" strike="noStrike">
              <a:latin typeface="Arial"/>
            </a:endParaRPr>
          </a:p>
          <a:p>
            <a:pPr marL="451080" indent="-451080">
              <a:buClr>
                <a:srgbClr val="000000"/>
              </a:buClr>
              <a:buSzPct val="45000"/>
              <a:buFont typeface=""/>
              <a:buChar char=""/>
            </a:pPr>
            <a:r>
              <a:rPr b="1" lang="en-US" sz="3500" spc="-1" strike="noStrike">
                <a:solidFill>
                  <a:srgbClr val="000000"/>
                </a:solidFill>
                <a:latin typeface="HelveticaNeue"/>
                <a:ea typeface="HelveticaNeue"/>
              </a:rPr>
              <a:t>Feature Extraction</a:t>
            </a:r>
            <a:r>
              <a:rPr b="0" lang="en-US" sz="3500" spc="-1" strike="noStrike">
                <a:solidFill>
                  <a:srgbClr val="000000"/>
                </a:solidFill>
                <a:latin typeface="HelveticaNeue"/>
                <a:ea typeface="HelveticaNeue"/>
              </a:rPr>
              <a:t>. Extract features from the face that can be used for the recognition task.</a:t>
            </a:r>
            <a:endParaRPr b="0" lang="en-US" sz="3500" spc="-1" strike="noStrike">
              <a:latin typeface="Arial"/>
            </a:endParaRPr>
          </a:p>
          <a:p>
            <a:pPr marL="451080" indent="-451080">
              <a:buClr>
                <a:srgbClr val="000000"/>
              </a:buClr>
              <a:buSzPct val="45000"/>
              <a:buFont typeface=""/>
              <a:buChar char=""/>
            </a:pPr>
            <a:r>
              <a:rPr b="1" lang="en-US" sz="3500" spc="-1" strike="noStrike">
                <a:solidFill>
                  <a:srgbClr val="000000"/>
                </a:solidFill>
                <a:latin typeface="HelveticaNeue"/>
                <a:ea typeface="HelveticaNeue"/>
              </a:rPr>
              <a:t>Face Recognition</a:t>
            </a:r>
            <a:r>
              <a:rPr b="0" lang="en-US" sz="3500" spc="-1" strike="noStrike">
                <a:solidFill>
                  <a:srgbClr val="000000"/>
                </a:solidFill>
                <a:latin typeface="HelveticaNeue"/>
                <a:ea typeface="HelveticaNeue"/>
              </a:rPr>
              <a:t>. Perform matching of the face against one or more known faces in a prepared database.￼</a:t>
            </a:r>
            <a:endParaRPr b="0" lang="en-US" sz="3500" spc="-1" strike="noStrike">
              <a:latin typeface="Arial"/>
            </a:endParaRPr>
          </a:p>
        </p:txBody>
      </p:sp>
      <p:sp>
        <p:nvSpPr>
          <p:cNvPr id="90"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1" name=""/>
          <p:cNvSpPr txBox="1"/>
          <p:nvPr/>
        </p:nvSpPr>
        <p:spPr>
          <a:xfrm>
            <a:off x="1206360" y="1079640"/>
            <a:ext cx="21971160" cy="1433160"/>
          </a:xfrm>
          <a:prstGeom prst="rect">
            <a:avLst/>
          </a:prstGeom>
          <a:noFill/>
          <a:ln w="0">
            <a:noFill/>
          </a:ln>
        </p:spPr>
        <p:txBody>
          <a:bodyPr lIns="90000" rIns="90000" tIns="45000" bIns="45000" anchor="t">
            <a:normAutofit/>
          </a:bodyPr>
          <a:p>
            <a:pPr>
              <a:lnSpc>
                <a:spcPct val="80000"/>
              </a:lnSpc>
              <a:buNone/>
            </a:pPr>
            <a:r>
              <a:rPr b="1" lang="en-US" sz="8500" spc="-1" strike="noStrike">
                <a:solidFill>
                  <a:srgbClr val="000000"/>
                </a:solidFill>
                <a:latin typeface="HelveticaNeue-Bold"/>
                <a:ea typeface="HelveticaNeue-Bold"/>
              </a:rPr>
              <a:t>Contributions</a:t>
            </a:r>
            <a:endParaRPr b="0" lang="en-US" sz="8500" spc="-1" strike="noStrike">
              <a:latin typeface="Arial"/>
            </a:endParaRPr>
          </a:p>
        </p:txBody>
      </p:sp>
      <p:sp>
        <p:nvSpPr>
          <p:cNvPr id="92" name=""/>
          <p:cNvSpPr txBox="1"/>
          <p:nvPr/>
        </p:nvSpPr>
        <p:spPr>
          <a:xfrm>
            <a:off x="1206360" y="4248360"/>
            <a:ext cx="21971160" cy="8255880"/>
          </a:xfrm>
          <a:prstGeom prst="rect">
            <a:avLst/>
          </a:prstGeom>
          <a:noFill/>
          <a:ln w="0">
            <a:noFill/>
          </a:ln>
        </p:spPr>
        <p:txBody>
          <a:bodyPr lIns="90000" rIns="90000" tIns="45000" bIns="45000" anchor="t">
            <a:normAutofit/>
          </a:bodyPr>
          <a:p>
            <a:pPr marL="622440" indent="-622440">
              <a:lnSpc>
                <a:spcPct val="90000"/>
              </a:lnSpc>
              <a:spcBef>
                <a:spcPts val="4501"/>
              </a:spcBef>
              <a:buClr>
                <a:srgbClr val="000000"/>
              </a:buClr>
              <a:buSzPct val="45000"/>
              <a:buFont typeface=""/>
              <a:buChar char=""/>
            </a:pPr>
            <a:r>
              <a:rPr b="0" lang="en-US" sz="4800" spc="-1" strike="noStrike">
                <a:solidFill>
                  <a:srgbClr val="000000"/>
                </a:solidFill>
                <a:latin typeface="HelveticaNeue"/>
                <a:ea typeface="HelveticaNeue"/>
              </a:rPr>
              <a:t>Pre Processing techniques for Image Detections and Alignment.</a:t>
            </a:r>
            <a:endParaRPr b="0" lang="en-US" sz="4800" spc="-1" strike="noStrike">
              <a:latin typeface="Arial"/>
            </a:endParaRPr>
          </a:p>
          <a:p>
            <a:pPr marL="622440" indent="-622440">
              <a:lnSpc>
                <a:spcPct val="90000"/>
              </a:lnSpc>
              <a:spcBef>
                <a:spcPts val="4501"/>
              </a:spcBef>
              <a:buClr>
                <a:srgbClr val="000000"/>
              </a:buClr>
              <a:buSzPct val="45000"/>
              <a:buFont typeface=""/>
              <a:buChar char=""/>
            </a:pPr>
            <a:r>
              <a:rPr b="0" lang="en-US" sz="4800" spc="-1" strike="noStrike">
                <a:solidFill>
                  <a:srgbClr val="000000"/>
                </a:solidFill>
                <a:latin typeface="HelveticaNeue"/>
                <a:ea typeface="HelveticaNeue"/>
              </a:rPr>
              <a:t>Deep learning methods contribution for Feature Extractions, Classifying and Matching.</a:t>
            </a:r>
            <a:endParaRPr b="0" lang="en-US" sz="4800" spc="-1" strike="noStrike">
              <a:latin typeface="Arial"/>
            </a:endParaRPr>
          </a:p>
          <a:p>
            <a:pPr marL="622440" indent="-622440">
              <a:lnSpc>
                <a:spcPct val="90000"/>
              </a:lnSpc>
              <a:spcBef>
                <a:spcPts val="4501"/>
              </a:spcBef>
              <a:buClr>
                <a:srgbClr val="000000"/>
              </a:buClr>
              <a:buSzPct val="45000"/>
              <a:buFont typeface=""/>
              <a:buChar char=""/>
            </a:pPr>
            <a:r>
              <a:rPr b="0" lang="en-US" sz="4800" spc="-1" strike="noStrike">
                <a:solidFill>
                  <a:srgbClr val="000000"/>
                </a:solidFill>
                <a:latin typeface="HelveticaNeue"/>
                <a:ea typeface="HelveticaNeue"/>
              </a:rPr>
              <a:t>ROC Curve for Evaluation.</a:t>
            </a:r>
            <a:endParaRPr b="0" lang="en-US" sz="4800" spc="-1" strike="noStrike">
              <a:latin typeface="Arial"/>
            </a:endParaRPr>
          </a:p>
        </p:txBody>
      </p:sp>
      <p:sp>
        <p:nvSpPr>
          <p:cNvPr id="93"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pic>
        <p:nvPicPr>
          <p:cNvPr id="94" name="" descr=""/>
          <p:cNvPicPr/>
          <p:nvPr/>
        </p:nvPicPr>
        <p:blipFill>
          <a:blip r:embed="rId2"/>
          <a:stretch/>
        </p:blipFill>
        <p:spPr>
          <a:xfrm>
            <a:off x="1626120" y="8080560"/>
            <a:ext cx="14497200" cy="4732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5" name=""/>
          <p:cNvSpPr txBox="1"/>
          <p:nvPr/>
        </p:nvSpPr>
        <p:spPr>
          <a:xfrm>
            <a:off x="1206360" y="1079640"/>
            <a:ext cx="21971160" cy="1433160"/>
          </a:xfrm>
          <a:prstGeom prst="rect">
            <a:avLst/>
          </a:prstGeom>
          <a:noFill/>
          <a:ln w="0">
            <a:noFill/>
          </a:ln>
        </p:spPr>
        <p:txBody>
          <a:bodyPr lIns="90000" rIns="90000" tIns="45000" bIns="45000" anchor="t">
            <a:normAutofit/>
          </a:bodyPr>
          <a:p>
            <a:pPr>
              <a:lnSpc>
                <a:spcPct val="80000"/>
              </a:lnSpc>
              <a:buNone/>
            </a:pPr>
            <a:r>
              <a:rPr b="1" lang="en-US" sz="8500" spc="-1" strike="noStrike">
                <a:solidFill>
                  <a:srgbClr val="000000"/>
                </a:solidFill>
                <a:latin typeface="HelveticaNeue-Bold"/>
                <a:ea typeface="HelveticaNeue-Bold"/>
              </a:rPr>
              <a:t>Results</a:t>
            </a:r>
            <a:endParaRPr b="0" lang="en-US" sz="8500" spc="-1" strike="noStrike">
              <a:latin typeface="Arial"/>
            </a:endParaRPr>
          </a:p>
        </p:txBody>
      </p:sp>
      <p:sp>
        <p:nvSpPr>
          <p:cNvPr id="96" name=""/>
          <p:cNvSpPr txBox="1"/>
          <p:nvPr/>
        </p:nvSpPr>
        <p:spPr>
          <a:xfrm>
            <a:off x="1367640" y="4064400"/>
            <a:ext cx="21971160" cy="8255880"/>
          </a:xfrm>
          <a:prstGeom prst="rect">
            <a:avLst/>
          </a:prstGeom>
          <a:noFill/>
          <a:ln w="0">
            <a:noFill/>
          </a:ln>
        </p:spPr>
        <p:txBody>
          <a:bodyPr lIns="90000" rIns="90000" tIns="45000" bIns="45000" anchor="t">
            <a:normAutofit/>
          </a:bodyPr>
          <a:p>
            <a:pPr marL="610200" indent="-610200">
              <a:spcAft>
                <a:spcPts val="1199"/>
              </a:spcAft>
              <a:buClr>
                <a:srgbClr val="000000"/>
              </a:buClr>
              <a:buSzPct val="45000"/>
              <a:buFont typeface=""/>
              <a:buChar char=""/>
            </a:pPr>
            <a:r>
              <a:rPr b="0" i="1" lang="en-US" sz="4770" spc="-1" strike="noStrike">
                <a:solidFill>
                  <a:srgbClr val="000000"/>
                </a:solidFill>
                <a:latin typeface="Times New Roman"/>
                <a:ea typeface="Times New Roman"/>
              </a:rPr>
              <a:t>Distance of Face Detection</a:t>
            </a:r>
            <a:endParaRPr b="0" lang="en-US" sz="4770" spc="-1" strike="noStrike">
              <a:latin typeface="Arial"/>
            </a:endParaRPr>
          </a:p>
          <a:p>
            <a:pPr marL="610200" indent="-610200">
              <a:spcAft>
                <a:spcPts val="1199"/>
              </a:spcAft>
              <a:buClr>
                <a:srgbClr val="000000"/>
              </a:buClr>
              <a:buSzPct val="45000"/>
              <a:buFont typeface=""/>
              <a:buChar char=""/>
            </a:pPr>
            <a:r>
              <a:rPr b="0" i="1" lang="en-US" sz="4770" spc="-1" strike="noStrike">
                <a:solidFill>
                  <a:srgbClr val="000000"/>
                </a:solidFill>
                <a:latin typeface="Times New Roman"/>
                <a:ea typeface="Times New Roman"/>
              </a:rPr>
              <a:t>Lighting Condition</a:t>
            </a:r>
            <a:endParaRPr b="0" lang="en-US" sz="4770" spc="-1" strike="noStrike">
              <a:latin typeface="Arial"/>
            </a:endParaRPr>
          </a:p>
          <a:p>
            <a:pPr marL="610200" indent="-610200">
              <a:spcAft>
                <a:spcPts val="1199"/>
              </a:spcAft>
              <a:buClr>
                <a:srgbClr val="000000"/>
              </a:buClr>
              <a:buSzPct val="45000"/>
              <a:buFont typeface=""/>
              <a:buChar char=""/>
            </a:pPr>
            <a:r>
              <a:rPr b="0" i="1" lang="en-US" sz="4770" spc="-1" strike="noStrike">
                <a:solidFill>
                  <a:srgbClr val="000000"/>
                </a:solidFill>
                <a:latin typeface="Times New Roman"/>
                <a:ea typeface="Times New Roman"/>
              </a:rPr>
              <a:t>Accuracy of Face Recognition based on Image</a:t>
            </a:r>
            <a:endParaRPr b="0" lang="en-US" sz="4770" spc="-1" strike="noStrike">
              <a:latin typeface="Arial"/>
            </a:endParaRPr>
          </a:p>
          <a:p>
            <a:pPr marL="610200" indent="-610200">
              <a:spcAft>
                <a:spcPts val="1199"/>
              </a:spcAft>
              <a:buClr>
                <a:srgbClr val="000000"/>
              </a:buClr>
              <a:buSzPct val="45000"/>
              <a:buFont typeface=""/>
              <a:buChar char=""/>
            </a:pPr>
            <a:r>
              <a:rPr b="0" i="1" lang="en-US" sz="4770" spc="-1" strike="noStrike">
                <a:solidFill>
                  <a:srgbClr val="000000"/>
                </a:solidFill>
                <a:latin typeface="Times New Roman"/>
                <a:ea typeface="Times New Roman"/>
              </a:rPr>
              <a:t>Accuracy of Face Recognition based on Real-time Video</a:t>
            </a:r>
            <a:endParaRPr b="0" lang="en-US" sz="4770" spc="-1" strike="noStrike">
              <a:latin typeface="Arial"/>
            </a:endParaRPr>
          </a:p>
        </p:txBody>
      </p:sp>
      <p:sp>
        <p:nvSpPr>
          <p:cNvPr id="97"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8" name=""/>
          <p:cNvSpPr txBox="1"/>
          <p:nvPr/>
        </p:nvSpPr>
        <p:spPr>
          <a:xfrm>
            <a:off x="1206360" y="1079640"/>
            <a:ext cx="21971160" cy="1433160"/>
          </a:xfrm>
          <a:prstGeom prst="rect">
            <a:avLst/>
          </a:prstGeom>
          <a:noFill/>
          <a:ln w="0">
            <a:noFill/>
          </a:ln>
        </p:spPr>
        <p:txBody>
          <a:bodyPr lIns="90000" rIns="90000" tIns="45000" bIns="45000" anchor="t">
            <a:normAutofit/>
          </a:bodyPr>
          <a:p>
            <a:pPr>
              <a:lnSpc>
                <a:spcPct val="80000"/>
              </a:lnSpc>
              <a:buNone/>
            </a:pPr>
            <a:r>
              <a:rPr b="1" lang="en-US" sz="8500" spc="-1" strike="noStrike">
                <a:solidFill>
                  <a:srgbClr val="000000"/>
                </a:solidFill>
                <a:latin typeface="HelveticaNeue-Bold"/>
                <a:ea typeface="HelveticaNeue-Bold"/>
              </a:rPr>
              <a:t>References</a:t>
            </a:r>
            <a:endParaRPr b="0" lang="en-US" sz="8500" spc="-1" strike="noStrike">
              <a:latin typeface="Arial"/>
            </a:endParaRPr>
          </a:p>
        </p:txBody>
      </p:sp>
      <p:sp>
        <p:nvSpPr>
          <p:cNvPr id="99" name=""/>
          <p:cNvSpPr txBox="1"/>
          <p:nvPr/>
        </p:nvSpPr>
        <p:spPr>
          <a:xfrm>
            <a:off x="1206360" y="4248360"/>
            <a:ext cx="21971160" cy="8255880"/>
          </a:xfrm>
          <a:prstGeom prst="rect">
            <a:avLst/>
          </a:prstGeom>
          <a:noFill/>
          <a:ln w="0">
            <a:noFill/>
          </a:ln>
        </p:spPr>
        <p:txBody>
          <a:bodyPr lIns="90000" rIns="90000" tIns="45000" bIns="45000" anchor="t">
            <a:normAutofit/>
          </a:bodyPr>
          <a:p>
            <a:pPr marL="413640" indent="-413640">
              <a:buClr>
                <a:srgbClr val="000000"/>
              </a:buClr>
              <a:buSzPct val="45000"/>
              <a:buFont typeface=""/>
              <a:buChar char=""/>
            </a:pPr>
            <a:r>
              <a:rPr b="0" lang="en-US" sz="3200" spc="-1" strike="noStrike">
                <a:solidFill>
                  <a:srgbClr val="000000"/>
                </a:solidFill>
                <a:latin typeface="Arial"/>
                <a:ea typeface="Arial"/>
              </a:rPr>
              <a:t>A Gentle Introduction to Deep Learning for Face Recognition by Jason Brownlee on May 31, 2019 in Deep Learning for Computer Vision</a:t>
            </a:r>
            <a:endParaRPr b="0" lang="en-US" sz="3200" spc="-1" strike="noStrike">
              <a:latin typeface="Arial"/>
            </a:endParaRPr>
          </a:p>
          <a:p>
            <a:pPr marL="413640" indent="-413640">
              <a:buClr>
                <a:srgbClr val="000000"/>
              </a:buClr>
              <a:buSzPct val="45000"/>
              <a:buFont typeface=""/>
              <a:buChar char=""/>
            </a:pPr>
            <a:r>
              <a:rPr b="0" lang="en-US" sz="1800" spc="-1" strike="noStrike">
                <a:latin typeface="Arial"/>
                <a:hlinkClick r:id="rId2"/>
              </a:rPr>
              <a:t>httos://www.gemalto.com/govt/biometrics/facial-recognition</a:t>
            </a:r>
            <a:endParaRPr b="0" lang="en-US" sz="1800" spc="-1" strike="noStrike">
              <a:latin typeface="Arial"/>
            </a:endParaRPr>
          </a:p>
          <a:p>
            <a:pPr marL="413640" indent="-413640">
              <a:buClr>
                <a:srgbClr val="000000"/>
              </a:buClr>
              <a:buSzPct val="45000"/>
              <a:buFont typeface=""/>
              <a:buChar char=""/>
            </a:pPr>
            <a:r>
              <a:rPr b="0" lang="en-US" sz="3200" spc="-1" strike="noStrike">
                <a:solidFill>
                  <a:srgbClr val="000000"/>
                </a:solidFill>
                <a:latin typeface="Arial"/>
                <a:ea typeface="Arial"/>
              </a:rPr>
              <a:t>G. Thomson, “Facial Recognition,” </a:t>
            </a:r>
            <a:r>
              <a:rPr b="0" i="1" lang="en-US" sz="3200" spc="-1" strike="noStrike">
                <a:solidFill>
                  <a:srgbClr val="000000"/>
                </a:solidFill>
                <a:latin typeface="Arial"/>
                <a:ea typeface="Arial"/>
              </a:rPr>
              <a:t>Encyclopedia</a:t>
            </a:r>
            <a:r>
              <a:rPr b="0" lang="en-US" sz="3200" spc="-1" strike="noStrike">
                <a:solidFill>
                  <a:srgbClr val="000000"/>
                </a:solidFill>
                <a:latin typeface="Arial"/>
                <a:ea typeface="Arial"/>
              </a:rPr>
              <a:t>, 2005. [Online]. Available: https://www.encyclopedia.com/science/encyclopedias-almanacs-transcripts-and-maps/facial- recognition. [Accessed: 11-Oct-2018]. </a:t>
            </a:r>
            <a:endParaRPr b="0" lang="en-US" sz="3200" spc="-1" strike="noStrike">
              <a:latin typeface="Arial"/>
            </a:endParaRPr>
          </a:p>
        </p:txBody>
      </p:sp>
      <p:sp>
        <p:nvSpPr>
          <p:cNvPr id="100"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1" name=""/>
          <p:cNvSpPr/>
          <p:nvPr/>
        </p:nvSpPr>
        <p:spPr>
          <a:xfrm>
            <a:off x="1206360" y="2373120"/>
            <a:ext cx="21971520" cy="935280"/>
          </a:xfrm>
          <a:custGeom>
            <a:avLst/>
            <a:gdLst/>
            <a:ahLst/>
            <a:rect l="0" t="0" r="r" b="b"/>
            <a:pathLst>
              <a:path w="61032" h="2598">
                <a:moveTo>
                  <a:pt x="0" y="0"/>
                </a:moveTo>
                <a:lnTo>
                  <a:pt x="61032" y="0"/>
                </a:lnTo>
                <a:lnTo>
                  <a:pt x="61032" y="2598"/>
                </a:lnTo>
                <a:lnTo>
                  <a:pt x="0" y="2598"/>
                </a:lnTo>
                <a:lnTo>
                  <a:pt x="0" y="0"/>
                </a:lnTo>
                <a:close/>
              </a:path>
            </a:pathLst>
          </a:custGeom>
          <a:noFill/>
          <a:ln w="0">
            <a:noFill/>
          </a:ln>
        </p:spPr>
      </p:sp>
      <p:pic>
        <p:nvPicPr>
          <p:cNvPr id="102" name="" descr=""/>
          <p:cNvPicPr/>
          <p:nvPr/>
        </p:nvPicPr>
        <p:blipFill>
          <a:blip r:embed="rId2"/>
          <a:stretch/>
        </p:blipFill>
        <p:spPr>
          <a:xfrm>
            <a:off x="6095880" y="2286000"/>
            <a:ext cx="12192120" cy="9144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LibreOffice_project/e114eadc50a9ff8d8c8a0567d6da8f454beeb84f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