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56" r:id="rId2"/>
    <p:sldId id="288" r:id="rId3"/>
    <p:sldId id="291" r:id="rId4"/>
    <p:sldId id="290" r:id="rId5"/>
    <p:sldId id="297" r:id="rId6"/>
    <p:sldId id="298" r:id="rId7"/>
    <p:sldId id="293" r:id="rId8"/>
    <p:sldId id="299" r:id="rId9"/>
    <p:sldId id="300" r:id="rId10"/>
    <p:sldId id="301" r:id="rId11"/>
    <p:sldId id="302" r:id="rId12"/>
    <p:sldId id="303" r:id="rId13"/>
    <p:sldId id="304" r:id="rId14"/>
  </p:sldIdLst>
  <p:sldSz cx="9144000" cy="5143500" type="screen16x9"/>
  <p:notesSz cx="6858000" cy="9144000"/>
  <p:embeddedFontLst>
    <p:embeddedFont>
      <p:font typeface="Hind" panose="02000000000000000000" pitchFamily="2" charset="0"/>
      <p:regular r:id="rId16"/>
      <p:bold r:id="rId17"/>
    </p:embeddedFont>
    <p:embeddedFont>
      <p:font typeface="Nunito Light" pitchFamily="2" charset="0"/>
      <p:regular r:id="rId18"/>
      <p:italic r:id="rId19"/>
    </p:embeddedFont>
    <p:embeddedFont>
      <p:font typeface="Open Sans Light" panose="020B0306030504020204" pitchFamily="34" charset="0"/>
      <p:regular r:id="rId20"/>
      <p:italic r:id="rId21"/>
    </p:embeddedFont>
    <p:embeddedFont>
      <p:font typeface="Space Grotesk" panose="020B060402020202020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EE42F7-0D9B-4493-8777-4DC6C3A353F6}">
  <a:tblStyle styleId="{9AEE42F7-0D9B-4493-8777-4DC6C3A35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28600" y="444150"/>
            <a:ext cx="77232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9144000" cy="5147059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1970104" y="-1970104"/>
            <a:ext cx="5147057" cy="9087265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4388257" y="-7987"/>
            <a:ext cx="4744616" cy="4760590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1998471" y="-1998470"/>
            <a:ext cx="5147058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7251738" y="1053295"/>
            <a:ext cx="3304611" cy="397442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7187681" y="816073"/>
            <a:ext cx="3804135" cy="3632627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8578939" y="4249314"/>
            <a:ext cx="658334" cy="1316667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7936699" y="4381057"/>
            <a:ext cx="1779261" cy="889631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323739" y="-688019"/>
            <a:ext cx="1149001" cy="1369847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494644" y="-372908"/>
            <a:ext cx="613799" cy="73962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566160"/>
            <a:ext cx="5102352" cy="27432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200" spc="225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171450" lvl="0" indent="-17145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4736307"/>
            <a:ext cx="304800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263D6C4-4840-40CC-AC84-17E24B3B7B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4078" y="2914651"/>
            <a:ext cx="5836158" cy="644291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372670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1"/>
            <a:ext cx="9144000" cy="516314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1"/>
            <a:ext cx="9144001" cy="5163143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050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1998471" y="-1998470"/>
            <a:ext cx="5147058" cy="9144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407194"/>
            <a:ext cx="8410575" cy="461665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2400" b="1" spc="-53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39150" y="4736307"/>
            <a:ext cx="304800" cy="273844"/>
          </a:xfrm>
        </p:spPr>
        <p:txBody>
          <a:bodyPr/>
          <a:lstStyle>
            <a:lvl1pPr>
              <a:defRPr sz="75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C263D6C4-4840-40CC-AC84-17E24B3B7BD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374542" y="-241991"/>
            <a:ext cx="401648" cy="483982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219039"/>
            <a:ext cx="5038725" cy="306993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105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450"/>
              </a:spcBef>
              <a:spcAft>
                <a:spcPts val="300"/>
              </a:spcAft>
              <a:defRPr sz="9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0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73373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2223" y="0"/>
            <a:ext cx="9156224" cy="51435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000250" y="-2000251"/>
            <a:ext cx="51435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000250" y="-2000251"/>
            <a:ext cx="5143500" cy="9144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5161475" cy="5144157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3912931" y="2105406"/>
            <a:ext cx="3709199" cy="932688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405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532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720000" y="445019"/>
            <a:ext cx="4763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713225" y="1790975"/>
            <a:ext cx="4294800" cy="19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Open Sans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135550" y="1441675"/>
            <a:ext cx="4872900" cy="118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135550" y="27846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Space Grotesk"/>
              <a:buNone/>
              <a:defRPr sz="26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pace Grotesk"/>
              <a:buNone/>
              <a:defRPr sz="35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65" r:id="rId8"/>
    <p:sldLayoutId id="2147483666" r:id="rId9"/>
    <p:sldLayoutId id="2147483672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ctrTitle"/>
          </p:nvPr>
        </p:nvSpPr>
        <p:spPr>
          <a:xfrm>
            <a:off x="195549" y="378048"/>
            <a:ext cx="7723200" cy="243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700" dirty="0">
                <a:solidFill>
                  <a:srgbClr val="00B0F0"/>
                </a:solidFill>
              </a:rPr>
              <a:t>Healthcare Revenue Cycle Management</a:t>
            </a:r>
            <a:endParaRPr sz="5700" dirty="0">
              <a:solidFill>
                <a:srgbClr val="00B0F0"/>
              </a:solidFill>
            </a:endParaRPr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672050" y="3009750"/>
            <a:ext cx="6243300" cy="82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                                                            Presented by :-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accent3">
                    <a:lumMod val="75000"/>
                  </a:schemeClr>
                </a:solidFill>
              </a:rPr>
              <a:t>Sai Sriram Inavolu</a:t>
            </a:r>
            <a:endParaRPr sz="1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98943-0850-EC8F-81CF-918AE1661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BigQuery</a:t>
            </a:r>
            <a:r>
              <a:rPr lang="en-US" sz="3600" dirty="0"/>
              <a:t>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177D-FB39-C5AD-CACA-9AECE3B25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2075"/>
            <a:ext cx="7704000" cy="3416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In </a:t>
            </a:r>
            <a:r>
              <a:rPr lang="en-US" sz="1400" dirty="0" err="1"/>
              <a:t>BigQuery</a:t>
            </a:r>
            <a:r>
              <a:rPr lang="en-US" sz="1400" dirty="0"/>
              <a:t>, the pipeline loads only Silver and Gold layers to maintain storage efficiency and semantic clarity: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Silver datasets represent deduplicated, cleaned, and standardized records, optimized for enrichment or further modeling.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Gold datasets consist of dimensional star schema components, with fact tables partitioned by time and clustered on patient identifiers to improve query performance.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dirty="0"/>
              <a:t>The pipeline supports: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Automatic schema summary generation for every load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Dynamic partitioning and clustering based on business fields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Ready-to-query tables powering downstream dashboards or analytics</a:t>
            </a:r>
          </a:p>
          <a:p>
            <a:pPr marL="15240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46406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FF6F1-B183-EAAB-72DF-36A681AD9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Key 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0E56-3B91-2858-A9DC-E46A22996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2075"/>
            <a:ext cx="7704000" cy="3416400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1300" dirty="0"/>
              <a:t>Through this project, the following data engineering principles and practices were applied and reinforced: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Real-world implementation of SCD Type 2 logic using surrogate keys and effective date tracking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Design and implementation of a multi-layered Medallion architecture for data reliability and modularity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Development of robust transformation logic to handle messy healthcare datasets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Leveraging </a:t>
            </a:r>
            <a:r>
              <a:rPr lang="en-US" sz="1300" dirty="0" err="1"/>
              <a:t>BigQuery’s</a:t>
            </a:r>
            <a:r>
              <a:rPr lang="en-US" sz="1300" dirty="0"/>
              <a:t> capabilities for optimized large-scale analytics using partitioning, clustering, and cost-effective storage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Deployment of a structured and testable ETL framework with error handling and detailed logging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Understanding how to shape data pipelines around domain-specific business logic (e.g., healthcare revenue, procedures, and claims)</a:t>
            </a:r>
          </a:p>
        </p:txBody>
      </p:sp>
    </p:spTree>
    <p:extLst>
      <p:ext uri="{BB962C8B-B14F-4D97-AF65-F5344CB8AC3E}">
        <p14:creationId xmlns:p14="http://schemas.microsoft.com/office/powerpoint/2010/main" val="1261984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C6B1-4B40-646C-4559-44C25B4D9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D03B3-BA72-A3E0-35C5-818E8C5CC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865" y="1282075"/>
            <a:ext cx="77040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400" dirty="0"/>
              <a:t>This Healthcare RCM project delivered a scalable, production-ready data pipeline capable of ingesting, transforming, and modeling critical healthcare data for advanced analytics. By employing a layered architecture, type-safe modeling, and cloud-native warehousing, the pipeline ensures reliable and performant data delivery for revenue cycle management analysis.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With the Gold layer fully loaded into </a:t>
            </a:r>
            <a:r>
              <a:rPr lang="en-US" sz="1400" dirty="0" err="1"/>
              <a:t>BigQuery</a:t>
            </a:r>
            <a:r>
              <a:rPr lang="en-US" sz="1400" dirty="0"/>
              <a:t>, the organization can now easily calculate KPIs such as revenue trends, patient LTV, claim denial rates, and AR aging—all backed by historically accurate, deduplicated, and structured data.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This project is ready for real-world deployment and can be extended with orchestration (Airflow), streaming, or dashboarding (Looker Studio) layers.</a:t>
            </a:r>
          </a:p>
        </p:txBody>
      </p:sp>
    </p:spTree>
    <p:extLst>
      <p:ext uri="{BB962C8B-B14F-4D97-AF65-F5344CB8AC3E}">
        <p14:creationId xmlns:p14="http://schemas.microsoft.com/office/powerpoint/2010/main" val="3247725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1FA9-E538-DFB1-4C69-BBFB58D34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085" y="445025"/>
            <a:ext cx="7704000" cy="572700"/>
          </a:xfrm>
        </p:spPr>
        <p:txBody>
          <a:bodyPr/>
          <a:lstStyle/>
          <a:p>
            <a:r>
              <a:rPr lang="en-US" sz="3600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13BFB-B8BE-B9CE-0B61-0F04D44AC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830" y="1271059"/>
            <a:ext cx="7704000" cy="3416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The Healthcare Revenue Cycle Management (RCM) project simulates a real-world healthcare analytics pipeline built to unify and process large-scale patient, claims, and transaction data from multiple hospitals. This system ensures clean, structured, and insightful data delivery using modern cloud-first architectures and best practices in data engineering.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</a:rPr>
              <a:t>The core aim was to transform fragmented raw data into reliable analytics-ready datasets to support executive decision-making, improve patient outcomes, and optimize healthcare operations.</a:t>
            </a:r>
          </a:p>
          <a:p>
            <a:pPr marL="152400" indent="0">
              <a:lnSpc>
                <a:spcPct val="150000"/>
              </a:lnSpc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71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  <a:lumOff val="50000"/>
            <a:alpha val="6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081186-5D45-2E8A-E4FB-A717932D3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F52D50-26A0-862C-3604-5DE9C0505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01" y="777528"/>
            <a:ext cx="5836158" cy="64429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EAA05B-D723-C084-5014-1F15FE5B1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35" y="1590430"/>
            <a:ext cx="7481856" cy="3070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Hospitals generate vast volumes of data across systems, including patient visits,</a:t>
            </a: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clinical procedures, insurance claims, and payments. However, this data is often </a:t>
            </a: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siloed, inconsistently formatted, and lacks standardized tracking for historical </a:t>
            </a: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changes.</a:t>
            </a:r>
          </a:p>
          <a:p>
            <a:endParaRPr lang="en-US" sz="15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Without a scalable and unified data pipeline, hospitals face challenges such as: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Inconsistent reporting across systems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Inability to trace patient history changes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Lack of real-time metrics for revenue and operations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Manual and error-prone analysis workflows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500" dirty="0">
              <a:solidFill>
                <a:schemeClr val="bg1"/>
              </a:solidFill>
              <a:latin typeface="Hind" panose="02000000000000000000" pitchFamily="2" charset="0"/>
              <a:cs typeface="Hind" panose="02000000000000000000" pitchFamily="2" charset="0"/>
            </a:endParaRP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This fragmentation prevents leadership from making timely, informed decisions based on </a:t>
            </a:r>
          </a:p>
          <a:p>
            <a:r>
              <a:rPr lang="en-US" sz="1500" dirty="0">
                <a:solidFill>
                  <a:schemeClr val="bg1"/>
                </a:solidFill>
                <a:latin typeface="Hind" panose="02000000000000000000" pitchFamily="2" charset="0"/>
                <a:cs typeface="Hind" panose="02000000000000000000" pitchFamily="2" charset="0"/>
              </a:rPr>
              <a:t>reliable KPIs</a:t>
            </a:r>
          </a:p>
        </p:txBody>
      </p:sp>
    </p:spTree>
    <p:extLst>
      <p:ext uri="{BB962C8B-B14F-4D97-AF65-F5344CB8AC3E}">
        <p14:creationId xmlns:p14="http://schemas.microsoft.com/office/powerpoint/2010/main" val="9219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2829-46DD-2B9F-EB2C-1F57EC7B0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22143"/>
            <a:ext cx="7704000" cy="572700"/>
          </a:xfrm>
        </p:spPr>
        <p:txBody>
          <a:bodyPr/>
          <a:lstStyle/>
          <a:p>
            <a:r>
              <a:rPr lang="en-US" sz="3600" dirty="0"/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FD3D57-57F3-5DBE-9DEE-0C03BD80A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82075"/>
            <a:ext cx="7704000" cy="3416400"/>
          </a:xfrm>
        </p:spPr>
        <p:txBody>
          <a:bodyPr/>
          <a:lstStyle/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To address these challenges, this project aimed to build a complete, automated ETL pipeline that:</a:t>
            </a:r>
          </a:p>
          <a:p>
            <a:r>
              <a:rPr lang="en-US" sz="1600" dirty="0"/>
              <a:t>Extracts data from MySQL and CSV sources representing different hospitals and claims</a:t>
            </a:r>
          </a:p>
          <a:p>
            <a:r>
              <a:rPr lang="en-US" sz="1600" dirty="0"/>
              <a:t>Cleans, merges, and enriches raw records into a consistent structure</a:t>
            </a:r>
          </a:p>
          <a:p>
            <a:r>
              <a:rPr lang="en-US" sz="1600" dirty="0"/>
              <a:t>Implements Slowly Changing Dimensions (SCD Type 2) for historical patient tracking</a:t>
            </a:r>
          </a:p>
          <a:p>
            <a:r>
              <a:rPr lang="en-US" sz="1600" dirty="0"/>
              <a:t>Builds a dimensional model optimized for analytical workloads</a:t>
            </a:r>
          </a:p>
          <a:p>
            <a:r>
              <a:rPr lang="en-US" sz="1600" dirty="0"/>
              <a:t>Loads curated data into Google </a:t>
            </a:r>
            <a:r>
              <a:rPr lang="en-US" sz="1600" dirty="0" err="1"/>
              <a:t>BigQuery</a:t>
            </a:r>
            <a:r>
              <a:rPr lang="en-US" sz="1600" dirty="0"/>
              <a:t> using a clean Medallion architecture</a:t>
            </a:r>
          </a:p>
          <a:p>
            <a:r>
              <a:rPr lang="en-US" sz="1600" dirty="0"/>
              <a:t>Supports healthcare-specific KPIs and executive dashboards</a:t>
            </a:r>
          </a:p>
          <a:p>
            <a:endParaRPr lang="en-US" sz="1600" dirty="0"/>
          </a:p>
          <a:p>
            <a:pPr marL="1524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789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F20E-5090-0D5C-3157-6D0D053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72DCA-2C6F-6824-7CA2-C388E826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781F6-A80D-A4EE-9BD9-CA1E4A70B6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3375" y="1041400"/>
            <a:ext cx="6133526" cy="3530600"/>
          </a:xfrm>
        </p:spPr>
        <p:txBody>
          <a:bodyPr/>
          <a:lstStyle/>
          <a:p>
            <a:pPr marL="0" indent="0">
              <a:buNone/>
            </a:pPr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Tech Stack: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Languages: Python, SQL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Data Sources: MySQL (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hospital_a</a:t>
            </a:r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, 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hospital_b</a:t>
            </a:r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), CSV (claims)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Data Lakehouse: Google 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BigQuery</a:t>
            </a:r>
            <a:endParaRPr lang="en-US" sz="15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Libraries: pandas, 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SQLAlchemy</a:t>
            </a:r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, google-cloud-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bigquery</a:t>
            </a:r>
            <a:endParaRPr lang="en-US" sz="15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Architecture: Medallion (Bronze → Silver → Gold)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Data Modeling: Dimensional star schema, SCD Type 2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DevOps: Git, GitHub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Logging: Custom ETL logging via Python logger</a:t>
            </a:r>
          </a:p>
          <a:p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Secrets Management: </a:t>
            </a:r>
            <a:r>
              <a:rPr lang="en-US" sz="1500" dirty="0" err="1">
                <a:latin typeface="Hind" panose="02000000000000000000" pitchFamily="2" charset="0"/>
                <a:cs typeface="Hind" panose="02000000000000000000" pitchFamily="2" charset="0"/>
              </a:rPr>
              <a:t>dotenv</a:t>
            </a:r>
            <a:r>
              <a:rPr lang="en-US" sz="1500" dirty="0">
                <a:latin typeface="Hind" panose="02000000000000000000" pitchFamily="2" charset="0"/>
                <a:cs typeface="Hind" panose="02000000000000000000" pitchFamily="2" charset="0"/>
              </a:rPr>
              <a:t> (.env)</a:t>
            </a:r>
          </a:p>
          <a:p>
            <a:pPr marL="0" indent="0">
              <a:buNone/>
            </a:pPr>
            <a:endParaRPr lang="en-US" sz="1500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122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C9DB10-4C0C-DF2F-11EA-987B4667D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76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635D-1B05-6BAC-49BA-339ABED4C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Architecture Overview</a:t>
            </a:r>
            <a:br>
              <a:rPr lang="en-US" sz="3600" dirty="0">
                <a:solidFill>
                  <a:schemeClr val="bg2"/>
                </a:solidFill>
              </a:rPr>
            </a:b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F623F-4610-FE22-3A84-9C9838EDF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358970"/>
            <a:ext cx="7840106" cy="3482723"/>
          </a:xfrm>
        </p:spPr>
        <p:txBody>
          <a:bodyPr/>
          <a:lstStyle/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follows a </a:t>
            </a: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Medallion Architecture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three distinct layers: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Bronze Layer (Raw)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Captures unmodified extracts from databases and CSVs. Stored locally as-is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for traceability and optional reprocessing.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Silver Layer (Cleaned)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Transforms and cleanses raw data. Deduplicates patients, merges codes, 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validates fields, and ensures completeness across all records.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Gold Layer (Analytics-Ready)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Converts cleaned data into a star schema model. Introduces 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surrogate keys, historical tracking (SCD2), and fact-dimension separation to enable fast, accurate 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BI analysis.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bg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These layers are persisted as CSVs and also loaded into </a:t>
            </a:r>
            <a:r>
              <a:rPr lang="en-US" altLang="en-US" dirty="0" err="1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under bronze, silver, and gold </a:t>
            </a:r>
          </a:p>
          <a:p>
            <a:pPr marL="15240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datasets.</a:t>
            </a:r>
          </a:p>
          <a:p>
            <a:pPr marL="152400" indent="0"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85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8379-25BF-3941-74EA-E26CC1DD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Silver Layer – Data Standardization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DB410-F964-7F31-B213-F13DCB47D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27617"/>
            <a:ext cx="7972308" cy="3416400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latin typeface="Hind" panose="02000000000000000000" pitchFamily="2" charset="0"/>
                <a:cs typeface="Hind" panose="02000000000000000000" pitchFamily="2" charset="0"/>
              </a:rPr>
              <a:t>Patient Cleaning:</a:t>
            </a:r>
            <a:endParaRPr lang="en-US" alt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Gender normalized (M/F → Male/Female); 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email validated via regex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unified patient ID created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duplicates removed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latin typeface="Hind" panose="02000000000000000000" pitchFamily="2" charset="0"/>
                <a:cs typeface="Hind" panose="02000000000000000000" pitchFamily="2" charset="0"/>
              </a:rPr>
              <a:t>False Missing Data Handling:</a:t>
            </a:r>
            <a:endParaRPr lang="en-US" alt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Source fallbacks applied if email, </a:t>
            </a:r>
            <a:r>
              <a:rPr lang="en-US" altLang="en-US" sz="1400" dirty="0" err="1">
                <a:latin typeface="Hind" panose="02000000000000000000" pitchFamily="2" charset="0"/>
                <a:cs typeface="Hind" panose="02000000000000000000" pitchFamily="2" charset="0"/>
              </a:rPr>
              <a:t>procedurecode</a:t>
            </a: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, </a:t>
            </a:r>
            <a:r>
              <a:rPr lang="en-US" altLang="en-US" sz="1400" dirty="0" err="1">
                <a:latin typeface="Hind" panose="02000000000000000000" pitchFamily="2" charset="0"/>
                <a:cs typeface="Hind" panose="02000000000000000000" pitchFamily="2" charset="0"/>
              </a:rPr>
              <a:t>transaction_date</a:t>
            </a: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, or </a:t>
            </a:r>
            <a:r>
              <a:rPr lang="en-US" altLang="en-US" sz="1400" dirty="0" err="1">
                <a:latin typeface="Hind" panose="02000000000000000000" pitchFamily="2" charset="0"/>
                <a:cs typeface="Hind" panose="02000000000000000000" pitchFamily="2" charset="0"/>
              </a:rPr>
              <a:t>claim_date</a:t>
            </a: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missing.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latin typeface="Hind" panose="02000000000000000000" pitchFamily="2" charset="0"/>
                <a:cs typeface="Hind" panose="02000000000000000000" pitchFamily="2" charset="0"/>
              </a:rPr>
              <a:t>CPT Codes Enrichment:</a:t>
            </a:r>
            <a:endParaRPr lang="en-US" alt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Joined cptcodes.csv metadata (description, category) to both claims and transactions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latin typeface="Hind" panose="02000000000000000000" pitchFamily="2" charset="0"/>
                <a:cs typeface="Hind" panose="02000000000000000000" pitchFamily="2" charset="0"/>
              </a:rPr>
              <a:t>Data Types &amp; Formatting:</a:t>
            </a:r>
            <a:endParaRPr lang="en-US" alt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Hind" panose="02000000000000000000" pitchFamily="2" charset="0"/>
                <a:cs typeface="Hind" panose="02000000000000000000" pitchFamily="2" charset="0"/>
              </a:rPr>
              <a:t>  Dates parsed, numeric fields cast, amounts cleaned &amp; defaults applied if needed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  <a:p>
            <a:pPr marL="152400" indent="0">
              <a:buNone/>
            </a:pPr>
            <a:endParaRPr lang="en-US" sz="1400" dirty="0">
              <a:latin typeface="Hind" panose="02000000000000000000" pitchFamily="2" charset="0"/>
              <a:cs typeface="Hind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448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3B9F3-7733-5208-747A-21E89EA88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445" y="467885"/>
            <a:ext cx="7704000" cy="572700"/>
          </a:xfrm>
        </p:spPr>
        <p:txBody>
          <a:bodyPr/>
          <a:lstStyle/>
          <a:p>
            <a:r>
              <a:rPr lang="en-US" dirty="0"/>
              <a:t>Gold Layer – Business Ready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C33A8-6F10-A1AA-4B93-8126692F8B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445" y="1138634"/>
            <a:ext cx="8161110" cy="3416400"/>
          </a:xfrm>
        </p:spPr>
        <p:txBody>
          <a:bodyPr/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 Final output of the Medallion architecture; designed for analytics, dashboards, and             KPIs.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Combines cleaned and modeled data into a </a:t>
            </a:r>
            <a:r>
              <a:rPr lang="en-US" altLang="en-US" sz="1600" b="1" dirty="0"/>
              <a:t>star schema</a:t>
            </a:r>
            <a:r>
              <a:rPr lang="en-US" altLang="en-US" sz="1600" dirty="0"/>
              <a:t>: facts and dimensions.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Implements </a:t>
            </a:r>
            <a:r>
              <a:rPr lang="en-US" altLang="en-US" sz="1600" b="1" dirty="0"/>
              <a:t>SCD Type 2</a:t>
            </a:r>
            <a:r>
              <a:rPr lang="en-US" altLang="en-US" sz="1600" dirty="0"/>
              <a:t> for patient history tracking and </a:t>
            </a:r>
            <a:r>
              <a:rPr lang="en-US" altLang="en-US" sz="1600" b="1" dirty="0" err="1"/>
              <a:t>dim_date</a:t>
            </a:r>
            <a:r>
              <a:rPr lang="en-US" altLang="en-US" sz="1600" dirty="0"/>
              <a:t> for time-based       reporting.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Tables are </a:t>
            </a:r>
            <a:r>
              <a:rPr lang="en-US" altLang="en-US" sz="1600" b="1" dirty="0"/>
              <a:t>partitioned and clustered</a:t>
            </a:r>
            <a:r>
              <a:rPr lang="en-US" altLang="en-US" sz="1600" dirty="0"/>
              <a:t> in </a:t>
            </a:r>
            <a:r>
              <a:rPr lang="en-US" altLang="en-US" sz="1600" dirty="0" err="1"/>
              <a:t>BigQuery</a:t>
            </a:r>
            <a:r>
              <a:rPr lang="en-US" altLang="en-US" sz="1600" dirty="0"/>
              <a:t> for performance optimization.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Delivers actionable insights: revenue trends, claim performance, patient demographics.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Powers Looker Studio dashboards for executive decision-making.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/>
              <a:t> Stored as CSVs in /data/gold/ and loaded into </a:t>
            </a:r>
            <a:r>
              <a:rPr lang="en-US" altLang="en-US" sz="1600" dirty="0" err="1"/>
              <a:t>bigquery.gold</a:t>
            </a:r>
            <a:r>
              <a:rPr lang="en-US" altLang="en-US" sz="1600" dirty="0"/>
              <a:t> dataset.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600" dirty="0"/>
          </a:p>
          <a:p>
            <a:pPr marL="15240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9205518"/>
      </p:ext>
    </p:extLst>
  </p:cSld>
  <p:clrMapOvr>
    <a:masterClrMapping/>
  </p:clrMapOvr>
</p:sld>
</file>

<file path=ppt/theme/theme1.xml><?xml version="1.0" encoding="utf-8"?>
<a:theme xmlns:a="http://schemas.openxmlformats.org/drawingml/2006/main" name="Dark Theme by Slidesgo">
  <a:themeElements>
    <a:clrScheme name="Simple Light">
      <a:dk1>
        <a:srgbClr val="FFFFFF"/>
      </a:dk1>
      <a:lt1>
        <a:srgbClr val="0D0D0D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1001</Words>
  <Application>Microsoft Office PowerPoint</Application>
  <PresentationFormat>On-screen Show (16:9)</PresentationFormat>
  <Paragraphs>98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Nunito Light</vt:lpstr>
      <vt:lpstr>Open Sans Light</vt:lpstr>
      <vt:lpstr>Hind</vt:lpstr>
      <vt:lpstr>Arial</vt:lpstr>
      <vt:lpstr>Space Grotesk</vt:lpstr>
      <vt:lpstr>Dark Theme by Slidesgo</vt:lpstr>
      <vt:lpstr>Healthcare Revenue Cycle Management</vt:lpstr>
      <vt:lpstr>Introduction</vt:lpstr>
      <vt:lpstr>Problem Statement</vt:lpstr>
      <vt:lpstr>Objective</vt:lpstr>
      <vt:lpstr>Technical Requirements</vt:lpstr>
      <vt:lpstr>PowerPoint Presentation</vt:lpstr>
      <vt:lpstr>Architecture Overview </vt:lpstr>
      <vt:lpstr>Silver Layer – Data Standardization</vt:lpstr>
      <vt:lpstr>Gold Layer – Business Ready Data</vt:lpstr>
      <vt:lpstr>BigQuery Architecture</vt:lpstr>
      <vt:lpstr>Key Learning Outcomes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Sai sriram</dc:creator>
  <cp:lastModifiedBy>sai sriram</cp:lastModifiedBy>
  <cp:revision>3</cp:revision>
  <dcterms:modified xsi:type="dcterms:W3CDTF">2025-08-04T15:41:55Z</dcterms:modified>
</cp:coreProperties>
</file>