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58" r:id="rId5"/>
    <p:sldId id="260" r:id="rId6"/>
    <p:sldId id="261" r:id="rId7"/>
    <p:sldId id="262" r:id="rId8"/>
    <p:sldId id="263" r:id="rId9"/>
    <p:sldId id="264" r:id="rId10"/>
    <p:sldId id="265" r:id="rId11"/>
    <p:sldId id="267" r:id="rId12"/>
    <p:sldId id="266"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981BC4-3129-4DBE-816A-CB361B20FBB1}" type="datetimeFigureOut">
              <a:rPr lang="en-US" smtClean="0"/>
              <a:t>5/2/2020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3EB5C7E-DCA2-49DE-AC4B-CC887EDEE48F}" type="slidenum">
              <a:rPr lang="en-US" smtClean="0"/>
              <a:t>‹#›</a:t>
            </a:fld>
            <a:endParaRPr lang="en-US"/>
          </a:p>
        </p:txBody>
      </p:sp>
    </p:spTree>
    <p:extLst>
      <p:ext uri="{BB962C8B-B14F-4D97-AF65-F5344CB8AC3E}">
        <p14:creationId xmlns:p14="http://schemas.microsoft.com/office/powerpoint/2010/main" val="1032954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981BC4-3129-4DBE-816A-CB361B20FBB1}" type="datetimeFigureOut">
              <a:rPr lang="en-US" smtClean="0"/>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B5C7E-DCA2-49DE-AC4B-CC887EDEE48F}" type="slidenum">
              <a:rPr lang="en-US" smtClean="0"/>
              <a:t>‹#›</a:t>
            </a:fld>
            <a:endParaRPr lang="en-US"/>
          </a:p>
        </p:txBody>
      </p:sp>
    </p:spTree>
    <p:extLst>
      <p:ext uri="{BB962C8B-B14F-4D97-AF65-F5344CB8AC3E}">
        <p14:creationId xmlns:p14="http://schemas.microsoft.com/office/powerpoint/2010/main" val="2648009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981BC4-3129-4DBE-816A-CB361B20FBB1}"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B5C7E-DCA2-49DE-AC4B-CC887EDEE48F}" type="slidenum">
              <a:rPr lang="en-US" smtClean="0"/>
              <a:t>‹#›</a:t>
            </a:fld>
            <a:endParaRPr lang="en-US"/>
          </a:p>
        </p:txBody>
      </p:sp>
    </p:spTree>
    <p:extLst>
      <p:ext uri="{BB962C8B-B14F-4D97-AF65-F5344CB8AC3E}">
        <p14:creationId xmlns:p14="http://schemas.microsoft.com/office/powerpoint/2010/main" val="32935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981BC4-3129-4DBE-816A-CB361B20FBB1}"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B5C7E-DCA2-49DE-AC4B-CC887EDEE48F}" type="slidenum">
              <a:rPr lang="en-US" smtClean="0"/>
              <a:t>‹#›</a:t>
            </a:fld>
            <a:endParaRPr lang="en-US"/>
          </a:p>
        </p:txBody>
      </p:sp>
    </p:spTree>
    <p:extLst>
      <p:ext uri="{BB962C8B-B14F-4D97-AF65-F5344CB8AC3E}">
        <p14:creationId xmlns:p14="http://schemas.microsoft.com/office/powerpoint/2010/main" val="4201080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981BC4-3129-4DBE-816A-CB361B20FBB1}"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B5C7E-DCA2-49DE-AC4B-CC887EDEE48F}" type="slidenum">
              <a:rPr lang="en-US" smtClean="0"/>
              <a:t>‹#›</a:t>
            </a:fld>
            <a:endParaRPr lang="en-US"/>
          </a:p>
        </p:txBody>
      </p:sp>
    </p:spTree>
    <p:extLst>
      <p:ext uri="{BB962C8B-B14F-4D97-AF65-F5344CB8AC3E}">
        <p14:creationId xmlns:p14="http://schemas.microsoft.com/office/powerpoint/2010/main" val="1957910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981BC4-3129-4DBE-816A-CB361B20FBB1}"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B5C7E-DCA2-49DE-AC4B-CC887EDEE48F}" type="slidenum">
              <a:rPr lang="en-US" smtClean="0"/>
              <a:t>‹#›</a:t>
            </a:fld>
            <a:endParaRPr lang="en-US"/>
          </a:p>
        </p:txBody>
      </p:sp>
    </p:spTree>
    <p:extLst>
      <p:ext uri="{BB962C8B-B14F-4D97-AF65-F5344CB8AC3E}">
        <p14:creationId xmlns:p14="http://schemas.microsoft.com/office/powerpoint/2010/main" val="1524218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981BC4-3129-4DBE-816A-CB361B20FBB1}"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B5C7E-DCA2-49DE-AC4B-CC887EDEE48F}" type="slidenum">
              <a:rPr lang="en-US" smtClean="0"/>
              <a:t>‹#›</a:t>
            </a:fld>
            <a:endParaRPr lang="en-US"/>
          </a:p>
        </p:txBody>
      </p:sp>
    </p:spTree>
    <p:extLst>
      <p:ext uri="{BB962C8B-B14F-4D97-AF65-F5344CB8AC3E}">
        <p14:creationId xmlns:p14="http://schemas.microsoft.com/office/powerpoint/2010/main" val="2016081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981BC4-3129-4DBE-816A-CB361B20FBB1}"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B5C7E-DCA2-49DE-AC4B-CC887EDEE48F}" type="slidenum">
              <a:rPr lang="en-US" smtClean="0"/>
              <a:t>‹#›</a:t>
            </a:fld>
            <a:endParaRPr lang="en-US"/>
          </a:p>
        </p:txBody>
      </p:sp>
    </p:spTree>
    <p:extLst>
      <p:ext uri="{BB962C8B-B14F-4D97-AF65-F5344CB8AC3E}">
        <p14:creationId xmlns:p14="http://schemas.microsoft.com/office/powerpoint/2010/main" val="1920218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981BC4-3129-4DBE-816A-CB361B20FBB1}"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B5C7E-DCA2-49DE-AC4B-CC887EDEE48F}" type="slidenum">
              <a:rPr lang="en-US" smtClean="0"/>
              <a:t>‹#›</a:t>
            </a:fld>
            <a:endParaRPr lang="en-US"/>
          </a:p>
        </p:txBody>
      </p:sp>
    </p:spTree>
    <p:extLst>
      <p:ext uri="{BB962C8B-B14F-4D97-AF65-F5344CB8AC3E}">
        <p14:creationId xmlns:p14="http://schemas.microsoft.com/office/powerpoint/2010/main" val="981015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981BC4-3129-4DBE-816A-CB361B20FBB1}"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3EB5C7E-DCA2-49DE-AC4B-CC887EDEE48F}" type="slidenum">
              <a:rPr lang="en-US" smtClean="0"/>
              <a:t>‹#›</a:t>
            </a:fld>
            <a:endParaRPr lang="en-US"/>
          </a:p>
        </p:txBody>
      </p:sp>
    </p:spTree>
    <p:extLst>
      <p:ext uri="{BB962C8B-B14F-4D97-AF65-F5344CB8AC3E}">
        <p14:creationId xmlns:p14="http://schemas.microsoft.com/office/powerpoint/2010/main" val="1764000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981BC4-3129-4DBE-816A-CB361B20FBB1}"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B5C7E-DCA2-49DE-AC4B-CC887EDEE48F}" type="slidenum">
              <a:rPr lang="en-US" smtClean="0"/>
              <a:t>‹#›</a:t>
            </a:fld>
            <a:endParaRPr lang="en-US"/>
          </a:p>
        </p:txBody>
      </p:sp>
    </p:spTree>
    <p:extLst>
      <p:ext uri="{BB962C8B-B14F-4D97-AF65-F5344CB8AC3E}">
        <p14:creationId xmlns:p14="http://schemas.microsoft.com/office/powerpoint/2010/main" val="2694731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981BC4-3129-4DBE-816A-CB361B20FBB1}" type="datetimeFigureOut">
              <a:rPr lang="en-US" smtClean="0"/>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B5C7E-DCA2-49DE-AC4B-CC887EDEE48F}" type="slidenum">
              <a:rPr lang="en-US" smtClean="0"/>
              <a:t>‹#›</a:t>
            </a:fld>
            <a:endParaRPr lang="en-US"/>
          </a:p>
        </p:txBody>
      </p:sp>
    </p:spTree>
    <p:extLst>
      <p:ext uri="{BB962C8B-B14F-4D97-AF65-F5344CB8AC3E}">
        <p14:creationId xmlns:p14="http://schemas.microsoft.com/office/powerpoint/2010/main" val="392388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981BC4-3129-4DBE-816A-CB361B20FBB1}" type="datetimeFigureOut">
              <a:rPr lang="en-US" smtClean="0"/>
              <a:t>5/2/2020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EB5C7E-DCA2-49DE-AC4B-CC887EDEE48F}" type="slidenum">
              <a:rPr lang="en-US" smtClean="0"/>
              <a:t>‹#›</a:t>
            </a:fld>
            <a:endParaRPr lang="en-US"/>
          </a:p>
        </p:txBody>
      </p:sp>
    </p:spTree>
    <p:extLst>
      <p:ext uri="{BB962C8B-B14F-4D97-AF65-F5344CB8AC3E}">
        <p14:creationId xmlns:p14="http://schemas.microsoft.com/office/powerpoint/2010/main" val="3152822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981BC4-3129-4DBE-816A-CB361B20FBB1}" type="datetimeFigureOut">
              <a:rPr lang="en-US" smtClean="0"/>
              <a:t>5/2/2020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EB5C7E-DCA2-49DE-AC4B-CC887EDEE48F}" type="slidenum">
              <a:rPr lang="en-US" smtClean="0"/>
              <a:t>‹#›</a:t>
            </a:fld>
            <a:endParaRPr lang="en-US"/>
          </a:p>
        </p:txBody>
      </p:sp>
    </p:spTree>
    <p:extLst>
      <p:ext uri="{BB962C8B-B14F-4D97-AF65-F5344CB8AC3E}">
        <p14:creationId xmlns:p14="http://schemas.microsoft.com/office/powerpoint/2010/main" val="3247289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981BC4-3129-4DBE-816A-CB361B20FBB1}" type="datetimeFigureOut">
              <a:rPr lang="en-US" smtClean="0"/>
              <a:t>5/2/2020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EB5C7E-DCA2-49DE-AC4B-CC887EDEE48F}" type="slidenum">
              <a:rPr lang="en-US" smtClean="0"/>
              <a:t>‹#›</a:t>
            </a:fld>
            <a:endParaRPr lang="en-US"/>
          </a:p>
        </p:txBody>
      </p:sp>
    </p:spTree>
    <p:extLst>
      <p:ext uri="{BB962C8B-B14F-4D97-AF65-F5344CB8AC3E}">
        <p14:creationId xmlns:p14="http://schemas.microsoft.com/office/powerpoint/2010/main" val="2363828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981BC4-3129-4DBE-816A-CB361B20FBB1}" type="datetimeFigureOut">
              <a:rPr lang="en-US" smtClean="0"/>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B5C7E-DCA2-49DE-AC4B-CC887EDEE48F}" type="slidenum">
              <a:rPr lang="en-US" smtClean="0"/>
              <a:t>‹#›</a:t>
            </a:fld>
            <a:endParaRPr lang="en-US"/>
          </a:p>
        </p:txBody>
      </p:sp>
    </p:spTree>
    <p:extLst>
      <p:ext uri="{BB962C8B-B14F-4D97-AF65-F5344CB8AC3E}">
        <p14:creationId xmlns:p14="http://schemas.microsoft.com/office/powerpoint/2010/main" val="424342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981BC4-3129-4DBE-816A-CB361B20FBB1}" type="datetimeFigureOut">
              <a:rPr lang="en-US" smtClean="0"/>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B5C7E-DCA2-49DE-AC4B-CC887EDEE48F}" type="slidenum">
              <a:rPr lang="en-US" smtClean="0"/>
              <a:t>‹#›</a:t>
            </a:fld>
            <a:endParaRPr lang="en-US"/>
          </a:p>
        </p:txBody>
      </p:sp>
    </p:spTree>
    <p:extLst>
      <p:ext uri="{BB962C8B-B14F-4D97-AF65-F5344CB8AC3E}">
        <p14:creationId xmlns:p14="http://schemas.microsoft.com/office/powerpoint/2010/main" val="1772885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1981BC4-3129-4DBE-816A-CB361B20FBB1}" type="datetimeFigureOut">
              <a:rPr lang="en-US" smtClean="0"/>
              <a:t>5/2/2020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3EB5C7E-DCA2-49DE-AC4B-CC887EDEE48F}" type="slidenum">
              <a:rPr lang="en-US" smtClean="0"/>
              <a:t>‹#›</a:t>
            </a:fld>
            <a:endParaRPr lang="en-US"/>
          </a:p>
        </p:txBody>
      </p:sp>
    </p:spTree>
    <p:extLst>
      <p:ext uri="{BB962C8B-B14F-4D97-AF65-F5344CB8AC3E}">
        <p14:creationId xmlns:p14="http://schemas.microsoft.com/office/powerpoint/2010/main" val="317583099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C79D-6E18-4D23-8027-0285BE7F76CB}"/>
              </a:ext>
            </a:extLst>
          </p:cNvPr>
          <p:cNvSpPr>
            <a:spLocks noGrp="1"/>
          </p:cNvSpPr>
          <p:nvPr>
            <p:ph type="ctrTitle"/>
          </p:nvPr>
        </p:nvSpPr>
        <p:spPr>
          <a:xfrm>
            <a:off x="1509203" y="945063"/>
            <a:ext cx="10608816" cy="1993445"/>
          </a:xfrm>
        </p:spPr>
        <p:txBody>
          <a:bodyPr>
            <a:normAutofit/>
          </a:bodyPr>
          <a:lstStyle/>
          <a:p>
            <a:r>
              <a:rPr lang="en-US" sz="5400" dirty="0">
                <a:solidFill>
                  <a:srgbClr val="0070C0"/>
                </a:solidFill>
              </a:rPr>
              <a:t>Proctor Diary Management System</a:t>
            </a:r>
          </a:p>
        </p:txBody>
      </p:sp>
      <p:sp>
        <p:nvSpPr>
          <p:cNvPr id="3" name="Subtitle 2">
            <a:extLst>
              <a:ext uri="{FF2B5EF4-FFF2-40B4-BE49-F238E27FC236}">
                <a16:creationId xmlns:a16="http://schemas.microsoft.com/office/drawing/2014/main" id="{B5AD85B1-D564-499E-B982-39BCC139F426}"/>
              </a:ext>
            </a:extLst>
          </p:cNvPr>
          <p:cNvSpPr>
            <a:spLocks noGrp="1"/>
          </p:cNvSpPr>
          <p:nvPr>
            <p:ph type="subTitle" idx="1"/>
          </p:nvPr>
        </p:nvSpPr>
        <p:spPr>
          <a:xfrm>
            <a:off x="4515377" y="3996266"/>
            <a:ext cx="6987645" cy="2861734"/>
          </a:xfrm>
        </p:spPr>
        <p:txBody>
          <a:bodyPr>
            <a:normAutofit/>
          </a:bodyPr>
          <a:lstStyle/>
          <a:p>
            <a:r>
              <a:rPr lang="en-US" dirty="0">
                <a:effectLst>
                  <a:outerShdw blurRad="38100" dist="38100" dir="2700000" algn="tl">
                    <a:srgbClr val="000000">
                      <a:alpha val="43137"/>
                    </a:srgbClr>
                  </a:outerShdw>
                </a:effectLst>
              </a:rPr>
              <a:t>PROJECT WORK – </a:t>
            </a:r>
            <a:r>
              <a:rPr lang="en-US" dirty="0">
                <a:effectLst>
                  <a:outerShdw blurRad="38100" dist="38100" dir="2700000" algn="tl">
                    <a:srgbClr val="000000">
                      <a:alpha val="43137"/>
                    </a:srgbClr>
                  </a:outerShdw>
                </a:effectLst>
                <a:latin typeface="Arial Black" panose="020B0A04020102020204" pitchFamily="34" charset="0"/>
              </a:rPr>
              <a:t>2</a:t>
            </a:r>
          </a:p>
          <a:p>
            <a:endParaRPr lang="en-US" dirty="0">
              <a:latin typeface="Arial Black" panose="020B0A04020102020204" pitchFamily="34" charset="0"/>
            </a:endParaRPr>
          </a:p>
          <a:p>
            <a:r>
              <a:rPr lang="en-US" dirty="0">
                <a:solidFill>
                  <a:srgbClr val="FF0000"/>
                </a:solidFill>
                <a:latin typeface="Calibri" panose="020F0502020204030204" pitchFamily="34" charset="0"/>
                <a:cs typeface="Calibri" panose="020F0502020204030204" pitchFamily="34" charset="0"/>
              </a:rPr>
              <a:t>Done By :</a:t>
            </a:r>
          </a:p>
          <a:p>
            <a:r>
              <a:rPr lang="en-US" dirty="0">
                <a:latin typeface="Calibri" panose="020F0502020204030204" pitchFamily="34" charset="0"/>
                <a:cs typeface="Calibri" panose="020F0502020204030204" pitchFamily="34" charset="0"/>
              </a:rPr>
              <a:t>Vivek Rajeev (1BM18CS142)</a:t>
            </a:r>
          </a:p>
          <a:p>
            <a:r>
              <a:rPr lang="en-US" dirty="0">
                <a:latin typeface="Calibri" panose="020F0502020204030204" pitchFamily="34" charset="0"/>
                <a:cs typeface="Calibri" panose="020F0502020204030204" pitchFamily="34" charset="0"/>
              </a:rPr>
              <a:t>Sai Sriram Vemparala (1BM18CS140)</a:t>
            </a:r>
          </a:p>
          <a:p>
            <a:r>
              <a:rPr lang="en-US" dirty="0" err="1">
                <a:latin typeface="Calibri" panose="020F0502020204030204" pitchFamily="34" charset="0"/>
                <a:cs typeface="Calibri" panose="020F0502020204030204" pitchFamily="34" charset="0"/>
              </a:rPr>
              <a:t>Sarvesh</a:t>
            </a:r>
            <a:r>
              <a:rPr lang="en-US" dirty="0">
                <a:latin typeface="Calibri" panose="020F0502020204030204" pitchFamily="34" charset="0"/>
                <a:cs typeface="Calibri" panose="020F0502020204030204" pitchFamily="34" charset="0"/>
              </a:rPr>
              <a:t> A(1BM18CS144) &amp; Gowri (1BM18CS133)</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720456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48E43-1DAF-4109-8CE1-FE76069A91AF}"/>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5542D84C-7317-46B3-95DA-D4D97D6E1E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2291" y="0"/>
            <a:ext cx="7341833" cy="6883473"/>
          </a:xfrm>
        </p:spPr>
      </p:pic>
    </p:spTree>
    <p:extLst>
      <p:ext uri="{BB962C8B-B14F-4D97-AF65-F5344CB8AC3E}">
        <p14:creationId xmlns:p14="http://schemas.microsoft.com/office/powerpoint/2010/main" val="1794047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50EE4-5832-4DF8-97F0-7C8A40CD92E3}"/>
              </a:ext>
            </a:extLst>
          </p:cNvPr>
          <p:cNvSpPr>
            <a:spLocks noGrp="1"/>
          </p:cNvSpPr>
          <p:nvPr>
            <p:ph type="title"/>
          </p:nvPr>
        </p:nvSpPr>
        <p:spPr>
          <a:xfrm>
            <a:off x="1546455" y="190500"/>
            <a:ext cx="10018713" cy="1752599"/>
          </a:xfrm>
        </p:spPr>
        <p:txBody>
          <a:bodyPr/>
          <a:lstStyle/>
          <a:p>
            <a:r>
              <a:rPr lang="en-US" dirty="0"/>
              <a:t>Architecture</a:t>
            </a:r>
          </a:p>
        </p:txBody>
      </p:sp>
      <p:sp>
        <p:nvSpPr>
          <p:cNvPr id="3" name="Content Placeholder 2">
            <a:extLst>
              <a:ext uri="{FF2B5EF4-FFF2-40B4-BE49-F238E27FC236}">
                <a16:creationId xmlns:a16="http://schemas.microsoft.com/office/drawing/2014/main" id="{4FE2BA7F-F1BB-434C-9FED-EAB0D0FD679F}"/>
              </a:ext>
            </a:extLst>
          </p:cNvPr>
          <p:cNvSpPr>
            <a:spLocks noGrp="1"/>
          </p:cNvSpPr>
          <p:nvPr>
            <p:ph idx="1"/>
          </p:nvPr>
        </p:nvSpPr>
        <p:spPr>
          <a:xfrm>
            <a:off x="1546455" y="1770353"/>
            <a:ext cx="10018713" cy="4035643"/>
          </a:xfrm>
        </p:spPr>
        <p:txBody>
          <a:bodyPr>
            <a:normAutofit fontScale="92500" lnSpcReduction="20000"/>
          </a:bodyPr>
          <a:lstStyle/>
          <a:p>
            <a:pPr algn="just"/>
            <a:r>
              <a:rPr lang="en-US" dirty="0"/>
              <a:t>Easy to use: The proposed framework is easy to use on the grounds that the access and storage of information will be quick and records will be kept professionally sheltered. Besides the GUI is given in the proposed framework, which conveys client to manage the framework effortlessly. Reports are effortlessly produced: Reports can be just produced in the proposed framework, so administrator can deliver the report according to the prerequisite (month to month) or in the mid of the session. Administration can give the notice to the worker so clients get to be consistent. </a:t>
            </a:r>
          </a:p>
          <a:p>
            <a:pPr algn="just"/>
            <a:endParaRPr lang="en-US" dirty="0"/>
          </a:p>
          <a:p>
            <a:pPr algn="just"/>
            <a:r>
              <a:rPr lang="en-US" dirty="0"/>
              <a:t>Very less paper work: The proposed application obliges low paper work. All the information is nourished into the framework promptly and reports can be produced through PCs. Moreover exertion gets to be simple on the grounds that there is no need to keep the information as papers. </a:t>
            </a:r>
          </a:p>
        </p:txBody>
      </p:sp>
    </p:spTree>
    <p:extLst>
      <p:ext uri="{BB962C8B-B14F-4D97-AF65-F5344CB8AC3E}">
        <p14:creationId xmlns:p14="http://schemas.microsoft.com/office/powerpoint/2010/main" val="3233882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EF7D-0034-4678-9AB7-02F536B8CF5F}"/>
              </a:ext>
            </a:extLst>
          </p:cNvPr>
          <p:cNvSpPr>
            <a:spLocks noGrp="1"/>
          </p:cNvSpPr>
          <p:nvPr>
            <p:ph type="title"/>
          </p:nvPr>
        </p:nvSpPr>
        <p:spPr>
          <a:xfrm>
            <a:off x="1484310" y="268549"/>
            <a:ext cx="10018713" cy="1752599"/>
          </a:xfrm>
        </p:spPr>
        <p:txBody>
          <a:bodyPr/>
          <a:lstStyle/>
          <a:p>
            <a:r>
              <a:rPr lang="en-US" dirty="0"/>
              <a:t>Implementation</a:t>
            </a:r>
          </a:p>
        </p:txBody>
      </p:sp>
      <p:sp>
        <p:nvSpPr>
          <p:cNvPr id="3" name="Content Placeholder 2">
            <a:extLst>
              <a:ext uri="{FF2B5EF4-FFF2-40B4-BE49-F238E27FC236}">
                <a16:creationId xmlns:a16="http://schemas.microsoft.com/office/drawing/2014/main" id="{58BF5700-9603-4C75-8A35-0B4D8681662E}"/>
              </a:ext>
            </a:extLst>
          </p:cNvPr>
          <p:cNvSpPr>
            <a:spLocks noGrp="1"/>
          </p:cNvSpPr>
          <p:nvPr>
            <p:ph idx="1"/>
          </p:nvPr>
        </p:nvSpPr>
        <p:spPr>
          <a:xfrm>
            <a:off x="1484310" y="2021148"/>
            <a:ext cx="10018713" cy="3598417"/>
          </a:xfrm>
        </p:spPr>
        <p:txBody>
          <a:bodyPr>
            <a:normAutofit fontScale="92500" lnSpcReduction="10000"/>
          </a:bodyPr>
          <a:lstStyle/>
          <a:p>
            <a:r>
              <a:rPr lang="en-US" b="1" dirty="0"/>
              <a:t>Proctor Module :</a:t>
            </a:r>
            <a:endParaRPr lang="en-US" dirty="0"/>
          </a:p>
          <a:p>
            <a:r>
              <a:rPr lang="en-US" dirty="0"/>
              <a:t>Staff can register with name, username, password and mobile number. Also the staff can validate the student’s marks. Staff can also message and view student details.</a:t>
            </a:r>
          </a:p>
          <a:p>
            <a:endParaRPr lang="en-US" b="1" dirty="0"/>
          </a:p>
          <a:p>
            <a:r>
              <a:rPr lang="en-US" b="1" dirty="0"/>
              <a:t> Student Module :</a:t>
            </a:r>
            <a:endParaRPr lang="en-US" dirty="0"/>
          </a:p>
          <a:p>
            <a:r>
              <a:rPr lang="en-US" dirty="0"/>
              <a:t>Students can edit their profile and upload their marks . After the student logs in with valid username and password, he can perform the above mentioned actions an also message the proctor.</a:t>
            </a:r>
          </a:p>
        </p:txBody>
      </p:sp>
    </p:spTree>
    <p:extLst>
      <p:ext uri="{BB962C8B-B14F-4D97-AF65-F5344CB8AC3E}">
        <p14:creationId xmlns:p14="http://schemas.microsoft.com/office/powerpoint/2010/main" val="1392155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619D9-D2E5-4BF0-B8DC-B95D738D3A21}"/>
              </a:ext>
            </a:extLst>
          </p:cNvPr>
          <p:cNvSpPr>
            <a:spLocks noGrp="1"/>
          </p:cNvSpPr>
          <p:nvPr>
            <p:ph type="title"/>
          </p:nvPr>
        </p:nvSpPr>
        <p:spPr/>
        <p:txBody>
          <a:bodyPr/>
          <a:lstStyle/>
          <a:p>
            <a:r>
              <a:rPr lang="en-US" dirty="0"/>
              <a:t>Result  &amp;  Conclusion :</a:t>
            </a:r>
          </a:p>
        </p:txBody>
      </p:sp>
      <p:sp>
        <p:nvSpPr>
          <p:cNvPr id="3" name="Content Placeholder 2">
            <a:extLst>
              <a:ext uri="{FF2B5EF4-FFF2-40B4-BE49-F238E27FC236}">
                <a16:creationId xmlns:a16="http://schemas.microsoft.com/office/drawing/2014/main" id="{BA0288A9-1FD4-4302-8C9D-537F20FB0349}"/>
              </a:ext>
            </a:extLst>
          </p:cNvPr>
          <p:cNvSpPr>
            <a:spLocks noGrp="1"/>
          </p:cNvSpPr>
          <p:nvPr>
            <p:ph idx="1"/>
          </p:nvPr>
        </p:nvSpPr>
        <p:spPr>
          <a:xfrm>
            <a:off x="1484310" y="2438399"/>
            <a:ext cx="10018713" cy="3124201"/>
          </a:xfrm>
        </p:spPr>
        <p:txBody>
          <a:bodyPr/>
          <a:lstStyle/>
          <a:p>
            <a:r>
              <a:rPr lang="en-US" dirty="0"/>
              <a:t>An web based application is created. The application offers user friendly activity, less time consumption. It can also be used for uploading and validating marks inside the college premises via the website, time will be saved, and a lot of paperwork will be reduced by using this application. </a:t>
            </a:r>
          </a:p>
        </p:txBody>
      </p:sp>
    </p:spTree>
    <p:extLst>
      <p:ext uri="{BB962C8B-B14F-4D97-AF65-F5344CB8AC3E}">
        <p14:creationId xmlns:p14="http://schemas.microsoft.com/office/powerpoint/2010/main" val="2146615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44410-CE68-4127-92FB-8C3E247E47F6}"/>
              </a:ext>
            </a:extLst>
          </p:cNvPr>
          <p:cNvSpPr>
            <a:spLocks noGrp="1"/>
          </p:cNvSpPr>
          <p:nvPr>
            <p:ph type="title"/>
          </p:nvPr>
        </p:nvSpPr>
        <p:spPr>
          <a:xfrm>
            <a:off x="1484310" y="190500"/>
            <a:ext cx="10018713" cy="1752599"/>
          </a:xfrm>
        </p:spPr>
        <p:txBody>
          <a:bodyPr/>
          <a:lstStyle/>
          <a:p>
            <a:r>
              <a:rPr lang="en-US" dirty="0"/>
              <a:t>Future Enhancement : </a:t>
            </a:r>
          </a:p>
        </p:txBody>
      </p:sp>
      <p:sp>
        <p:nvSpPr>
          <p:cNvPr id="3" name="Content Placeholder 2">
            <a:extLst>
              <a:ext uri="{FF2B5EF4-FFF2-40B4-BE49-F238E27FC236}">
                <a16:creationId xmlns:a16="http://schemas.microsoft.com/office/drawing/2014/main" id="{7E5FC287-200A-4B46-AED5-07D742A1890F}"/>
              </a:ext>
            </a:extLst>
          </p:cNvPr>
          <p:cNvSpPr>
            <a:spLocks noGrp="1"/>
          </p:cNvSpPr>
          <p:nvPr>
            <p:ph idx="1"/>
          </p:nvPr>
        </p:nvSpPr>
        <p:spPr>
          <a:xfrm>
            <a:off x="1484310" y="1943099"/>
            <a:ext cx="10018713" cy="3124201"/>
          </a:xfrm>
        </p:spPr>
        <p:txBody>
          <a:bodyPr>
            <a:normAutofit/>
          </a:bodyPr>
          <a:lstStyle/>
          <a:p>
            <a:r>
              <a:rPr lang="en-US" dirty="0"/>
              <a:t>According to college level the staff will get benefits by using this application. As the staff can login by using the application in college, they can take attendance, validate marks, personally message individual student and convey important news. The information of the students will be submitted to database. Manual work gets reduced. Online fees payment, online admission, online assignments, online tests and online classroom can also be implemented in this project. </a:t>
            </a:r>
          </a:p>
        </p:txBody>
      </p:sp>
    </p:spTree>
    <p:extLst>
      <p:ext uri="{BB962C8B-B14F-4D97-AF65-F5344CB8AC3E}">
        <p14:creationId xmlns:p14="http://schemas.microsoft.com/office/powerpoint/2010/main" val="3376778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E2B15-458A-4AF3-B407-4D0D8CC0F91F}"/>
              </a:ext>
            </a:extLst>
          </p:cNvPr>
          <p:cNvSpPr>
            <a:spLocks noGrp="1"/>
          </p:cNvSpPr>
          <p:nvPr>
            <p:ph type="title"/>
          </p:nvPr>
        </p:nvSpPr>
        <p:spPr>
          <a:xfrm>
            <a:off x="1484310" y="0"/>
            <a:ext cx="10018713" cy="1752599"/>
          </a:xfrm>
        </p:spPr>
        <p:txBody>
          <a:bodyPr/>
          <a:lstStyle/>
          <a:p>
            <a:r>
              <a:rPr lang="en-US" dirty="0"/>
              <a:t>Abstract</a:t>
            </a:r>
          </a:p>
        </p:txBody>
      </p:sp>
      <p:sp>
        <p:nvSpPr>
          <p:cNvPr id="3" name="Content Placeholder 2">
            <a:extLst>
              <a:ext uri="{FF2B5EF4-FFF2-40B4-BE49-F238E27FC236}">
                <a16:creationId xmlns:a16="http://schemas.microsoft.com/office/drawing/2014/main" id="{F5459E3E-CF77-4686-A65A-EC0DD2B2CD7C}"/>
              </a:ext>
            </a:extLst>
          </p:cNvPr>
          <p:cNvSpPr>
            <a:spLocks noGrp="1"/>
          </p:cNvSpPr>
          <p:nvPr>
            <p:ph idx="1"/>
          </p:nvPr>
        </p:nvSpPr>
        <p:spPr>
          <a:xfrm>
            <a:off x="1484310" y="1414138"/>
            <a:ext cx="10018713" cy="4613800"/>
          </a:xfrm>
        </p:spPr>
        <p:txBody>
          <a:bodyPr>
            <a:normAutofit/>
          </a:bodyPr>
          <a:lstStyle/>
          <a:p>
            <a:endParaRPr lang="en-US" dirty="0"/>
          </a:p>
          <a:p>
            <a:pPr algn="just"/>
            <a:r>
              <a:rPr lang="en-US" dirty="0"/>
              <a:t> Proctorial system mainly provides an interface for communication between the proctor and their </a:t>
            </a:r>
            <a:r>
              <a:rPr lang="en-US" dirty="0" err="1"/>
              <a:t>proctees</a:t>
            </a:r>
            <a:r>
              <a:rPr lang="en-US" dirty="0"/>
              <a:t>. This project includes sending the progress reports of each student to his/her proctor furnishing the details of class marks, and examination results. </a:t>
            </a:r>
          </a:p>
          <a:p>
            <a:pPr algn="just"/>
            <a:r>
              <a:rPr lang="en-US" dirty="0"/>
              <a:t>This system has special access to the proctor to update the student’s details and also includes validating the student’s marks. The administrator has the complete access to database so that the users do not modify the details updated by proctor.</a:t>
            </a:r>
          </a:p>
        </p:txBody>
      </p:sp>
    </p:spTree>
    <p:extLst>
      <p:ext uri="{BB962C8B-B14F-4D97-AF65-F5344CB8AC3E}">
        <p14:creationId xmlns:p14="http://schemas.microsoft.com/office/powerpoint/2010/main" val="2872329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D2792-4D6F-4243-9C48-C588C542964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2D252BF-9792-445B-A1C7-AD3D8FE90A8C}"/>
              </a:ext>
            </a:extLst>
          </p:cNvPr>
          <p:cNvSpPr>
            <a:spLocks noGrp="1"/>
          </p:cNvSpPr>
          <p:nvPr>
            <p:ph idx="1"/>
          </p:nvPr>
        </p:nvSpPr>
        <p:spPr>
          <a:xfrm>
            <a:off x="1484310" y="2152094"/>
            <a:ext cx="10018713" cy="3124201"/>
          </a:xfrm>
        </p:spPr>
        <p:txBody>
          <a:bodyPr>
            <a:normAutofit fontScale="92500" lnSpcReduction="10000"/>
          </a:bodyPr>
          <a:lstStyle/>
          <a:p>
            <a:endParaRPr lang="en-US" dirty="0"/>
          </a:p>
          <a:p>
            <a:pPr algn="just"/>
            <a:r>
              <a:rPr lang="en-US" dirty="0"/>
              <a:t> Most of the colleges follow physical attendance entry (paper based) now a days. But in this system, we are not supposed to maintain pen, paper based participation. Using this idea, we have proposed a participation checking framework built in the idea of web administrations which is executed as an web based application that interconnects with the database that resides on a remote server. The application will associate with the database using a server. Our developed project is efficient and user friendly and very easy to use Android application for taking attendance. This application will be introduced on the client’s browser</a:t>
            </a:r>
          </a:p>
        </p:txBody>
      </p:sp>
    </p:spTree>
    <p:extLst>
      <p:ext uri="{BB962C8B-B14F-4D97-AF65-F5344CB8AC3E}">
        <p14:creationId xmlns:p14="http://schemas.microsoft.com/office/powerpoint/2010/main" val="1461432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E7CD-EB32-4951-8895-0C0CC927F2F8}"/>
              </a:ext>
            </a:extLst>
          </p:cNvPr>
          <p:cNvSpPr>
            <a:spLocks noGrp="1"/>
          </p:cNvSpPr>
          <p:nvPr>
            <p:ph type="title"/>
          </p:nvPr>
        </p:nvSpPr>
        <p:spPr/>
        <p:txBody>
          <a:bodyPr/>
          <a:lstStyle/>
          <a:p>
            <a:r>
              <a:rPr lang="en-US" dirty="0"/>
              <a:t>Aim</a:t>
            </a:r>
          </a:p>
        </p:txBody>
      </p:sp>
      <p:sp>
        <p:nvSpPr>
          <p:cNvPr id="3" name="Content Placeholder 2">
            <a:extLst>
              <a:ext uri="{FF2B5EF4-FFF2-40B4-BE49-F238E27FC236}">
                <a16:creationId xmlns:a16="http://schemas.microsoft.com/office/drawing/2014/main" id="{A5F48BE5-AC17-4484-B5AB-5D917306319A}"/>
              </a:ext>
            </a:extLst>
          </p:cNvPr>
          <p:cNvSpPr>
            <a:spLocks noGrp="1"/>
          </p:cNvSpPr>
          <p:nvPr>
            <p:ph idx="1"/>
          </p:nvPr>
        </p:nvSpPr>
        <p:spPr/>
        <p:txBody>
          <a:bodyPr/>
          <a:lstStyle/>
          <a:p>
            <a:pPr marL="0" indent="0" algn="just">
              <a:buNone/>
            </a:pPr>
            <a:r>
              <a:rPr lang="en-US" dirty="0"/>
              <a:t>To create a web based system to automate the manual system used for management and maintenance of the critical information which reduces a lot of paper work. This system provides parents an easy access to their ward’s academic performance. </a:t>
            </a:r>
          </a:p>
          <a:p>
            <a:pPr marL="0" indent="0">
              <a:buNone/>
            </a:pPr>
            <a:r>
              <a:rPr lang="en-US" dirty="0"/>
              <a:t> </a:t>
            </a:r>
          </a:p>
        </p:txBody>
      </p:sp>
    </p:spTree>
    <p:extLst>
      <p:ext uri="{BB962C8B-B14F-4D97-AF65-F5344CB8AC3E}">
        <p14:creationId xmlns:p14="http://schemas.microsoft.com/office/powerpoint/2010/main" val="972279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CA4D9-7AB2-4408-A126-C51D33370A00}"/>
              </a:ext>
            </a:extLst>
          </p:cNvPr>
          <p:cNvSpPr>
            <a:spLocks noGrp="1"/>
          </p:cNvSpPr>
          <p:nvPr>
            <p:ph type="title"/>
          </p:nvPr>
        </p:nvSpPr>
        <p:spPr>
          <a:xfrm>
            <a:off x="1546455" y="190500"/>
            <a:ext cx="10018713" cy="1752599"/>
          </a:xfrm>
        </p:spPr>
        <p:txBody>
          <a:bodyPr/>
          <a:lstStyle/>
          <a:p>
            <a:r>
              <a:rPr lang="en-US" dirty="0"/>
              <a:t>Objectives:</a:t>
            </a:r>
          </a:p>
        </p:txBody>
      </p:sp>
      <p:sp>
        <p:nvSpPr>
          <p:cNvPr id="3" name="Content Placeholder 2">
            <a:extLst>
              <a:ext uri="{FF2B5EF4-FFF2-40B4-BE49-F238E27FC236}">
                <a16:creationId xmlns:a16="http://schemas.microsoft.com/office/drawing/2014/main" id="{BD4B0D17-BC64-473B-A98C-ADCD1447764B}"/>
              </a:ext>
            </a:extLst>
          </p:cNvPr>
          <p:cNvSpPr>
            <a:spLocks noGrp="1"/>
          </p:cNvSpPr>
          <p:nvPr>
            <p:ph idx="1"/>
          </p:nvPr>
        </p:nvSpPr>
        <p:spPr>
          <a:xfrm>
            <a:off x="1546454" y="2036685"/>
            <a:ext cx="10018713" cy="3124201"/>
          </a:xfrm>
        </p:spPr>
        <p:txBody>
          <a:bodyPr>
            <a:normAutofit fontScale="92500" lnSpcReduction="20000"/>
          </a:bodyPr>
          <a:lstStyle/>
          <a:p>
            <a:endParaRPr lang="en-US" dirty="0"/>
          </a:p>
          <a:p>
            <a:pPr algn="just"/>
            <a:r>
              <a:rPr lang="en-US" dirty="0"/>
              <a:t> Proctorial student information system provides a simple interface for the maintenance of student information. It can be used by educational Institutes or colleges to maintain the records of students easily. </a:t>
            </a:r>
          </a:p>
          <a:p>
            <a:pPr algn="just"/>
            <a:endParaRPr lang="en-US" dirty="0"/>
          </a:p>
          <a:p>
            <a:pPr algn="just"/>
            <a:r>
              <a:rPr lang="en-US" dirty="0"/>
              <a:t> This system focuses on presenting information in an easy and intelligible manner which provides facilities like online registration and profile creation of student’s thus reducing paper work and automating the record generation process in an educational institution. </a:t>
            </a:r>
          </a:p>
        </p:txBody>
      </p:sp>
    </p:spTree>
    <p:extLst>
      <p:ext uri="{BB962C8B-B14F-4D97-AF65-F5344CB8AC3E}">
        <p14:creationId xmlns:p14="http://schemas.microsoft.com/office/powerpoint/2010/main" val="15416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07F28-7DF4-4597-8CD2-1B747E67AC55}"/>
              </a:ext>
            </a:extLst>
          </p:cNvPr>
          <p:cNvSpPr>
            <a:spLocks noGrp="1"/>
          </p:cNvSpPr>
          <p:nvPr>
            <p:ph type="title"/>
          </p:nvPr>
        </p:nvSpPr>
        <p:spPr>
          <a:xfrm>
            <a:off x="1484310" y="295183"/>
            <a:ext cx="10018713" cy="1752599"/>
          </a:xfrm>
        </p:spPr>
        <p:txBody>
          <a:bodyPr/>
          <a:lstStyle/>
          <a:p>
            <a:r>
              <a:rPr lang="en-US" dirty="0"/>
              <a:t>Hardware &amp; Software Requirements</a:t>
            </a:r>
          </a:p>
        </p:txBody>
      </p:sp>
      <p:sp>
        <p:nvSpPr>
          <p:cNvPr id="3" name="Content Placeholder 2">
            <a:extLst>
              <a:ext uri="{FF2B5EF4-FFF2-40B4-BE49-F238E27FC236}">
                <a16:creationId xmlns:a16="http://schemas.microsoft.com/office/drawing/2014/main" id="{A8451B71-E265-47A0-A2E0-1CBC4E0E533E}"/>
              </a:ext>
            </a:extLst>
          </p:cNvPr>
          <p:cNvSpPr>
            <a:spLocks noGrp="1"/>
          </p:cNvSpPr>
          <p:nvPr>
            <p:ph idx="1"/>
          </p:nvPr>
        </p:nvSpPr>
        <p:spPr>
          <a:xfrm>
            <a:off x="1573087" y="1866899"/>
            <a:ext cx="10018713" cy="4826864"/>
          </a:xfrm>
        </p:spPr>
        <p:txBody>
          <a:bodyPr/>
          <a:lstStyle/>
          <a:p>
            <a:r>
              <a:rPr lang="en-US" dirty="0"/>
              <a:t>Any Linux / Windows host or shared hosting service with PHP/MySQL and PHP (</a:t>
            </a:r>
            <a:r>
              <a:rPr lang="en-US" dirty="0" err="1"/>
              <a:t>mysqli</a:t>
            </a:r>
            <a:r>
              <a:rPr lang="en-US" dirty="0"/>
              <a:t> extension enabled).</a:t>
            </a:r>
          </a:p>
          <a:p>
            <a:r>
              <a:rPr lang="en-US" dirty="0"/>
              <a:t>The one we recommend using is XAMPP.</a:t>
            </a:r>
          </a:p>
        </p:txBody>
      </p:sp>
    </p:spTree>
    <p:extLst>
      <p:ext uri="{BB962C8B-B14F-4D97-AF65-F5344CB8AC3E}">
        <p14:creationId xmlns:p14="http://schemas.microsoft.com/office/powerpoint/2010/main" val="2203369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AAFE5-2B7B-4CA5-9157-BD9BDCC71C56}"/>
              </a:ext>
            </a:extLst>
          </p:cNvPr>
          <p:cNvSpPr>
            <a:spLocks noGrp="1"/>
          </p:cNvSpPr>
          <p:nvPr>
            <p:ph type="title"/>
          </p:nvPr>
        </p:nvSpPr>
        <p:spPr>
          <a:xfrm>
            <a:off x="1086643" y="2552700"/>
            <a:ext cx="10018713" cy="1752599"/>
          </a:xfrm>
        </p:spPr>
        <p:txBody>
          <a:bodyPr/>
          <a:lstStyle/>
          <a:p>
            <a:r>
              <a:rPr lang="en-US" dirty="0"/>
              <a:t>Schema</a:t>
            </a:r>
          </a:p>
        </p:txBody>
      </p:sp>
    </p:spTree>
    <p:extLst>
      <p:ext uri="{BB962C8B-B14F-4D97-AF65-F5344CB8AC3E}">
        <p14:creationId xmlns:p14="http://schemas.microsoft.com/office/powerpoint/2010/main" val="3393177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D9F2C-4688-4CCD-A9C3-B027568F68D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6FA0BC4-8455-47BA-90E6-C19BA83AD6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7095" y="0"/>
            <a:ext cx="7111013" cy="6889348"/>
          </a:xfrm>
        </p:spPr>
      </p:pic>
    </p:spTree>
    <p:extLst>
      <p:ext uri="{BB962C8B-B14F-4D97-AF65-F5344CB8AC3E}">
        <p14:creationId xmlns:p14="http://schemas.microsoft.com/office/powerpoint/2010/main" val="796922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AAFE5-2B7B-4CA5-9157-BD9BDCC71C56}"/>
              </a:ext>
            </a:extLst>
          </p:cNvPr>
          <p:cNvSpPr>
            <a:spLocks noGrp="1"/>
          </p:cNvSpPr>
          <p:nvPr>
            <p:ph type="title"/>
          </p:nvPr>
        </p:nvSpPr>
        <p:spPr>
          <a:xfrm>
            <a:off x="1086643" y="2552700"/>
            <a:ext cx="10018713" cy="1752599"/>
          </a:xfrm>
        </p:spPr>
        <p:txBody>
          <a:bodyPr/>
          <a:lstStyle/>
          <a:p>
            <a:r>
              <a:rPr lang="en-US" dirty="0"/>
              <a:t>Entity Relationship Diagram</a:t>
            </a:r>
          </a:p>
        </p:txBody>
      </p:sp>
    </p:spTree>
    <p:extLst>
      <p:ext uri="{BB962C8B-B14F-4D97-AF65-F5344CB8AC3E}">
        <p14:creationId xmlns:p14="http://schemas.microsoft.com/office/powerpoint/2010/main" val="19965920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145</TotalTime>
  <Words>754</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Calibri</vt:lpstr>
      <vt:lpstr>Corbel</vt:lpstr>
      <vt:lpstr>Parallax</vt:lpstr>
      <vt:lpstr>Proctor Diary Management System</vt:lpstr>
      <vt:lpstr>Abstract</vt:lpstr>
      <vt:lpstr>Introduction</vt:lpstr>
      <vt:lpstr>Aim</vt:lpstr>
      <vt:lpstr>Objectives:</vt:lpstr>
      <vt:lpstr>Hardware &amp; Software Requirements</vt:lpstr>
      <vt:lpstr>Schema</vt:lpstr>
      <vt:lpstr>PowerPoint Presentation</vt:lpstr>
      <vt:lpstr>Entity Relationship Diagram</vt:lpstr>
      <vt:lpstr>PowerPoint Presentation</vt:lpstr>
      <vt:lpstr>Architecture</vt:lpstr>
      <vt:lpstr>Implementation</vt:lpstr>
      <vt:lpstr>Result  &amp;  Conclusion :</vt:lpstr>
      <vt:lpstr>Future Enhancement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Proctor Diary Management System</dc:title>
  <dc:creator>Vivek Rajeev</dc:creator>
  <cp:lastModifiedBy>Vivek Rajeev</cp:lastModifiedBy>
  <cp:revision>7</cp:revision>
  <dcterms:created xsi:type="dcterms:W3CDTF">2020-05-02T10:19:12Z</dcterms:created>
  <dcterms:modified xsi:type="dcterms:W3CDTF">2020-05-02T12:44:31Z</dcterms:modified>
</cp:coreProperties>
</file>