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8" r:id="rId7"/>
    <p:sldId id="267" r:id="rId8"/>
    <p:sldId id="265" r:id="rId9"/>
    <p:sldId id="261" r:id="rId10"/>
    <p:sldId id="270" r:id="rId11"/>
    <p:sldId id="276" r:id="rId12"/>
    <p:sldId id="279" r:id="rId13"/>
    <p:sldId id="278" r:id="rId14"/>
    <p:sldId id="274" r:id="rId15"/>
    <p:sldId id="262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B1902CDF-5E03-5541-86A1-D0EC6C0F02D6}">
          <p14:sldIdLst/>
        </p14:section>
        <p14:section name="Default Section" id="{BCF2AA37-C126-864E-B817-E1D90BFCA5F0}">
          <p14:sldIdLst>
            <p14:sldId id="256"/>
            <p14:sldId id="257"/>
          </p14:sldIdLst>
        </p14:section>
        <p14:section name="Introduction" id="{5A6A4E6F-EBFA-1145-958E-3226B578165D}">
          <p14:sldIdLst>
            <p14:sldId id="258"/>
          </p14:sldIdLst>
        </p14:section>
        <p14:section name="Objective of the Project" id="{BF94F72A-E4CF-8948-A207-C2ECF1D49F04}">
          <p14:sldIdLst>
            <p14:sldId id="259"/>
            <p14:sldId id="266"/>
          </p14:sldIdLst>
        </p14:section>
        <p14:section name="Deep Learning Components" id="{838FA1D4-7B28-C342-AF15-5E28DDAFF7D0}">
          <p14:sldIdLst>
            <p14:sldId id="268"/>
            <p14:sldId id="267"/>
            <p14:sldId id="265"/>
          </p14:sldIdLst>
        </p14:section>
        <p14:section name="Timeline of the project" id="{2467D3CD-0E62-844E-AFC4-1B1751BF2F14}">
          <p14:sldIdLst>
            <p14:sldId id="261"/>
            <p14:sldId id="270"/>
          </p14:sldIdLst>
        </p14:section>
        <p14:section name="Drawbacks and Advantages" id="{4FB49367-701E-E544-9B10-A5AFDA82B907}">
          <p14:sldIdLst>
            <p14:sldId id="276"/>
            <p14:sldId id="279"/>
            <p14:sldId id="278"/>
          </p14:sldIdLst>
        </p14:section>
        <p14:section name="Next Plan of Action" id="{9661363F-B84C-F34C-BCBF-706572512B8A}">
          <p14:sldIdLst>
            <p14:sldId id="274"/>
          </p14:sldIdLst>
        </p14:section>
        <p14:section name="Conclusion" id="{35B84299-A2CE-944A-BA65-4B63D0EF74B2}">
          <p14:sldIdLst>
            <p14:sldId id="262"/>
          </p14:sldIdLst>
        </p14:section>
        <p14:section name="References" id="{DA06CE97-108B-B646-A7C0-8422D64BF436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81"/>
  </p:normalViewPr>
  <p:slideViewPr>
    <p:cSldViewPr snapToGrid="0">
      <p:cViewPr varScale="1">
        <p:scale>
          <a:sx n="116" d="100"/>
          <a:sy n="116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218AD-74E9-4252-B911-4B421BF1F79F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6934E-70FA-4538-A02C-6D23660C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4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3B61-4C44-3616-1AC4-C7CC3BF2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54BAA-3310-F145-D7E8-407BE7A8C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D1936-0F2E-C439-E548-CFD53B7E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5F512-8975-4BF3-A04B-98EEB0D21E15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DD223-AEE9-D9F3-0FB8-2233981B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56C0-95DA-C0B4-06CB-E2F8B88C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98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7BAB-24CE-1AB4-BA1D-AEF76E15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0F43B-E46E-03EB-BA3E-905EF412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025BE-2892-06CB-84A5-DDEAF744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2F26-2809-44A2-B21A-22C99EDF5019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3150-F890-2FA8-B62C-5F0CEFD5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F612A-9787-0402-9853-C97C2A60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DD120-F9C6-8E2C-2C65-9A38B856A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E0655-DA98-9FB1-71C1-05897537F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74160-6B54-C6F6-FBEB-E1BA0E60D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624F4-7690-47E0-859F-BAD76B859654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20681-3DB1-5C1B-E254-8A61D9FD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7005-DA7B-402D-4786-AAF70A19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C530-BFBD-D911-D13F-1DEF32C9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40B04-D807-19A7-D4BF-A659AAE9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9AFE-01A0-26E5-8CAC-7482B13E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D45E-7FAD-1807-D9D8-BBF6E5B0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8C32-1772-09AD-F4DE-476E16C4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4C01-4AC2-6116-0AD9-93C0FD29F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9DB3-08BF-2AEF-7A0F-AD74D52F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6CE1-B866-F4B0-8962-AC5E9E525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F163F-D23F-463C-B7DE-B2FD934A9656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39EFB-92F2-4D07-49EE-D98E484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EA3D-FB0A-EB4E-5F85-9495D2D3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5BEA-68CE-B4BE-8C0B-181E8649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ABC7-4A63-A566-3785-6559B06B2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28D3-6E45-DB2C-BB3B-BAA0B9118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E9BE3-40A2-9A7B-F76A-80A6B6E4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59D0-08B6-41E6-A77E-0AB9D1CBE992}" type="datetime1">
              <a:rPr lang="en-IN" smtClean="0"/>
              <a:t>01/11/25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C0015-153D-B1D8-B807-2D590105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05B12-040B-C002-C167-6C0CB979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0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4F0-C6F9-4CF9-DB3C-B9AE667F0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50C1-8915-E2E3-EC48-350BDEFD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AA6D-E647-1289-B7FA-2160CB52B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A7124-6A08-EE9C-3EB1-EC65D6D58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BB6355-DC6D-2A3F-9982-4AFFCEA04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52CB4-6FBD-2CFA-88AB-4D9E3023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C209-D96D-4E88-BCA6-C7B1F5B6F67D}" type="datetime1">
              <a:rPr lang="en-IN" smtClean="0"/>
              <a:t>01/11/25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51D8B-EB32-A6DF-76E2-C071E289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03264-D13E-EE93-263D-49174BDE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75E6-D681-2A9A-620E-CDF623866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00742-2F34-9A7E-3B72-DD9B99FB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CCD8-300D-489E-B16E-CD0157CA398A}" type="datetime1">
              <a:rPr lang="en-IN" smtClean="0"/>
              <a:t>01/11/25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2EC0CE-65E0-DA56-82C2-C346336B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063F5-82B3-6B30-ACCC-F40675E1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0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D7BA8-2288-AD52-43C9-9A3733C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77FEE-8C5F-48A0-B865-7E44A2B97634}" type="datetime1">
              <a:rPr lang="en-IN" smtClean="0"/>
              <a:t>01/11/25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826F2-EAEF-2ABE-6098-39328C77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606DF-EBD9-CF42-132C-C58F7AE5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9A436-0B60-5394-66F7-D3AD37EA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81C5-C1B0-33C0-BFD5-01EFFF96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18742-ADB3-0B75-8984-568826E8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FC35D-1D44-AF23-AC6B-FCD323AE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1FA16-036E-472F-8379-EF89E947FEE4}" type="datetime1">
              <a:rPr lang="en-IN" smtClean="0"/>
              <a:t>01/11/25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B7CBE-5D82-F6FF-4E6E-43A0465A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0FB4-F448-8CDC-7F15-93F16FE2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BD8C-4B08-B6E4-12C1-42AFC087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C5F7AA-E1B6-CD28-147F-A07AAB68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11745-CF18-7A73-A711-4CA20579C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B14D6-9A62-EA95-CF75-13B857F3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62D2-E495-459D-B029-0B8D717FB320}" type="datetime1">
              <a:rPr lang="en-IN" smtClean="0"/>
              <a:t>01/11/25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6000-EE39-14EE-19EA-BE817F48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5B818-FF6B-00D6-B3FC-CEB1498F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1F2D6-763B-493B-CD73-9D443DD2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A00E5-A473-9799-552C-F58E2962E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B51AB-16AB-98B9-E037-B8C5B5C4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C17A-1D3B-4747-8E76-739B3EB99950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A0CE-110F-2CE5-41CB-91E468AA5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B8AD-DEF5-801A-0B7B-4E581CEAE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C7C-9FA6-4436-90F7-C7370BED1EB3}" type="slidenum">
              <a:rPr lang="en-US" smtClean="0"/>
              <a:pPr/>
              <a:t>‹#›</a:t>
            </a:fld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486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national institute of technology&#10;&#10;Description automatically generated">
            <a:extLst>
              <a:ext uri="{FF2B5EF4-FFF2-40B4-BE49-F238E27FC236}">
                <a16:creationId xmlns:a16="http://schemas.microsoft.com/office/drawing/2014/main" id="{0836F0EA-D4C7-0822-44C4-05C129DB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25" y="375458"/>
            <a:ext cx="1026825" cy="1026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C0998-21F0-E3C1-F812-EE94F9B7CC2B}"/>
              </a:ext>
            </a:extLst>
          </p:cNvPr>
          <p:cNvSpPr txBox="1"/>
          <p:nvPr/>
        </p:nvSpPr>
        <p:spPr>
          <a:xfrm>
            <a:off x="2653249" y="504151"/>
            <a:ext cx="68855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+mj-lt"/>
              </a:rPr>
              <a:t>Visvesvaraya National Institute of Technology, Nagpur</a:t>
            </a:r>
          </a:p>
          <a:p>
            <a:pPr algn="ctr"/>
            <a:r>
              <a:rPr lang="en-US" sz="2000" b="1" dirty="0">
                <a:latin typeface="+mj-lt"/>
              </a:rPr>
              <a:t>Electronics and Communication Engineering Department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436944-9102-B8DD-4937-53CE23F863CD}"/>
              </a:ext>
            </a:extLst>
          </p:cNvPr>
          <p:cNvCxnSpPr/>
          <p:nvPr/>
        </p:nvCxnSpPr>
        <p:spPr>
          <a:xfrm>
            <a:off x="399637" y="2540021"/>
            <a:ext cx="11047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CC8E6D-9AC9-207F-5269-04FCA0C97961}"/>
              </a:ext>
            </a:extLst>
          </p:cNvPr>
          <p:cNvSpPr txBox="1"/>
          <p:nvPr/>
        </p:nvSpPr>
        <p:spPr>
          <a:xfrm>
            <a:off x="3660622" y="2810598"/>
            <a:ext cx="48707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Virtual Yoga Trainer</a:t>
            </a:r>
          </a:p>
          <a:p>
            <a:r>
              <a:rPr lang="en-US" b="1" dirty="0"/>
              <a:t>Pose Detection &amp; Correction using Deep Learning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C08EE-8491-1D44-274A-D679D012EA7B}"/>
              </a:ext>
            </a:extLst>
          </p:cNvPr>
          <p:cNvSpPr txBox="1"/>
          <p:nvPr/>
        </p:nvSpPr>
        <p:spPr>
          <a:xfrm>
            <a:off x="3900139" y="3909576"/>
            <a:ext cx="455631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Presented by</a:t>
            </a:r>
          </a:p>
          <a:p>
            <a:pPr algn="ctr"/>
            <a:r>
              <a:rPr lang="en-US" sz="2400" b="1" dirty="0">
                <a:solidFill>
                  <a:srgbClr val="002060"/>
                </a:solidFill>
              </a:rPr>
              <a:t>Sai Sudha </a:t>
            </a:r>
            <a:r>
              <a:rPr lang="en-US" sz="2400" b="1" dirty="0" err="1">
                <a:solidFill>
                  <a:srgbClr val="002060"/>
                </a:solidFill>
              </a:rPr>
              <a:t>Vadisina</a:t>
            </a:r>
            <a:r>
              <a:rPr lang="en-US" sz="2400" b="1" dirty="0">
                <a:solidFill>
                  <a:srgbClr val="002060"/>
                </a:solidFill>
              </a:rPr>
              <a:t> (MT24AAC019)</a:t>
            </a:r>
          </a:p>
          <a:p>
            <a:pPr algn="ctr"/>
            <a:r>
              <a:rPr lang="en-US" sz="2000" b="1" dirty="0" err="1"/>
              <a:t>DevOPs</a:t>
            </a:r>
            <a:r>
              <a:rPr lang="en-US" sz="2000" b="1" dirty="0"/>
              <a:t> Engineer III in Amazon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906C1-A200-6BB6-2FA3-502611F915AB}"/>
              </a:ext>
            </a:extLst>
          </p:cNvPr>
          <p:cNvSpPr txBox="1"/>
          <p:nvPr/>
        </p:nvSpPr>
        <p:spPr>
          <a:xfrm>
            <a:off x="4836133" y="5400139"/>
            <a:ext cx="26843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Under the supervision of</a:t>
            </a:r>
          </a:p>
          <a:p>
            <a:pPr algn="ctr"/>
            <a:r>
              <a:rPr lang="en-US" sz="2400" b="1">
                <a:solidFill>
                  <a:srgbClr val="002060"/>
                </a:solidFill>
              </a:rPr>
              <a:t>Dr.Pradnya</a:t>
            </a:r>
            <a:r>
              <a:rPr lang="en-US" sz="2400" b="1" dirty="0">
                <a:solidFill>
                  <a:srgbClr val="002060"/>
                </a:solidFill>
              </a:rPr>
              <a:t> H Ghare</a:t>
            </a:r>
          </a:p>
          <a:p>
            <a:pPr algn="ctr"/>
            <a:r>
              <a:rPr lang="en-US" sz="2400" b="1" dirty="0"/>
              <a:t>VNIT Nagpur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2113255-FBC0-1E35-5573-1F719584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5500-71C4-4001-8F33-8C22722166F3}" type="datetime1">
              <a:rPr lang="en-IN" smtClean="0"/>
              <a:t>01/11/25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6B8CB38-AB1E-3F70-E960-86C496A5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E005E-64E3-E478-B34F-E79F94A13EA5}"/>
              </a:ext>
            </a:extLst>
          </p:cNvPr>
          <p:cNvSpPr txBox="1"/>
          <p:nvPr/>
        </p:nvSpPr>
        <p:spPr>
          <a:xfrm>
            <a:off x="3048762" y="1524358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Executive </a:t>
            </a:r>
            <a:r>
              <a:rPr lang="en-US" sz="2000" b="1" u="sng" dirty="0" err="1"/>
              <a:t>M.Tech</a:t>
            </a:r>
            <a:r>
              <a:rPr lang="en-US" sz="2000" b="1" u="sng" dirty="0"/>
              <a:t>. in Applied AI and Communications</a:t>
            </a:r>
          </a:p>
          <a:p>
            <a:pPr algn="ctr"/>
            <a:r>
              <a:rPr lang="en-US" sz="2000" b="1" u="sng" dirty="0"/>
              <a:t>Cohort 3B sem. 2, Winter 2025</a:t>
            </a:r>
          </a:p>
          <a:p>
            <a:pPr algn="ctr"/>
            <a:r>
              <a:rPr lang="en-US" sz="2000" b="1" u="sng" dirty="0"/>
              <a:t>Eval. 1 (20/09/2025)</a:t>
            </a:r>
          </a:p>
        </p:txBody>
      </p:sp>
    </p:spTree>
    <p:extLst>
      <p:ext uri="{BB962C8B-B14F-4D97-AF65-F5344CB8AC3E}">
        <p14:creationId xmlns:p14="http://schemas.microsoft.com/office/powerpoint/2010/main" val="150075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513F6-F75E-3074-7AA9-CBAE368E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DA6B-D007-9258-492C-F0264687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2EF9-2F83-0E67-723E-08CFCDDBB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B5E9-83CE-F945-34A2-8715725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40DFF87-C3F4-7577-646C-276641E156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87" r="1182" b="23443"/>
          <a:stretch>
            <a:fillRect/>
          </a:stretch>
        </p:blipFill>
        <p:spPr bwMode="auto">
          <a:xfrm>
            <a:off x="2388868" y="1690688"/>
            <a:ext cx="8685532" cy="340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85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56536-C554-96E2-3F00-C92A75C5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446D-06A5-E9F1-3DB2-777823B0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Other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1AB3-ABD3-17D4-2C88-F7006FA3F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Mediapipe</a:t>
            </a:r>
            <a:r>
              <a:rPr dirty="0"/>
              <a:t> – High accuracy but complex for browser integration.</a:t>
            </a:r>
          </a:p>
          <a:p>
            <a:r>
              <a:rPr dirty="0" err="1"/>
              <a:t>OpenPose</a:t>
            </a:r>
            <a:r>
              <a:rPr dirty="0"/>
              <a:t> – Requires GPU support; heavy and slower for mobile.</a:t>
            </a:r>
          </a:p>
        </p:txBody>
      </p:sp>
    </p:spTree>
    <p:extLst>
      <p:ext uri="{BB962C8B-B14F-4D97-AF65-F5344CB8AC3E}">
        <p14:creationId xmlns:p14="http://schemas.microsoft.com/office/powerpoint/2010/main" val="27532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9B66-A7DE-F712-1162-C490FAB3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FD2F-B0DE-E06B-8D35-444E22C3D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PoseNet.js</a:t>
            </a:r>
            <a:r>
              <a:rPr lang="en-US" dirty="0"/>
              <a:t> and ml5.js: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9BFE-F488-C0F1-D6A3-9CD140DB3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Easy integration for browser and mobile-based applications.</a:t>
            </a:r>
          </a:p>
          <a:p>
            <a:r>
              <a:rPr dirty="0"/>
              <a:t>Real-time inference without backend dependency.</a:t>
            </a:r>
          </a:p>
          <a:p>
            <a:r>
              <a:rPr dirty="0"/>
              <a:t>Lower setup time and supports cross-platform devices</a:t>
            </a:r>
            <a:r>
              <a:rPr lang="en-US" dirty="0"/>
              <a:t>.\t size.</a:t>
            </a:r>
          </a:p>
        </p:txBody>
      </p:sp>
    </p:spTree>
    <p:extLst>
      <p:ext uri="{BB962C8B-B14F-4D97-AF65-F5344CB8AC3E}">
        <p14:creationId xmlns:p14="http://schemas.microsoft.com/office/powerpoint/2010/main" val="29696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E987C-BD7E-2B16-B2B2-C1D549AF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CEB8-1125-CFC9-F748-6F880ACD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Model Limitations &amp;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87A8-30E6-A7B8-B8AA-9EED761BD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Accuracy drops in complex backgrounds → Use data augmentation.</a:t>
            </a:r>
          </a:p>
          <a:p>
            <a:r>
              <a:rPr dirty="0"/>
              <a:t>Limited pose set → Extend dataset with more yoga postures.</a:t>
            </a:r>
          </a:p>
          <a:p>
            <a:r>
              <a:rPr dirty="0"/>
              <a:t>Latency on low-end devices → Optimize model and reduce input size.</a:t>
            </a:r>
          </a:p>
        </p:txBody>
      </p:sp>
    </p:spTree>
    <p:extLst>
      <p:ext uri="{BB962C8B-B14F-4D97-AF65-F5344CB8AC3E}">
        <p14:creationId xmlns:p14="http://schemas.microsoft.com/office/powerpoint/2010/main" val="3953305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</a:t>
            </a:r>
            <a:r>
              <a:rPr lang="en-US" dirty="0"/>
              <a:t> P</a:t>
            </a:r>
            <a:r>
              <a:rPr dirty="0"/>
              <a:t>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Integrate the pose detection model with the UI.</a:t>
            </a:r>
          </a:p>
          <a:p>
            <a:r>
              <a:rPr dirty="0"/>
              <a:t>Implement posture correction logic and feedback visualization.</a:t>
            </a:r>
          </a:p>
          <a:p>
            <a:r>
              <a:rPr dirty="0"/>
              <a:t>Conduct real-time tests for multiple yoga poses.</a:t>
            </a:r>
          </a:p>
          <a:p>
            <a:r>
              <a:rPr dirty="0"/>
              <a:t>Complete end-to-end testing and debugging.</a:t>
            </a:r>
          </a:p>
          <a:p>
            <a:r>
              <a:rPr dirty="0"/>
              <a:t>Prepare final report, demo, and presentation.</a:t>
            </a:r>
          </a:p>
          <a:p>
            <a:r>
              <a:rPr dirty="0"/>
              <a:t>Incorporate user feedback and final polish.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B4D5C-540D-096A-9241-65AF1DDB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28CE-EF33-D822-25C4-09275BC92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Virtual Yoga Trainer demonstrates the application of deep learning in real-time health and fitness.</a:t>
            </a:r>
          </a:p>
          <a:p>
            <a:r>
              <a:rPr lang="en-US" dirty="0"/>
              <a:t>By integrating AI-driven posture correction, the system enhances user safety and engagement.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CB81-CBA8-749F-F4DB-379D1DEDB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311C8-58F0-0433-44E2-3D66F21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9C45-C153-EEEE-4B34-25D02906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2AB0-996D-1567-36E2-F27B9DFFC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PosePilot</a:t>
            </a:r>
            <a:r>
              <a:rPr lang="en-US" dirty="0"/>
              <a:t>: Edge-AI Posture Correction (2025)</a:t>
            </a:r>
          </a:p>
          <a:p>
            <a:r>
              <a:rPr lang="en-US" dirty="0"/>
              <a:t>Yoga Pose Recognition &amp; Motion Analysis (2025)</a:t>
            </a:r>
          </a:p>
          <a:p>
            <a:r>
              <a:rPr lang="en-US" dirty="0"/>
              <a:t>Image-Based Yoga Pose Recognition with Attention (2024)</a:t>
            </a:r>
          </a:p>
          <a:p>
            <a:r>
              <a:rPr lang="en-US" dirty="0"/>
              <a:t>GTA-Net: IoT-based 3D Pose Estimation (2024)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2EB66-6C3B-0BC0-2D20-987EC328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FFFBBA-6CED-E927-5EED-B5B1722C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3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54A9C-93AE-B5F3-F1A4-B23DCB289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344B8-A1D8-CD59-8F23-27063C55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C0E03-881C-0985-CD32-CC21B0D8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8DC1-2314-1936-E491-A2AA6117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3446-B031-65D4-C2BF-E38ADC696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 action="ppaction://hlinksldjump"/>
              </a:rPr>
              <a:t>Introduction</a:t>
            </a:r>
            <a:endParaRPr lang="en-US" dirty="0"/>
          </a:p>
          <a:p>
            <a:r>
              <a:rPr lang="en-US" dirty="0">
                <a:hlinkClick r:id="rId3" action="ppaction://hlinksldjump"/>
              </a:rPr>
              <a:t>Objective for the project</a:t>
            </a:r>
            <a:endParaRPr lang="en-US" dirty="0"/>
          </a:p>
          <a:p>
            <a:r>
              <a:rPr lang="en-US" dirty="0">
                <a:hlinkClick r:id="rId4" action="ppaction://hlinksldjump"/>
              </a:rPr>
              <a:t>Deep Learning Components</a:t>
            </a:r>
            <a:endParaRPr lang="en-US" dirty="0"/>
          </a:p>
          <a:p>
            <a:r>
              <a:rPr lang="en-US" dirty="0">
                <a:hlinkClick r:id="rId5" action="ppaction://hlinksldjump"/>
              </a:rPr>
              <a:t>Timeline of the project</a:t>
            </a:r>
            <a:endParaRPr lang="en-US" dirty="0"/>
          </a:p>
          <a:p>
            <a:r>
              <a:rPr lang="en-US" dirty="0">
                <a:hlinkClick r:id="rId6" action="ppaction://hlinksldjump"/>
              </a:rPr>
              <a:t>Drawbacks and Advantages</a:t>
            </a:r>
            <a:endParaRPr lang="en-US" dirty="0">
              <a:hlinkClick r:id="rId7" action="ppaction://hlinksldjump"/>
            </a:endParaRPr>
          </a:p>
          <a:p>
            <a:r>
              <a:rPr lang="en-US" dirty="0">
                <a:hlinkClick r:id="rId7" action="ppaction://hlinksldjump"/>
              </a:rPr>
              <a:t>Next Plan of Action</a:t>
            </a:r>
            <a:endParaRPr lang="en-US" dirty="0"/>
          </a:p>
          <a:p>
            <a:r>
              <a:rPr lang="en-US" dirty="0">
                <a:hlinkClick r:id="rId8" action="ppaction://hlinksldjump"/>
              </a:rPr>
              <a:t>Conclusion</a:t>
            </a:r>
            <a:endParaRPr lang="en-US" dirty="0"/>
          </a:p>
          <a:p>
            <a:r>
              <a:rPr lang="en-US" dirty="0">
                <a:hlinkClick r:id="rId9" action="ppaction://hlinksldjump"/>
              </a:rPr>
              <a:t>References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EAE4-7B8A-1BB4-7A82-30D1B70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E49F3-1CC0-B691-D400-C0CD39A4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3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1843-B53B-E0B7-2406-AAA2AA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B015-3B0B-52FB-DD1A-3EE8D91A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launch a virtual yoga studio front-end by integrating deep learning for real-time pose detection and correction.</a:t>
            </a:r>
          </a:p>
          <a:p>
            <a:endParaRPr lang="en-US" dirty="0"/>
          </a:p>
          <a:p>
            <a:r>
              <a:rPr lang="en-US" dirty="0"/>
              <a:t>Goal: Leverage AI to analyze user poses, provide instant feedback, and guide users to correct postures for safer and more effective at-home yoga practice.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BB601-FBC2-B8E9-2FB1-0DE4D9B2B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31EA7-2FE7-15EE-F4AF-F046C745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9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DF40-F19A-D2C4-F90B-6FECAFED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D0E4-AD5D-FDC4-B83F-60970BD2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a virtual yoga studio with AI features</a:t>
            </a:r>
          </a:p>
          <a:p>
            <a:r>
              <a:rPr lang="en-US" dirty="0"/>
              <a:t>Provide real-time posture correction and feedback</a:t>
            </a:r>
          </a:p>
          <a:p>
            <a:r>
              <a:rPr lang="en-US" dirty="0"/>
              <a:t>Enable safer and consistent yoga practice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E45DA-79AD-441F-6D6A-F73E0276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713A-7AC8-8392-67DB-8688851C2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FF034A3-6457-BEDA-B79B-32E9F7686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446" y="819583"/>
            <a:ext cx="2986354" cy="447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17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7CF1-53B3-9EDF-EBD0-AAC900B6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CB8C-A3E4-3BC4-8629-BB44D5A4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yoga pose recognition</a:t>
            </a:r>
          </a:p>
          <a:p>
            <a:r>
              <a:rPr lang="en-US" dirty="0"/>
              <a:t>AI-driven posture correction</a:t>
            </a:r>
          </a:p>
          <a:p>
            <a:r>
              <a:rPr lang="en-US" dirty="0"/>
              <a:t>Safer practice with fewer injuries</a:t>
            </a:r>
          </a:p>
          <a:p>
            <a:r>
              <a:rPr lang="en-US" dirty="0"/>
              <a:t>Encourages consistent yoga practice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F930F-1F93-CD6C-D87E-A8655B60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2BE96-5FFF-CE0D-B9AB-28097721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D5AA-4C28-D4B4-CFF8-B549ED017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3D67-7EB7-F1EA-394D-DA426563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1DF-D603-27CF-6A14-D788B362F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Frontend Libraries:</a:t>
            </a:r>
          </a:p>
          <a:p>
            <a:r>
              <a:rPr lang="en-US" dirty="0"/>
              <a:t>ml5.js – Simplifies the integration of </a:t>
            </a:r>
            <a:r>
              <a:rPr lang="en-US" dirty="0" err="1"/>
              <a:t>PoseNet</a:t>
            </a:r>
            <a:r>
              <a:rPr lang="en-US" dirty="0"/>
              <a:t> in browser.</a:t>
            </a:r>
          </a:p>
          <a:p>
            <a:r>
              <a:rPr lang="en-US" dirty="0"/>
              <a:t>p5.js – Handles visualization and UI rendering.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AD621-9DDE-DEBF-6D49-A31544A8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BA983-FA9F-386D-F9E2-3E5E8188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D7946-0A8C-BCA6-0A1B-10BC3C54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C012-42D0-62FD-95F5-83CB0D8C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5096-C7F6-3018-7A09-0770F7778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 Frameworks:</a:t>
            </a:r>
          </a:p>
          <a:p>
            <a:r>
              <a:rPr lang="en-US" dirty="0" err="1"/>
              <a:t>TensorFlow.js</a:t>
            </a:r>
            <a:r>
              <a:rPr lang="en-US" dirty="0"/>
              <a:t> – For browser-based deep learning.</a:t>
            </a:r>
          </a:p>
          <a:p>
            <a:r>
              <a:rPr lang="en-US" dirty="0" err="1"/>
              <a:t>PoseNet.js</a:t>
            </a:r>
            <a:r>
              <a:rPr lang="en-US" dirty="0"/>
              <a:t> – Detects 17 human body </a:t>
            </a:r>
            <a:r>
              <a:rPr lang="en-US" dirty="0" err="1"/>
              <a:t>keypoints</a:t>
            </a:r>
            <a:r>
              <a:rPr lang="en-US" dirty="0"/>
              <a:t> for yoga poses.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643F-97EB-B998-E18C-01D99BC2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150C0-751D-8DCC-1EA9-604F7768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5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D597-5732-BFBF-CF98-2D6EAD186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D0749-DD14-9BB5-FC92-66EC560D9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Backend &amp; Deployment:</a:t>
            </a:r>
          </a:p>
          <a:p>
            <a:r>
              <a:rPr lang="en-US" dirty="0"/>
              <a:t>Python, TensorFlow (for initial training)</a:t>
            </a:r>
          </a:p>
          <a:p>
            <a:r>
              <a:rPr lang="en-US" dirty="0"/>
              <a:t>TensorFlow Lite (for lightweight deployment)</a:t>
            </a:r>
          </a:p>
          <a:p>
            <a:r>
              <a:rPr lang="en-US" dirty="0"/>
              <a:t>React Native (for mobile app interface)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D4692-69D5-4565-B084-2461B412A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9927C-668C-118C-15B4-890DF0CF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0912-4C78-DD2D-0E07-FEABCF7D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60860-8BC4-2948-19A4-344A852B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E4A5-9B2D-42E2-A09F-AFAF775BA73B}" type="datetime1">
              <a:rPr lang="en-IN" smtClean="0"/>
              <a:t>01/11/25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B0629-6098-89B0-A771-7C08AB63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62C7C-9FA6-4436-90F7-C7370BED1EB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F7E48C-DD43-6D7C-D561-0DCF19172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11622"/>
              </p:ext>
            </p:extLst>
          </p:nvPr>
        </p:nvGraphicFramePr>
        <p:xfrm>
          <a:off x="705998" y="2136050"/>
          <a:ext cx="10240791" cy="25858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209494">
                  <a:extLst>
                    <a:ext uri="{9D8B030D-6E8A-4147-A177-3AD203B41FA5}">
                      <a16:colId xmlns:a16="http://schemas.microsoft.com/office/drawing/2014/main" val="2851245147"/>
                    </a:ext>
                  </a:extLst>
                </a:gridCol>
                <a:gridCol w="4990641">
                  <a:extLst>
                    <a:ext uri="{9D8B030D-6E8A-4147-A177-3AD203B41FA5}">
                      <a16:colId xmlns:a16="http://schemas.microsoft.com/office/drawing/2014/main" val="2369017176"/>
                    </a:ext>
                  </a:extLst>
                </a:gridCol>
                <a:gridCol w="3040656">
                  <a:extLst>
                    <a:ext uri="{9D8B030D-6E8A-4147-A177-3AD203B41FA5}">
                      <a16:colId xmlns:a16="http://schemas.microsoft.com/office/drawing/2014/main" val="2874862991"/>
                    </a:ext>
                  </a:extLst>
                </a:gridCol>
              </a:tblGrid>
              <a:tr h="4331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942137"/>
                  </a:ext>
                </a:extLst>
              </a:tr>
              <a:tr h="42102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Dataset preparation &amp; 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lang="en-US" sz="1800" dirty="0"/>
                        <a:t>✅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827596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 training &amp; tuning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 dirty="0"/>
                        <a:t>✅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09944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Integration with 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 dirty="0"/>
                        <a:t>🟡 In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953606"/>
                  </a:ext>
                </a:extLst>
              </a:tr>
              <a:tr h="43919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Testing &amp; Evaluation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800" dirty="0"/>
                        <a:t>🔜 Planned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26778"/>
                  </a:ext>
                </a:extLst>
              </a:tr>
              <a:tr h="4141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Final documentation &amp; presentation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🔜 Planned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73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562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570</Words>
  <Application>Microsoft Macintosh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Table of Contents:</vt:lpstr>
      <vt:lpstr>Introduction</vt:lpstr>
      <vt:lpstr>Objective of the Project</vt:lpstr>
      <vt:lpstr>Expected Outcomes</vt:lpstr>
      <vt:lpstr>Deep Learning Components</vt:lpstr>
      <vt:lpstr>Deep Learning Components</vt:lpstr>
      <vt:lpstr>Deep Learning Components</vt:lpstr>
      <vt:lpstr>Timeline of the project</vt:lpstr>
      <vt:lpstr>Timeline of the project</vt:lpstr>
      <vt:lpstr>Drawbacks of Other Libraries</vt:lpstr>
      <vt:lpstr>Advantages of PoseNet.js and ml5.js:</vt:lpstr>
      <vt:lpstr>Existing Model Limitations &amp; Mitigation</vt:lpstr>
      <vt:lpstr>Next Plan of Action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 Pawar</dc:creator>
  <cp:lastModifiedBy>Vadisina, Sai Sudha Reddy</cp:lastModifiedBy>
  <cp:revision>10</cp:revision>
  <dcterms:created xsi:type="dcterms:W3CDTF">2025-05-09T09:30:28Z</dcterms:created>
  <dcterms:modified xsi:type="dcterms:W3CDTF">2025-11-01T10:18:49Z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2025-09-20T02:45:16Z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ded7b103-b5fe-4394-8bf7-72955552c03b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50, 3, 0, 1</vt:lpwstr>
  </property>
</Properties>
</file>