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165271"/>
            <a:ext cx="7477601" cy="2499598"/>
          </a:xfrm>
          <a:prstGeom prst="rect">
            <a:avLst/>
          </a:prstGeom>
          <a:noFill/>
          <a:ln/>
        </p:spPr>
        <p:txBody>
          <a:bodyPr wrap="square" rtlCol="0" anchor="t"/>
          <a:lstStyle/>
          <a:p>
            <a:pPr indent="0" marL="0">
              <a:lnSpc>
                <a:spcPts val="6561"/>
              </a:lnSpc>
              <a:buNone/>
            </a:pPr>
            <a:r>
              <a:rPr lang="en-US" sz="5249" dirty="0">
                <a:solidFill>
                  <a:srgbClr val="1B1B27"/>
                </a:solidFill>
                <a:latin typeface="Alexandria" pitchFamily="34" charset="0"/>
                <a:ea typeface="Alexandria" pitchFamily="34" charset="-122"/>
                <a:cs typeface="Alexandria" pitchFamily="34" charset="-120"/>
              </a:rPr>
              <a:t>Exploring HDFS: A Deep Dive into Storage Management</a:t>
            </a:r>
            <a:endParaRPr lang="en-US" sz="5249" dirty="0"/>
          </a:p>
        </p:txBody>
      </p:sp>
      <p:sp>
        <p:nvSpPr>
          <p:cNvPr id="6" name="Text 3"/>
          <p:cNvSpPr/>
          <p:nvPr/>
        </p:nvSpPr>
        <p:spPr>
          <a:xfrm>
            <a:off x="833199" y="4998125"/>
            <a:ext cx="7477601" cy="1066205"/>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This presentation will provide a comprehensive overview of the Hadoop Distributed File System (HDFS) and its various storage management capabilities.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762720"/>
            <a:ext cx="5554980"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Conclusion</a:t>
            </a:r>
            <a:endParaRPr lang="en-US" sz="4374" dirty="0"/>
          </a:p>
        </p:txBody>
      </p:sp>
      <p:sp>
        <p:nvSpPr>
          <p:cNvPr id="5" name="Shape 3"/>
          <p:cNvSpPr/>
          <p:nvPr/>
        </p:nvSpPr>
        <p:spPr>
          <a:xfrm>
            <a:off x="2037993" y="3075027"/>
            <a:ext cx="499943" cy="499943"/>
          </a:xfrm>
          <a:prstGeom prst="roundRect">
            <a:avLst>
              <a:gd name="adj" fmla="val 20000"/>
            </a:avLst>
          </a:prstGeom>
          <a:solidFill>
            <a:srgbClr val="D2DDF9"/>
          </a:solidFill>
          <a:ln w="7620">
            <a:solidFill>
              <a:srgbClr val="B8C3DF"/>
            </a:solidFill>
            <a:prstDash val="solid"/>
          </a:ln>
        </p:spPr>
      </p:sp>
      <p:sp>
        <p:nvSpPr>
          <p:cNvPr id="6" name="Text 4"/>
          <p:cNvSpPr/>
          <p:nvPr/>
        </p:nvSpPr>
        <p:spPr>
          <a:xfrm>
            <a:off x="2225397" y="3116699"/>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760107" y="3151346"/>
            <a:ext cx="4444008" cy="694373"/>
          </a:xfrm>
          <a:prstGeom prst="rect">
            <a:avLst/>
          </a:prstGeom>
          <a:noFill/>
          <a:ln/>
        </p:spPr>
        <p:txBody>
          <a:bodyPr wrap="square" rtlCol="0" anchor="t"/>
          <a:lstStyle/>
          <a:p>
            <a:pPr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HDFS Commands for Effective Data Management</a:t>
            </a:r>
            <a:endParaRPr lang="en-US" sz="2187" dirty="0"/>
          </a:p>
        </p:txBody>
      </p:sp>
      <p:sp>
        <p:nvSpPr>
          <p:cNvPr id="8" name="Text 6"/>
          <p:cNvSpPr/>
          <p:nvPr/>
        </p:nvSpPr>
        <p:spPr>
          <a:xfrm>
            <a:off x="2760107" y="3978950"/>
            <a:ext cx="4444008" cy="2487811"/>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HDFS commands serve as a gateway to efficient data management within the Hadoop ecosystem, empowering users to seamlessly navigate and manipulate the Hadoop Storage File System for enhanced storage and processing capabilities.</a:t>
            </a:r>
            <a:endParaRPr lang="en-US" sz="1750" dirty="0"/>
          </a:p>
        </p:txBody>
      </p:sp>
      <p:sp>
        <p:nvSpPr>
          <p:cNvPr id="9" name="Shape 7"/>
          <p:cNvSpPr/>
          <p:nvPr/>
        </p:nvSpPr>
        <p:spPr>
          <a:xfrm>
            <a:off x="7426285" y="3075027"/>
            <a:ext cx="499943" cy="499943"/>
          </a:xfrm>
          <a:prstGeom prst="roundRect">
            <a:avLst>
              <a:gd name="adj" fmla="val 20000"/>
            </a:avLst>
          </a:prstGeom>
          <a:solidFill>
            <a:srgbClr val="D2DDF9"/>
          </a:solidFill>
          <a:ln w="7620">
            <a:solidFill>
              <a:srgbClr val="B8C3DF"/>
            </a:solidFill>
            <a:prstDash val="solid"/>
          </a:ln>
        </p:spPr>
      </p:sp>
      <p:sp>
        <p:nvSpPr>
          <p:cNvPr id="10" name="Text 8"/>
          <p:cNvSpPr/>
          <p:nvPr/>
        </p:nvSpPr>
        <p:spPr>
          <a:xfrm>
            <a:off x="7578685" y="3116699"/>
            <a:ext cx="195024"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8148399" y="3151346"/>
            <a:ext cx="4444008" cy="694373"/>
          </a:xfrm>
          <a:prstGeom prst="rect">
            <a:avLst/>
          </a:prstGeom>
          <a:noFill/>
          <a:ln/>
        </p:spPr>
        <p:txBody>
          <a:bodyPr wrap="square" rtlCol="0" anchor="t"/>
          <a:lstStyle/>
          <a:p>
            <a:pPr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Practical Knowledge Reinforcement</a:t>
            </a:r>
            <a:endParaRPr lang="en-US" sz="2187" dirty="0"/>
          </a:p>
        </p:txBody>
      </p:sp>
      <p:sp>
        <p:nvSpPr>
          <p:cNvPr id="12" name="Text 10"/>
          <p:cNvSpPr/>
          <p:nvPr/>
        </p:nvSpPr>
        <p:spPr>
          <a:xfrm>
            <a:off x="8148399" y="3978950"/>
            <a:ext cx="4444008" cy="2132409"/>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The provided lab instructions offer participants a hands-on opportunity to reinforce theoretical knowledge, fostering practical insights into Hadoop's storage management functionalities for real-world applications.</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087993"/>
            <a:ext cx="10171628"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Creating Directory Structure in HDFS</a:t>
            </a:r>
            <a:endParaRPr lang="en-US" sz="4374" dirty="0"/>
          </a:p>
        </p:txBody>
      </p:sp>
      <p:sp>
        <p:nvSpPr>
          <p:cNvPr id="5" name="Shape 3"/>
          <p:cNvSpPr/>
          <p:nvPr/>
        </p:nvSpPr>
        <p:spPr>
          <a:xfrm>
            <a:off x="2349103" y="2226707"/>
            <a:ext cx="44410" cy="4914900"/>
          </a:xfrm>
          <a:prstGeom prst="roundRect">
            <a:avLst>
              <a:gd name="adj" fmla="val 225151"/>
            </a:avLst>
          </a:prstGeom>
          <a:solidFill>
            <a:srgbClr val="B8C3DF"/>
          </a:solidFill>
          <a:ln/>
        </p:spPr>
      </p:sp>
      <p:sp>
        <p:nvSpPr>
          <p:cNvPr id="6" name="Shape 4"/>
          <p:cNvSpPr/>
          <p:nvPr/>
        </p:nvSpPr>
        <p:spPr>
          <a:xfrm>
            <a:off x="2621220" y="2628007"/>
            <a:ext cx="777597" cy="44410"/>
          </a:xfrm>
          <a:prstGeom prst="roundRect">
            <a:avLst>
              <a:gd name="adj" fmla="val 225151"/>
            </a:avLst>
          </a:prstGeom>
          <a:solidFill>
            <a:srgbClr val="B8C3DF"/>
          </a:solidFill>
          <a:ln/>
        </p:spPr>
      </p:sp>
      <p:sp>
        <p:nvSpPr>
          <p:cNvPr id="7" name="Shape 5"/>
          <p:cNvSpPr/>
          <p:nvPr/>
        </p:nvSpPr>
        <p:spPr>
          <a:xfrm>
            <a:off x="2121277" y="2400300"/>
            <a:ext cx="499943" cy="499943"/>
          </a:xfrm>
          <a:prstGeom prst="roundRect">
            <a:avLst>
              <a:gd name="adj" fmla="val 20000"/>
            </a:avLst>
          </a:prstGeom>
          <a:solidFill>
            <a:srgbClr val="D2DDF9"/>
          </a:solidFill>
          <a:ln w="7620">
            <a:solidFill>
              <a:srgbClr val="B8C3DF"/>
            </a:solidFill>
            <a:prstDash val="solid"/>
          </a:ln>
        </p:spPr>
      </p:sp>
      <p:sp>
        <p:nvSpPr>
          <p:cNvPr id="8" name="Text 6"/>
          <p:cNvSpPr/>
          <p:nvPr/>
        </p:nvSpPr>
        <p:spPr>
          <a:xfrm>
            <a:off x="2308681" y="2441972"/>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9" name="Text 7"/>
          <p:cNvSpPr/>
          <p:nvPr/>
        </p:nvSpPr>
        <p:spPr>
          <a:xfrm>
            <a:off x="3593306" y="2448878"/>
            <a:ext cx="5343763" cy="347186"/>
          </a:xfrm>
          <a:prstGeom prst="rect">
            <a:avLst/>
          </a:prstGeom>
          <a:noFill/>
          <a:ln/>
        </p:spPr>
        <p:txBody>
          <a:bodyPr wrap="non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Command to Create Directory in HDFS</a:t>
            </a:r>
            <a:endParaRPr lang="en-US" sz="2187" dirty="0"/>
          </a:p>
        </p:txBody>
      </p:sp>
      <p:sp>
        <p:nvSpPr>
          <p:cNvPr id="10" name="Text 8"/>
          <p:cNvSpPr/>
          <p:nvPr/>
        </p:nvSpPr>
        <p:spPr>
          <a:xfrm>
            <a:off x="3593306" y="2929295"/>
            <a:ext cx="8999101"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The first step in organizing data within HDFS is creating a directory structure to store the files. The command "hadoop fs -mkdir /user/your_username/directory_name" allows users to create directories within HDFS, facilitating effective data organization.</a:t>
            </a:r>
            <a:endParaRPr lang="en-US" sz="1750" dirty="0"/>
          </a:p>
        </p:txBody>
      </p:sp>
      <p:sp>
        <p:nvSpPr>
          <p:cNvPr id="11" name="Shape 9"/>
          <p:cNvSpPr/>
          <p:nvPr/>
        </p:nvSpPr>
        <p:spPr>
          <a:xfrm>
            <a:off x="2621220" y="5196542"/>
            <a:ext cx="777597" cy="44410"/>
          </a:xfrm>
          <a:prstGeom prst="roundRect">
            <a:avLst>
              <a:gd name="adj" fmla="val 225151"/>
            </a:avLst>
          </a:prstGeom>
          <a:solidFill>
            <a:srgbClr val="B8C3DF"/>
          </a:solidFill>
          <a:ln/>
        </p:spPr>
      </p:sp>
      <p:sp>
        <p:nvSpPr>
          <p:cNvPr id="12" name="Shape 10"/>
          <p:cNvSpPr/>
          <p:nvPr/>
        </p:nvSpPr>
        <p:spPr>
          <a:xfrm>
            <a:off x="2121277" y="4968835"/>
            <a:ext cx="499943" cy="499943"/>
          </a:xfrm>
          <a:prstGeom prst="roundRect">
            <a:avLst>
              <a:gd name="adj" fmla="val 20000"/>
            </a:avLst>
          </a:prstGeom>
          <a:solidFill>
            <a:srgbClr val="D2DDF9"/>
          </a:solidFill>
          <a:ln w="7620">
            <a:solidFill>
              <a:srgbClr val="B8C3DF"/>
            </a:solidFill>
            <a:prstDash val="solid"/>
          </a:ln>
        </p:spPr>
      </p:sp>
      <p:sp>
        <p:nvSpPr>
          <p:cNvPr id="13" name="Text 11"/>
          <p:cNvSpPr/>
          <p:nvPr/>
        </p:nvSpPr>
        <p:spPr>
          <a:xfrm>
            <a:off x="2273677" y="5010507"/>
            <a:ext cx="195024"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2</a:t>
            </a:r>
            <a:endParaRPr lang="en-US" sz="2624" dirty="0"/>
          </a:p>
        </p:txBody>
      </p:sp>
      <p:sp>
        <p:nvSpPr>
          <p:cNvPr id="14" name="Text 12"/>
          <p:cNvSpPr/>
          <p:nvPr/>
        </p:nvSpPr>
        <p:spPr>
          <a:xfrm>
            <a:off x="3593306" y="5017413"/>
            <a:ext cx="5944076" cy="347186"/>
          </a:xfrm>
          <a:prstGeom prst="rect">
            <a:avLst/>
          </a:prstGeom>
          <a:noFill/>
          <a:ln/>
        </p:spPr>
        <p:txBody>
          <a:bodyPr wrap="non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Command to Move File from Local to HDFS</a:t>
            </a:r>
            <a:endParaRPr lang="en-US" sz="2187" dirty="0"/>
          </a:p>
        </p:txBody>
      </p:sp>
      <p:sp>
        <p:nvSpPr>
          <p:cNvPr id="15" name="Text 13"/>
          <p:cNvSpPr/>
          <p:nvPr/>
        </p:nvSpPr>
        <p:spPr>
          <a:xfrm>
            <a:off x="3593306" y="5497830"/>
            <a:ext cx="8999101"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After creating the directory structure, files can be seamlessly moved from the local file system to HDFS using the command "hadoop fs -copyFromLocal local_file_path hdfs_directory_path". This process ensures that data is efficiently transferred and made accessible within the HDFS environment.</a:t>
            </a:r>
            <a:endParaRPr lang="en-US" sz="1750"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340525"/>
            <a:ext cx="10554414" cy="1388745"/>
          </a:xfrm>
          <a:prstGeom prst="rect">
            <a:avLst/>
          </a:prstGeom>
          <a:noFill/>
          <a:ln/>
        </p:spPr>
        <p:txBody>
          <a:bodyPr wrap="squar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Viewing Data Contents, Files, and Directories</a:t>
            </a:r>
            <a:endParaRPr lang="en-US" sz="4374" dirty="0"/>
          </a:p>
        </p:txBody>
      </p:sp>
      <p:sp>
        <p:nvSpPr>
          <p:cNvPr id="5" name="Text 3"/>
          <p:cNvSpPr/>
          <p:nvPr/>
        </p:nvSpPr>
        <p:spPr>
          <a:xfrm>
            <a:off x="2037993" y="3284696"/>
            <a:ext cx="5006221" cy="694373"/>
          </a:xfrm>
          <a:prstGeom prst="rect">
            <a:avLst/>
          </a:prstGeom>
          <a:noFill/>
          <a:ln/>
        </p:spPr>
        <p:txBody>
          <a:bodyPr wrap="squar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Command to See Contents of Files in HDFS</a:t>
            </a:r>
            <a:endParaRPr lang="en-US" sz="2187" dirty="0"/>
          </a:p>
        </p:txBody>
      </p:sp>
      <p:sp>
        <p:nvSpPr>
          <p:cNvPr id="6" name="Text 4"/>
          <p:cNvSpPr/>
          <p:nvPr/>
        </p:nvSpPr>
        <p:spPr>
          <a:xfrm>
            <a:off x="2037993" y="4201239"/>
            <a:ext cx="5006221" cy="1777008"/>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By utilizing the command "hadoop fs -cat hdfs_file_path," users can access the contents of specific files stored within the Hadoop File System. This enables seamless viewing of file contents for analysis and processing.</a:t>
            </a:r>
            <a:endParaRPr lang="en-US" sz="1750" dirty="0"/>
          </a:p>
        </p:txBody>
      </p:sp>
      <p:sp>
        <p:nvSpPr>
          <p:cNvPr id="7" name="Text 5"/>
          <p:cNvSpPr/>
          <p:nvPr/>
        </p:nvSpPr>
        <p:spPr>
          <a:xfrm>
            <a:off x="7593806" y="3284696"/>
            <a:ext cx="5006221" cy="694373"/>
          </a:xfrm>
          <a:prstGeom prst="rect">
            <a:avLst/>
          </a:prstGeom>
          <a:noFill/>
          <a:ln/>
        </p:spPr>
        <p:txBody>
          <a:bodyPr wrap="squar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Command to See Contents of Files in HDFS Directory</a:t>
            </a:r>
            <a:endParaRPr lang="en-US" sz="2187" dirty="0"/>
          </a:p>
        </p:txBody>
      </p:sp>
      <p:sp>
        <p:nvSpPr>
          <p:cNvPr id="8" name="Text 6"/>
          <p:cNvSpPr/>
          <p:nvPr/>
        </p:nvSpPr>
        <p:spPr>
          <a:xfrm>
            <a:off x="7593806" y="4201239"/>
            <a:ext cx="5006221" cy="2487811"/>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The command "hadoop fs -ls hdfs_directory_path" provides users with the ability to view the contents of entire directories within HDFS. This allows for efficient directory navigation and management, enhancing overall data accessibility and visibility.</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9FF">
              <a:alpha val="85000"/>
            </a:srgbClr>
          </a:solidFill>
          <a:ln/>
        </p:spPr>
      </p:sp>
      <p:sp>
        <p:nvSpPr>
          <p:cNvPr id="6" name="Text 3"/>
          <p:cNvSpPr/>
          <p:nvPr/>
        </p:nvSpPr>
        <p:spPr>
          <a:xfrm>
            <a:off x="2037993" y="2080617"/>
            <a:ext cx="10554414" cy="1388745"/>
          </a:xfrm>
          <a:prstGeom prst="rect">
            <a:avLst/>
          </a:prstGeom>
          <a:noFill/>
          <a:ln/>
        </p:spPr>
        <p:txBody>
          <a:bodyPr wrap="squar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Getting Files Data from HDFS to Local Disk</a:t>
            </a:r>
            <a:endParaRPr lang="en-US" sz="4374" dirty="0"/>
          </a:p>
        </p:txBody>
      </p:sp>
      <p:sp>
        <p:nvSpPr>
          <p:cNvPr id="7" name="Shape 4"/>
          <p:cNvSpPr/>
          <p:nvPr/>
        </p:nvSpPr>
        <p:spPr>
          <a:xfrm>
            <a:off x="2349103" y="3802618"/>
            <a:ext cx="44410" cy="2346365"/>
          </a:xfrm>
          <a:prstGeom prst="roundRect">
            <a:avLst>
              <a:gd name="adj" fmla="val 225151"/>
            </a:avLst>
          </a:prstGeom>
          <a:solidFill>
            <a:srgbClr val="B8C3DF"/>
          </a:solidFill>
          <a:ln/>
        </p:spPr>
      </p:sp>
      <p:sp>
        <p:nvSpPr>
          <p:cNvPr id="8" name="Shape 5"/>
          <p:cNvSpPr/>
          <p:nvPr/>
        </p:nvSpPr>
        <p:spPr>
          <a:xfrm>
            <a:off x="2621220" y="4203918"/>
            <a:ext cx="777597" cy="44410"/>
          </a:xfrm>
          <a:prstGeom prst="roundRect">
            <a:avLst>
              <a:gd name="adj" fmla="val 225151"/>
            </a:avLst>
          </a:prstGeom>
          <a:solidFill>
            <a:srgbClr val="B8C3DF"/>
          </a:solidFill>
          <a:ln/>
        </p:spPr>
      </p:sp>
      <p:sp>
        <p:nvSpPr>
          <p:cNvPr id="9" name="Shape 6"/>
          <p:cNvSpPr/>
          <p:nvPr/>
        </p:nvSpPr>
        <p:spPr>
          <a:xfrm>
            <a:off x="2121277" y="3976211"/>
            <a:ext cx="499943" cy="499943"/>
          </a:xfrm>
          <a:prstGeom prst="roundRect">
            <a:avLst>
              <a:gd name="adj" fmla="val 20000"/>
            </a:avLst>
          </a:prstGeom>
          <a:solidFill>
            <a:srgbClr val="D2DDF9"/>
          </a:solidFill>
          <a:ln w="7620">
            <a:solidFill>
              <a:srgbClr val="B8C3DF"/>
            </a:solidFill>
            <a:prstDash val="solid"/>
          </a:ln>
        </p:spPr>
      </p:sp>
      <p:sp>
        <p:nvSpPr>
          <p:cNvPr id="10" name="Text 7"/>
          <p:cNvSpPr/>
          <p:nvPr/>
        </p:nvSpPr>
        <p:spPr>
          <a:xfrm>
            <a:off x="2308681" y="4017883"/>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11" name="Text 8"/>
          <p:cNvSpPr/>
          <p:nvPr/>
        </p:nvSpPr>
        <p:spPr>
          <a:xfrm>
            <a:off x="3593306" y="4024789"/>
            <a:ext cx="7552253" cy="347186"/>
          </a:xfrm>
          <a:prstGeom prst="rect">
            <a:avLst/>
          </a:prstGeom>
          <a:noFill/>
          <a:ln/>
        </p:spPr>
        <p:txBody>
          <a:bodyPr wrap="non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Command to Copy File from HDFS to Local File System</a:t>
            </a:r>
            <a:endParaRPr lang="en-US" sz="2187" dirty="0"/>
          </a:p>
        </p:txBody>
      </p:sp>
      <p:sp>
        <p:nvSpPr>
          <p:cNvPr id="12" name="Text 9"/>
          <p:cNvSpPr/>
          <p:nvPr/>
        </p:nvSpPr>
        <p:spPr>
          <a:xfrm>
            <a:off x="3593306" y="4505206"/>
            <a:ext cx="8999101"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Retrieving data from HDFS to the local file system is a crucial process facilitated by the command "hadoop fs -copyToLocal hdfs_file_path local_directory_path". This command allows seamless extraction of data for further local processing and analysis.</a:t>
            </a:r>
            <a:endParaRPr lang="en-US" sz="1750" dirty="0"/>
          </a:p>
        </p:txBody>
      </p:sp>
      <p:pic>
        <p:nvPicPr>
          <p:cNvPr id="1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462921"/>
            <a:ext cx="8741926"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Understanding the Significance</a:t>
            </a:r>
            <a:endParaRPr lang="en-US" sz="4374" dirty="0"/>
          </a:p>
        </p:txBody>
      </p:sp>
      <p:sp>
        <p:nvSpPr>
          <p:cNvPr id="6" name="Shape 3"/>
          <p:cNvSpPr/>
          <p:nvPr/>
        </p:nvSpPr>
        <p:spPr>
          <a:xfrm>
            <a:off x="4490799" y="2664143"/>
            <a:ext cx="499943" cy="499943"/>
          </a:xfrm>
          <a:prstGeom prst="roundRect">
            <a:avLst>
              <a:gd name="adj" fmla="val 20000"/>
            </a:avLst>
          </a:prstGeom>
          <a:solidFill>
            <a:srgbClr val="D2DDF9"/>
          </a:solidFill>
          <a:ln w="7620">
            <a:solidFill>
              <a:srgbClr val="B8C3DF"/>
            </a:solidFill>
            <a:prstDash val="solid"/>
          </a:ln>
        </p:spPr>
      </p:sp>
      <p:sp>
        <p:nvSpPr>
          <p:cNvPr id="7" name="Text 4"/>
          <p:cNvSpPr/>
          <p:nvPr/>
        </p:nvSpPr>
        <p:spPr>
          <a:xfrm>
            <a:off x="4678204" y="2705814"/>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8" name="Text 5"/>
          <p:cNvSpPr/>
          <p:nvPr/>
        </p:nvSpPr>
        <p:spPr>
          <a:xfrm>
            <a:off x="5212913" y="2740462"/>
            <a:ext cx="3820001" cy="694373"/>
          </a:xfrm>
          <a:prstGeom prst="rect">
            <a:avLst/>
          </a:prstGeom>
          <a:noFill/>
          <a:ln/>
        </p:spPr>
        <p:txBody>
          <a:bodyPr wrap="square" rtlCol="0" anchor="t"/>
          <a:lstStyle/>
          <a:p>
            <a:pPr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Moving Data to HDFS for Processing</a:t>
            </a:r>
            <a:endParaRPr lang="en-US" sz="2187" dirty="0"/>
          </a:p>
        </p:txBody>
      </p:sp>
      <p:sp>
        <p:nvSpPr>
          <p:cNvPr id="9" name="Text 6"/>
          <p:cNvSpPr/>
          <p:nvPr/>
        </p:nvSpPr>
        <p:spPr>
          <a:xfrm>
            <a:off x="5212913" y="3568065"/>
            <a:ext cx="3820001" cy="2843213"/>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The transfer of data to HDFS serves as a fundamental step in initiating the data processing procedures within the Hadoop ecosystem. This enables distributed storage and parallel processing, laying the groundwork for efficient data manipulation.</a:t>
            </a:r>
            <a:endParaRPr lang="en-US" sz="1750" dirty="0"/>
          </a:p>
        </p:txBody>
      </p:sp>
      <p:sp>
        <p:nvSpPr>
          <p:cNvPr id="10" name="Shape 7"/>
          <p:cNvSpPr/>
          <p:nvPr/>
        </p:nvSpPr>
        <p:spPr>
          <a:xfrm>
            <a:off x="9255085" y="2664143"/>
            <a:ext cx="499943" cy="499943"/>
          </a:xfrm>
          <a:prstGeom prst="roundRect">
            <a:avLst>
              <a:gd name="adj" fmla="val 20000"/>
            </a:avLst>
          </a:prstGeom>
          <a:solidFill>
            <a:srgbClr val="D2DDF9"/>
          </a:solidFill>
          <a:ln w="7620">
            <a:solidFill>
              <a:srgbClr val="B8C3DF"/>
            </a:solidFill>
            <a:prstDash val="solid"/>
          </a:ln>
        </p:spPr>
      </p:sp>
      <p:sp>
        <p:nvSpPr>
          <p:cNvPr id="11" name="Text 8"/>
          <p:cNvSpPr/>
          <p:nvPr/>
        </p:nvSpPr>
        <p:spPr>
          <a:xfrm>
            <a:off x="9407485" y="2705814"/>
            <a:ext cx="195024"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2</a:t>
            </a:r>
            <a:endParaRPr lang="en-US" sz="2624" dirty="0"/>
          </a:p>
        </p:txBody>
      </p:sp>
      <p:sp>
        <p:nvSpPr>
          <p:cNvPr id="12" name="Text 9"/>
          <p:cNvSpPr/>
          <p:nvPr/>
        </p:nvSpPr>
        <p:spPr>
          <a:xfrm>
            <a:off x="9977199" y="2740462"/>
            <a:ext cx="3820001" cy="694373"/>
          </a:xfrm>
          <a:prstGeom prst="rect">
            <a:avLst/>
          </a:prstGeom>
          <a:noFill/>
          <a:ln/>
        </p:spPr>
        <p:txBody>
          <a:bodyPr wrap="square" rtlCol="0" anchor="t"/>
          <a:lstStyle/>
          <a:p>
            <a:pPr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Leveraging HDFS Commands</a:t>
            </a:r>
            <a:endParaRPr lang="en-US" sz="2187" dirty="0"/>
          </a:p>
        </p:txBody>
      </p:sp>
      <p:sp>
        <p:nvSpPr>
          <p:cNvPr id="13" name="Text 10"/>
          <p:cNvSpPr/>
          <p:nvPr/>
        </p:nvSpPr>
        <p:spPr>
          <a:xfrm>
            <a:off x="9977199" y="3568065"/>
            <a:ext cx="3820001" cy="3198614"/>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Efficiently leveraging HDFS commands is pivotal in seamlessly interacting with the Hadoop Storage File System. Mastery of these commands unlocks the full potential of Hadoop's distributed computing capabilities, fostering enhanced data management and processing.</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969883"/>
            <a:ext cx="5554980"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Lab Instructions</a:t>
            </a:r>
            <a:endParaRPr lang="en-US" sz="4374" dirty="0"/>
          </a:p>
        </p:txBody>
      </p:sp>
      <p:sp>
        <p:nvSpPr>
          <p:cNvPr id="6" name="Shape 3"/>
          <p:cNvSpPr/>
          <p:nvPr/>
        </p:nvSpPr>
        <p:spPr>
          <a:xfrm>
            <a:off x="1144310" y="1997512"/>
            <a:ext cx="44410" cy="5262086"/>
          </a:xfrm>
          <a:prstGeom prst="roundRect">
            <a:avLst>
              <a:gd name="adj" fmla="val 225151"/>
            </a:avLst>
          </a:prstGeom>
          <a:solidFill>
            <a:srgbClr val="B8C3DF"/>
          </a:solidFill>
          <a:ln/>
        </p:spPr>
      </p:sp>
      <p:sp>
        <p:nvSpPr>
          <p:cNvPr id="7" name="Shape 4"/>
          <p:cNvSpPr/>
          <p:nvPr/>
        </p:nvSpPr>
        <p:spPr>
          <a:xfrm>
            <a:off x="1416427" y="2398812"/>
            <a:ext cx="777597" cy="44410"/>
          </a:xfrm>
          <a:prstGeom prst="roundRect">
            <a:avLst>
              <a:gd name="adj" fmla="val 225151"/>
            </a:avLst>
          </a:prstGeom>
          <a:solidFill>
            <a:srgbClr val="B8C3DF"/>
          </a:solidFill>
          <a:ln/>
        </p:spPr>
      </p:sp>
      <p:sp>
        <p:nvSpPr>
          <p:cNvPr id="8" name="Shape 5"/>
          <p:cNvSpPr/>
          <p:nvPr/>
        </p:nvSpPr>
        <p:spPr>
          <a:xfrm>
            <a:off x="916484" y="2171105"/>
            <a:ext cx="499943" cy="499943"/>
          </a:xfrm>
          <a:prstGeom prst="roundRect">
            <a:avLst>
              <a:gd name="adj" fmla="val 20000"/>
            </a:avLst>
          </a:prstGeom>
          <a:solidFill>
            <a:srgbClr val="D2DDF9"/>
          </a:solidFill>
          <a:ln w="7620">
            <a:solidFill>
              <a:srgbClr val="B8C3DF"/>
            </a:solidFill>
            <a:prstDash val="solid"/>
          </a:ln>
        </p:spPr>
      </p:sp>
      <p:sp>
        <p:nvSpPr>
          <p:cNvPr id="9" name="Text 6"/>
          <p:cNvSpPr/>
          <p:nvPr/>
        </p:nvSpPr>
        <p:spPr>
          <a:xfrm>
            <a:off x="1103888" y="2212777"/>
            <a:ext cx="125016"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1</a:t>
            </a:r>
            <a:endParaRPr lang="en-US" sz="2624" dirty="0"/>
          </a:p>
        </p:txBody>
      </p:sp>
      <p:sp>
        <p:nvSpPr>
          <p:cNvPr id="10" name="Text 7"/>
          <p:cNvSpPr/>
          <p:nvPr/>
        </p:nvSpPr>
        <p:spPr>
          <a:xfrm>
            <a:off x="2388513" y="2219682"/>
            <a:ext cx="7751088" cy="694373"/>
          </a:xfrm>
          <a:prstGeom prst="rect">
            <a:avLst/>
          </a:prstGeom>
          <a:noFill/>
          <a:ln/>
        </p:spPr>
        <p:txBody>
          <a:bodyPr wrap="squar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Objective: Utilizing HDFS Commands for Data Processing</a:t>
            </a:r>
            <a:endParaRPr lang="en-US" sz="2187" dirty="0"/>
          </a:p>
        </p:txBody>
      </p:sp>
      <p:sp>
        <p:nvSpPr>
          <p:cNvPr id="11" name="Text 8"/>
          <p:cNvSpPr/>
          <p:nvPr/>
        </p:nvSpPr>
        <p:spPr>
          <a:xfrm>
            <a:off x="2388513" y="3047286"/>
            <a:ext cx="7751088"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The primary objective of this lab is to provide hands-on experience in effectively utilizing HDFS commands for data processing, enabling participants to gain practical insights into Hadoop's storage management capabilities.</a:t>
            </a:r>
            <a:endParaRPr lang="en-US" sz="1750" dirty="0"/>
          </a:p>
        </p:txBody>
      </p:sp>
      <p:sp>
        <p:nvSpPr>
          <p:cNvPr id="12" name="Shape 9"/>
          <p:cNvSpPr/>
          <p:nvPr/>
        </p:nvSpPr>
        <p:spPr>
          <a:xfrm>
            <a:off x="1416427" y="5314533"/>
            <a:ext cx="777597" cy="44410"/>
          </a:xfrm>
          <a:prstGeom prst="roundRect">
            <a:avLst>
              <a:gd name="adj" fmla="val 225151"/>
            </a:avLst>
          </a:prstGeom>
          <a:solidFill>
            <a:srgbClr val="B8C3DF"/>
          </a:solidFill>
          <a:ln/>
        </p:spPr>
      </p:sp>
      <p:sp>
        <p:nvSpPr>
          <p:cNvPr id="13" name="Shape 10"/>
          <p:cNvSpPr/>
          <p:nvPr/>
        </p:nvSpPr>
        <p:spPr>
          <a:xfrm>
            <a:off x="916484" y="5086826"/>
            <a:ext cx="499943" cy="499943"/>
          </a:xfrm>
          <a:prstGeom prst="roundRect">
            <a:avLst>
              <a:gd name="adj" fmla="val 20000"/>
            </a:avLst>
          </a:prstGeom>
          <a:solidFill>
            <a:srgbClr val="D2DDF9"/>
          </a:solidFill>
          <a:ln w="7620">
            <a:solidFill>
              <a:srgbClr val="B8C3DF"/>
            </a:solidFill>
            <a:prstDash val="solid"/>
          </a:ln>
        </p:spPr>
      </p:sp>
      <p:sp>
        <p:nvSpPr>
          <p:cNvPr id="14" name="Text 11"/>
          <p:cNvSpPr/>
          <p:nvPr/>
        </p:nvSpPr>
        <p:spPr>
          <a:xfrm>
            <a:off x="1068884" y="5128498"/>
            <a:ext cx="195024" cy="416481"/>
          </a:xfrm>
          <a:prstGeom prst="rect">
            <a:avLst/>
          </a:prstGeom>
          <a:noFill/>
          <a:ln/>
        </p:spPr>
        <p:txBody>
          <a:bodyPr wrap="none" rtlCol="0" anchor="t"/>
          <a:lstStyle/>
          <a:p>
            <a:pPr algn="ctr" indent="0" marL="0">
              <a:lnSpc>
                <a:spcPts val="3281"/>
              </a:lnSpc>
              <a:buNone/>
            </a:pPr>
            <a:r>
              <a:rPr lang="en-US" sz="2624" dirty="0">
                <a:solidFill>
                  <a:srgbClr val="404155"/>
                </a:solidFill>
                <a:latin typeface="Alexandria" pitchFamily="34" charset="0"/>
                <a:ea typeface="Alexandria" pitchFamily="34" charset="-122"/>
                <a:cs typeface="Alexandria" pitchFamily="34" charset="-120"/>
              </a:rPr>
              <a:t>2</a:t>
            </a:r>
            <a:endParaRPr lang="en-US" sz="2624" dirty="0"/>
          </a:p>
        </p:txBody>
      </p:sp>
      <p:sp>
        <p:nvSpPr>
          <p:cNvPr id="15" name="Text 12"/>
          <p:cNvSpPr/>
          <p:nvPr/>
        </p:nvSpPr>
        <p:spPr>
          <a:xfrm>
            <a:off x="2388513" y="5135404"/>
            <a:ext cx="2777490" cy="347186"/>
          </a:xfrm>
          <a:prstGeom prst="rect">
            <a:avLst/>
          </a:prstGeom>
          <a:noFill/>
          <a:ln/>
        </p:spPr>
        <p:txBody>
          <a:bodyPr wrap="none" rtlCol="0" anchor="t"/>
          <a:lstStyle/>
          <a:p>
            <a:pPr algn="l" indent="0" marL="0">
              <a:lnSpc>
                <a:spcPts val="2734"/>
              </a:lnSpc>
              <a:buNone/>
            </a:pPr>
            <a:r>
              <a:rPr lang="en-US" sz="2187" dirty="0">
                <a:solidFill>
                  <a:srgbClr val="404155"/>
                </a:solidFill>
                <a:latin typeface="Alexandria" pitchFamily="34" charset="0"/>
                <a:ea typeface="Alexandria" pitchFamily="34" charset="-122"/>
                <a:cs typeface="Alexandria" pitchFamily="34" charset="-120"/>
              </a:rPr>
              <a:t>Step-by-Step Guide</a:t>
            </a:r>
            <a:endParaRPr lang="en-US" sz="2187" dirty="0"/>
          </a:p>
        </p:txBody>
      </p:sp>
      <p:sp>
        <p:nvSpPr>
          <p:cNvPr id="16" name="Text 13"/>
          <p:cNvSpPr/>
          <p:nvPr/>
        </p:nvSpPr>
        <p:spPr>
          <a:xfrm>
            <a:off x="2388513" y="5615821"/>
            <a:ext cx="7751088" cy="1421606"/>
          </a:xfrm>
          <a:prstGeom prst="rect">
            <a:avLst/>
          </a:prstGeom>
          <a:noFill/>
          <a:ln/>
        </p:spPr>
        <p:txBody>
          <a:bodyPr wrap="square" rtlCol="0" anchor="t"/>
          <a:lstStyle/>
          <a:p>
            <a:pPr algn="l" indent="0" marL="0">
              <a:lnSpc>
                <a:spcPts val="2799"/>
              </a:lnSpc>
              <a:buNone/>
            </a:pPr>
            <a:r>
              <a:rPr lang="en-US" sz="1750" dirty="0">
                <a:solidFill>
                  <a:srgbClr val="404155"/>
                </a:solidFill>
                <a:latin typeface="Nobile" pitchFamily="34" charset="0"/>
                <a:ea typeface="Nobile" pitchFamily="34" charset="-122"/>
                <a:cs typeface="Nobile" pitchFamily="34" charset="-120"/>
              </a:rPr>
              <a:t>The step-by-step guide covers essential processes such as creating directories, moving files, and inspecting data contents within HDFS. This comprehensive approach offers participants a detailed understanding of HDFS operations.</a:t>
            </a:r>
            <a:endParaRPr lang="en-US" sz="1750" dirty="0"/>
          </a:p>
        </p:txBody>
      </p:sp>
      <p:pic>
        <p:nvPicPr>
          <p:cNvPr id="1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2727603"/>
            <a:ext cx="6339126"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Best Practices and Tips</a:t>
            </a:r>
            <a:endParaRPr lang="en-US" sz="4374" dirty="0"/>
          </a:p>
        </p:txBody>
      </p:sp>
      <p:sp>
        <p:nvSpPr>
          <p:cNvPr id="5" name="Text 3"/>
          <p:cNvSpPr/>
          <p:nvPr/>
        </p:nvSpPr>
        <p:spPr>
          <a:xfrm>
            <a:off x="2037993" y="3755231"/>
            <a:ext cx="5000625"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Efficient Data Management in HDFS</a:t>
            </a:r>
            <a:endParaRPr lang="en-US" sz="2187" dirty="0"/>
          </a:p>
        </p:txBody>
      </p:sp>
      <p:sp>
        <p:nvSpPr>
          <p:cNvPr id="6" name="Text 4"/>
          <p:cNvSpPr/>
          <p:nvPr/>
        </p:nvSpPr>
        <p:spPr>
          <a:xfrm>
            <a:off x="2037993" y="4435673"/>
            <a:ext cx="10554414" cy="1066205"/>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Effective data management in HDFS is supported by organizing data hierarchically, monitoring storage usage, implementing backup strategies, and utilizing compression techniques. These practices collectively enhance storage efficiency and data security within the HDFS environment.</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2216706"/>
            <a:ext cx="10003274" cy="694373"/>
          </a:xfrm>
          <a:prstGeom prst="rect">
            <a:avLst/>
          </a:prstGeom>
          <a:noFill/>
          <a:ln/>
        </p:spPr>
        <p:txBody>
          <a:bodyPr wrap="non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Efficient Data Management in HDFS</a:t>
            </a:r>
            <a:endParaRPr lang="en-US" sz="4374" dirty="0"/>
          </a:p>
        </p:txBody>
      </p:sp>
      <p:sp>
        <p:nvSpPr>
          <p:cNvPr id="5" name="Text 3"/>
          <p:cNvSpPr/>
          <p:nvPr/>
        </p:nvSpPr>
        <p:spPr>
          <a:xfrm>
            <a:off x="2037993" y="3466505"/>
            <a:ext cx="3935016"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Organize Data Hierarchically</a:t>
            </a:r>
            <a:endParaRPr lang="en-US" sz="2187" dirty="0"/>
          </a:p>
        </p:txBody>
      </p:sp>
      <p:sp>
        <p:nvSpPr>
          <p:cNvPr id="6" name="Text 4"/>
          <p:cNvSpPr/>
          <p:nvPr/>
        </p:nvSpPr>
        <p:spPr>
          <a:xfrm>
            <a:off x="2037993" y="4035862"/>
            <a:ext cx="5006221" cy="1777008"/>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Optimizing data organization through hierarchical directory structures supports efficient data retrieval and processing, enhancing overall system performance within HDFS.</a:t>
            </a:r>
            <a:endParaRPr lang="en-US" sz="1750" dirty="0"/>
          </a:p>
        </p:txBody>
      </p:sp>
      <p:sp>
        <p:nvSpPr>
          <p:cNvPr id="7" name="Text 5"/>
          <p:cNvSpPr/>
          <p:nvPr/>
        </p:nvSpPr>
        <p:spPr>
          <a:xfrm>
            <a:off x="7593806" y="3466505"/>
            <a:ext cx="4532709"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Regularly Monitor Storage Usage</a:t>
            </a:r>
            <a:endParaRPr lang="en-US" sz="2187" dirty="0"/>
          </a:p>
        </p:txBody>
      </p:sp>
      <p:sp>
        <p:nvSpPr>
          <p:cNvPr id="8" name="Text 6"/>
          <p:cNvSpPr/>
          <p:nvPr/>
        </p:nvSpPr>
        <p:spPr>
          <a:xfrm>
            <a:off x="7593806" y="4035862"/>
            <a:ext cx="5006221" cy="1421606"/>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Maintaining consistent monitoring of storage consumption is critical to prevent resource constraints and ensure seamless data accessibility within HDFS.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
        <p:nvSpPr>
          <p:cNvPr id="4" name="Text 2"/>
          <p:cNvSpPr/>
          <p:nvPr/>
        </p:nvSpPr>
        <p:spPr>
          <a:xfrm>
            <a:off x="2037993" y="1869519"/>
            <a:ext cx="10554414" cy="1388745"/>
          </a:xfrm>
          <a:prstGeom prst="rect">
            <a:avLst/>
          </a:prstGeom>
          <a:noFill/>
          <a:ln/>
        </p:spPr>
        <p:txBody>
          <a:bodyPr wrap="square" rtlCol="0" anchor="t"/>
          <a:lstStyle/>
          <a:p>
            <a:pPr indent="0" marL="0">
              <a:lnSpc>
                <a:spcPts val="5468"/>
              </a:lnSpc>
              <a:buNone/>
            </a:pPr>
            <a:r>
              <a:rPr lang="en-US" sz="4374" dirty="0">
                <a:solidFill>
                  <a:srgbClr val="1B1B27"/>
                </a:solidFill>
                <a:latin typeface="Alexandria" pitchFamily="34" charset="0"/>
                <a:ea typeface="Alexandria" pitchFamily="34" charset="-122"/>
                <a:cs typeface="Alexandria" pitchFamily="34" charset="-120"/>
              </a:rPr>
              <a:t>Best Practices for Data Management in HDFS</a:t>
            </a:r>
            <a:endParaRPr lang="en-US" sz="4374" dirty="0"/>
          </a:p>
        </p:txBody>
      </p:sp>
      <p:sp>
        <p:nvSpPr>
          <p:cNvPr id="5" name="Text 3"/>
          <p:cNvSpPr/>
          <p:nvPr/>
        </p:nvSpPr>
        <p:spPr>
          <a:xfrm>
            <a:off x="2037993" y="3813691"/>
            <a:ext cx="2777490"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Backup Strategies</a:t>
            </a:r>
            <a:endParaRPr lang="en-US" sz="2187" dirty="0"/>
          </a:p>
        </p:txBody>
      </p:sp>
      <p:sp>
        <p:nvSpPr>
          <p:cNvPr id="6" name="Text 4"/>
          <p:cNvSpPr/>
          <p:nvPr/>
        </p:nvSpPr>
        <p:spPr>
          <a:xfrm>
            <a:off x="2037993" y="4383048"/>
            <a:ext cx="5006221" cy="1421606"/>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Strategic implementation of reliable backup mechanisms provides robust data protection and safeguards against potential data loss scenarios, ensuring data integrity within HDFS.</a:t>
            </a:r>
            <a:endParaRPr lang="en-US" sz="1750" dirty="0"/>
          </a:p>
        </p:txBody>
      </p:sp>
      <p:sp>
        <p:nvSpPr>
          <p:cNvPr id="7" name="Text 5"/>
          <p:cNvSpPr/>
          <p:nvPr/>
        </p:nvSpPr>
        <p:spPr>
          <a:xfrm>
            <a:off x="7593806" y="3813691"/>
            <a:ext cx="3363039" cy="347186"/>
          </a:xfrm>
          <a:prstGeom prst="rect">
            <a:avLst/>
          </a:prstGeom>
          <a:noFill/>
          <a:ln/>
        </p:spPr>
        <p:txBody>
          <a:bodyPr wrap="none" rtlCol="0" anchor="t"/>
          <a:lstStyle/>
          <a:p>
            <a:pPr indent="0" marL="0">
              <a:lnSpc>
                <a:spcPts val="2734"/>
              </a:lnSpc>
              <a:buNone/>
            </a:pPr>
            <a:r>
              <a:rPr lang="en-US" sz="2187" dirty="0">
                <a:solidFill>
                  <a:srgbClr val="1B1B27"/>
                </a:solidFill>
                <a:latin typeface="Alexandria" pitchFamily="34" charset="0"/>
                <a:ea typeface="Alexandria" pitchFamily="34" charset="-122"/>
                <a:cs typeface="Alexandria" pitchFamily="34" charset="-120"/>
              </a:rPr>
              <a:t>Use Compression Wisely</a:t>
            </a:r>
            <a:endParaRPr lang="en-US" sz="2187" dirty="0"/>
          </a:p>
        </p:txBody>
      </p:sp>
      <p:sp>
        <p:nvSpPr>
          <p:cNvPr id="8" name="Text 6"/>
          <p:cNvSpPr/>
          <p:nvPr/>
        </p:nvSpPr>
        <p:spPr>
          <a:xfrm>
            <a:off x="7593806" y="4383048"/>
            <a:ext cx="5006221" cy="1777008"/>
          </a:xfrm>
          <a:prstGeom prst="rect">
            <a:avLst/>
          </a:prstGeom>
          <a:noFill/>
          <a:ln/>
        </p:spPr>
        <p:txBody>
          <a:bodyPr wrap="square" rtlCol="0" anchor="t"/>
          <a:lstStyle/>
          <a:p>
            <a:pPr indent="0" marL="0">
              <a:lnSpc>
                <a:spcPts val="2799"/>
              </a:lnSpc>
              <a:buNone/>
            </a:pPr>
            <a:r>
              <a:rPr lang="en-US" sz="1750" dirty="0">
                <a:solidFill>
                  <a:srgbClr val="404155"/>
                </a:solidFill>
                <a:latin typeface="Nobile" pitchFamily="34" charset="0"/>
                <a:ea typeface="Nobile" pitchFamily="34" charset="-122"/>
                <a:cs typeface="Nobile" pitchFamily="34" charset="-120"/>
              </a:rPr>
              <a:t>Judicious application of compression techniques for large files optimizes storage space utilization within HDFS, providing efficient data storage and management solutions.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2024-02-26T07:07:05Z</dcterms:created>
  <dcterms:modified xsi:type="dcterms:W3CDTF">2024-02-26T07:07:05Z</dcterms:modified>
</cp:coreProperties>
</file>