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79" r:id="rId3"/>
    <p:sldId id="257" r:id="rId4"/>
    <p:sldId id="258" r:id="rId5"/>
    <p:sldId id="259" r:id="rId6"/>
    <p:sldId id="260" r:id="rId7"/>
    <p:sldId id="261" r:id="rId8"/>
    <p:sldId id="262" r:id="rId9"/>
    <p:sldId id="263" r:id="rId10"/>
    <p:sldId id="264" r:id="rId11"/>
    <p:sldId id="265" r:id="rId12"/>
    <p:sldId id="267" r:id="rId13"/>
    <p:sldId id="268" r:id="rId14"/>
    <p:sldId id="273" r:id="rId15"/>
    <p:sldId id="278" r:id="rId16"/>
  </p:sldIdLst>
  <p:sldSz cx="9144000" cy="5143500" type="screen16x9"/>
  <p:notesSz cx="6858000" cy="9144000"/>
  <p:embeddedFontLst>
    <p:embeddedFont>
      <p:font typeface="Bell MT" panose="02020503060305020303" pitchFamily="18" charset="0"/>
      <p:regular r:id="rId18"/>
      <p:bold r:id="rId19"/>
      <p:italic r:id="rId20"/>
    </p:embeddedFont>
    <p:embeddedFont>
      <p:font typeface="Nixie One" panose="020B0604020202020204" charset="0"/>
      <p:regular r:id="rId21"/>
    </p:embeddedFont>
    <p:embeddedFont>
      <p:font typeface="Varela Round" panose="00000500000000000000" pitchFamily="2" charset="-79"/>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2A20BD-2505-46DF-82F6-A791D1CCFF51}">
  <a:tblStyle styleId="{242A20BD-2505-46DF-82F6-A791D1CCFF5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BB38DEC-D873-43F8-8245-15F6AB0837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94660"/>
  </p:normalViewPr>
  <p:slideViewPr>
    <p:cSldViewPr snapToGrid="0">
      <p:cViewPr varScale="1">
        <p:scale>
          <a:sx n="107" d="100"/>
          <a:sy n="107" d="100"/>
        </p:scale>
        <p:origin x="787"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4770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209425" y="502200"/>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197475" y="-802775"/>
            <a:ext cx="6749100" cy="67491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2255425" y="1991825"/>
            <a:ext cx="4633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3" name="Google Shape;13;p2"/>
          <p:cNvSpPr/>
          <p:nvPr/>
        </p:nvSpPr>
        <p:spPr>
          <a:xfrm>
            <a:off x="267550" y="-886750"/>
            <a:ext cx="2347200" cy="2347200"/>
          </a:xfrm>
          <a:prstGeom prst="donut">
            <a:avLst>
              <a:gd name="adj" fmla="val 29778"/>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48875" y="2882375"/>
            <a:ext cx="978600" cy="978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255425" y="541800"/>
            <a:ext cx="657600" cy="6576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752750" y="3465100"/>
            <a:ext cx="2284200" cy="2284200"/>
          </a:xfrm>
          <a:prstGeom prst="donut">
            <a:avLst>
              <a:gd name="adj" fmla="val 11909"/>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7775" y="3193200"/>
            <a:ext cx="657600" cy="6576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6550" y="4217275"/>
            <a:ext cx="1207800" cy="12078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44625" y="25419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598775" y="-300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44625" y="802850"/>
            <a:ext cx="657600" cy="6576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13975" y="695900"/>
            <a:ext cx="871500" cy="8715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22175" y="2933250"/>
            <a:ext cx="1177500" cy="11775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50075" y="708300"/>
            <a:ext cx="846600" cy="8466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55325" y="3904575"/>
            <a:ext cx="206100" cy="2061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6"/>
        <p:cNvGrpSpPr/>
        <p:nvPr/>
      </p:nvGrpSpPr>
      <p:grpSpPr>
        <a:xfrm>
          <a:off x="0" y="0"/>
          <a:ext cx="0" cy="0"/>
          <a:chOff x="0" y="0"/>
          <a:chExt cx="0" cy="0"/>
        </a:xfrm>
      </p:grpSpPr>
      <p:sp>
        <p:nvSpPr>
          <p:cNvPr id="27" name="Google Shape;27;p3"/>
          <p:cNvSpPr/>
          <p:nvPr/>
        </p:nvSpPr>
        <p:spPr>
          <a:xfrm>
            <a:off x="3058200" y="-295450"/>
            <a:ext cx="3027600" cy="30279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ctrTitle"/>
          </p:nvPr>
        </p:nvSpPr>
        <p:spPr>
          <a:xfrm>
            <a:off x="1773750" y="2421550"/>
            <a:ext cx="55965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9" name="Google Shape;29;p3"/>
          <p:cNvSpPr txBox="1">
            <a:spLocks noGrp="1"/>
          </p:cNvSpPr>
          <p:nvPr>
            <p:ph type="subTitle" idx="1"/>
          </p:nvPr>
        </p:nvSpPr>
        <p:spPr>
          <a:xfrm>
            <a:off x="1773750" y="3449654"/>
            <a:ext cx="55965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A1BECC"/>
              </a:buClr>
              <a:buSzPts val="2400"/>
              <a:buNone/>
              <a:defRPr b="1">
                <a:solidFill>
                  <a:srgbClr val="A1BECC"/>
                </a:solidFill>
              </a:defRPr>
            </a:lvl1pPr>
            <a:lvl2pPr lvl="1" algn="ctr" rtl="0">
              <a:spcBef>
                <a:spcPts val="0"/>
              </a:spcBef>
              <a:spcAft>
                <a:spcPts val="0"/>
              </a:spcAft>
              <a:buClr>
                <a:srgbClr val="A1BECC"/>
              </a:buClr>
              <a:buSzPts val="3000"/>
              <a:buNone/>
              <a:defRPr sz="3000" b="1">
                <a:solidFill>
                  <a:srgbClr val="A1BECC"/>
                </a:solidFill>
              </a:defRPr>
            </a:lvl2pPr>
            <a:lvl3pPr lvl="2" algn="ctr" rtl="0">
              <a:spcBef>
                <a:spcPts val="0"/>
              </a:spcBef>
              <a:spcAft>
                <a:spcPts val="0"/>
              </a:spcAft>
              <a:buClr>
                <a:srgbClr val="A1BECC"/>
              </a:buClr>
              <a:buSzPts val="3000"/>
              <a:buNone/>
              <a:defRPr sz="3000" b="1">
                <a:solidFill>
                  <a:srgbClr val="A1BECC"/>
                </a:solidFill>
              </a:defRPr>
            </a:lvl3pPr>
            <a:lvl4pPr lvl="3" algn="ctr" rtl="0">
              <a:spcBef>
                <a:spcPts val="0"/>
              </a:spcBef>
              <a:spcAft>
                <a:spcPts val="0"/>
              </a:spcAft>
              <a:buClr>
                <a:srgbClr val="A1BECC"/>
              </a:buClr>
              <a:buSzPts val="3000"/>
              <a:buNone/>
              <a:defRPr sz="3000" b="1">
                <a:solidFill>
                  <a:srgbClr val="A1BECC"/>
                </a:solidFill>
              </a:defRPr>
            </a:lvl4pPr>
            <a:lvl5pPr lvl="4" algn="ctr" rtl="0">
              <a:spcBef>
                <a:spcPts val="0"/>
              </a:spcBef>
              <a:spcAft>
                <a:spcPts val="0"/>
              </a:spcAft>
              <a:buClr>
                <a:srgbClr val="A1BECC"/>
              </a:buClr>
              <a:buSzPts val="3000"/>
              <a:buNone/>
              <a:defRPr sz="3000" b="1">
                <a:solidFill>
                  <a:srgbClr val="A1BECC"/>
                </a:solidFill>
              </a:defRPr>
            </a:lvl5pPr>
            <a:lvl6pPr lvl="5" algn="ctr" rtl="0">
              <a:spcBef>
                <a:spcPts val="0"/>
              </a:spcBef>
              <a:spcAft>
                <a:spcPts val="0"/>
              </a:spcAft>
              <a:buClr>
                <a:srgbClr val="A1BECC"/>
              </a:buClr>
              <a:buSzPts val="3000"/>
              <a:buNone/>
              <a:defRPr sz="3000" b="1">
                <a:solidFill>
                  <a:srgbClr val="A1BECC"/>
                </a:solidFill>
              </a:defRPr>
            </a:lvl6pPr>
            <a:lvl7pPr lvl="6" algn="ctr" rtl="0">
              <a:spcBef>
                <a:spcPts val="0"/>
              </a:spcBef>
              <a:spcAft>
                <a:spcPts val="0"/>
              </a:spcAft>
              <a:buClr>
                <a:srgbClr val="A1BECC"/>
              </a:buClr>
              <a:buSzPts val="3000"/>
              <a:buNone/>
              <a:defRPr sz="3000" b="1">
                <a:solidFill>
                  <a:srgbClr val="A1BECC"/>
                </a:solidFill>
              </a:defRPr>
            </a:lvl7pPr>
            <a:lvl8pPr lvl="7" algn="ctr" rtl="0">
              <a:spcBef>
                <a:spcPts val="0"/>
              </a:spcBef>
              <a:spcAft>
                <a:spcPts val="0"/>
              </a:spcAft>
              <a:buClr>
                <a:srgbClr val="A1BECC"/>
              </a:buClr>
              <a:buSzPts val="3000"/>
              <a:buNone/>
              <a:defRPr sz="3000" b="1">
                <a:solidFill>
                  <a:srgbClr val="A1BECC"/>
                </a:solidFill>
              </a:defRPr>
            </a:lvl8pPr>
            <a:lvl9pPr lvl="8" algn="ctr" rtl="0">
              <a:spcBef>
                <a:spcPts val="0"/>
              </a:spcBef>
              <a:spcAft>
                <a:spcPts val="0"/>
              </a:spcAft>
              <a:buClr>
                <a:srgbClr val="A1BECC"/>
              </a:buClr>
              <a:buSzPts val="3000"/>
              <a:buNone/>
              <a:defRPr sz="3000" b="1">
                <a:solidFill>
                  <a:srgbClr val="A1BECC"/>
                </a:solidFill>
              </a:defRPr>
            </a:lvl9pPr>
          </a:lstStyle>
          <a:p>
            <a:endParaRPr/>
          </a:p>
        </p:txBody>
      </p:sp>
      <p:sp>
        <p:nvSpPr>
          <p:cNvPr id="30" name="Google Shape;30;p3"/>
          <p:cNvSpPr/>
          <p:nvPr/>
        </p:nvSpPr>
        <p:spPr>
          <a:xfrm>
            <a:off x="1414538" y="3988225"/>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7630150" y="2469625"/>
            <a:ext cx="2347200" cy="2347200"/>
          </a:xfrm>
          <a:prstGeom prst="donut">
            <a:avLst>
              <a:gd name="adj" fmla="val 29778"/>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76550" y="1139200"/>
            <a:ext cx="978600" cy="9786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7240275" y="4662700"/>
            <a:ext cx="657600" cy="6576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231175" y="-571700"/>
            <a:ext cx="2284200" cy="2284200"/>
          </a:xfrm>
          <a:prstGeom prst="donut">
            <a:avLst>
              <a:gd name="adj" fmla="val 11909"/>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7507625" y="917475"/>
            <a:ext cx="657600" cy="6576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065925" y="-295450"/>
            <a:ext cx="1207800" cy="12078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1417200" y="20526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80500" y="4023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46046" y="3365546"/>
            <a:ext cx="456000" cy="4560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7072325" y="4494725"/>
            <a:ext cx="993600" cy="9933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370250" y="780100"/>
            <a:ext cx="932400" cy="9324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80500" y="3300000"/>
            <a:ext cx="586800" cy="5868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7733375" y="467300"/>
            <a:ext cx="206100" cy="2061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598175" y="-204700"/>
            <a:ext cx="1550100" cy="1550100"/>
          </a:xfrm>
          <a:prstGeom prst="ellipse">
            <a:avLst/>
          </a:prstGeom>
          <a:noFill/>
          <a:ln w="9525" cap="flat" cmpd="sng">
            <a:solidFill>
              <a:srgbClr val="E8004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6"/>
        <p:cNvGrpSpPr/>
        <p:nvPr/>
      </p:nvGrpSpPr>
      <p:grpSpPr>
        <a:xfrm>
          <a:off x="0" y="0"/>
          <a:ext cx="0" cy="0"/>
          <a:chOff x="0" y="0"/>
          <a:chExt cx="0" cy="0"/>
        </a:xfrm>
      </p:grpSpPr>
      <p:sp>
        <p:nvSpPr>
          <p:cNvPr id="47" name="Google Shape;47;p4"/>
          <p:cNvSpPr/>
          <p:nvPr/>
        </p:nvSpPr>
        <p:spPr>
          <a:xfrm>
            <a:off x="1197475" y="-802775"/>
            <a:ext cx="6749100" cy="67491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8334450" y="4139625"/>
            <a:ext cx="424800" cy="42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4308288" y="-1078650"/>
            <a:ext cx="2347200" cy="2347200"/>
          </a:xfrm>
          <a:prstGeom prst="donut">
            <a:avLst>
              <a:gd name="adj" fmla="val 17100"/>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047750" y="805125"/>
            <a:ext cx="1048500" cy="10485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txBox="1">
            <a:spLocks noGrp="1"/>
          </p:cNvSpPr>
          <p:nvPr>
            <p:ph type="body" idx="1"/>
          </p:nvPr>
        </p:nvSpPr>
        <p:spPr>
          <a:xfrm>
            <a:off x="1880850" y="1920300"/>
            <a:ext cx="5382300" cy="20796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Char char="◎"/>
              <a:defRPr/>
            </a:lvl1pPr>
            <a:lvl2pPr marL="914400" lvl="1" indent="-381000" algn="ctr" rtl="0">
              <a:spcBef>
                <a:spcPts val="0"/>
              </a:spcBef>
              <a:spcAft>
                <a:spcPts val="0"/>
              </a:spcAft>
              <a:buSzPts val="2400"/>
              <a:buChar char="◉"/>
              <a:defRPr/>
            </a:lvl2pPr>
            <a:lvl3pPr marL="1371600" lvl="2" indent="-381000" algn="ctr" rtl="0">
              <a:spcBef>
                <a:spcPts val="0"/>
              </a:spcBef>
              <a:spcAft>
                <a:spcPts val="0"/>
              </a:spcAft>
              <a:buSzPts val="2400"/>
              <a:buChar char="￮"/>
              <a:defRPr/>
            </a:lvl3pPr>
            <a:lvl4pPr marL="1828800" lvl="3" indent="-381000" algn="ctr" rtl="0">
              <a:spcBef>
                <a:spcPts val="0"/>
              </a:spcBef>
              <a:spcAft>
                <a:spcPts val="0"/>
              </a:spcAft>
              <a:buSzPts val="2400"/>
              <a:buChar char="●"/>
              <a:defRPr/>
            </a:lvl4pPr>
            <a:lvl5pPr marL="2286000" lvl="4" indent="-381000" algn="ctr" rtl="0">
              <a:spcBef>
                <a:spcPts val="0"/>
              </a:spcBef>
              <a:spcAft>
                <a:spcPts val="0"/>
              </a:spcAft>
              <a:buSzPts val="2400"/>
              <a:buChar char="○"/>
              <a:defRPr/>
            </a:lvl5pPr>
            <a:lvl6pPr marL="2743200" lvl="5" indent="-381000" algn="ctr" rtl="0">
              <a:spcBef>
                <a:spcPts val="0"/>
              </a:spcBef>
              <a:spcAft>
                <a:spcPts val="0"/>
              </a:spcAft>
              <a:buSzPts val="2400"/>
              <a:buChar char="■"/>
              <a:defRPr/>
            </a:lvl6pPr>
            <a:lvl7pPr marL="3200400" lvl="6" indent="-381000" algn="ctr" rtl="0">
              <a:spcBef>
                <a:spcPts val="0"/>
              </a:spcBef>
              <a:spcAft>
                <a:spcPts val="0"/>
              </a:spcAft>
              <a:buSzPts val="2400"/>
              <a:buChar char="●"/>
              <a:defRPr/>
            </a:lvl7pPr>
            <a:lvl8pPr marL="3657600" lvl="7" indent="-381000" algn="ctr" rtl="0">
              <a:spcBef>
                <a:spcPts val="0"/>
              </a:spcBef>
              <a:spcAft>
                <a:spcPts val="0"/>
              </a:spcAft>
              <a:buSzPts val="2400"/>
              <a:buChar char="○"/>
              <a:defRPr/>
            </a:lvl8pPr>
            <a:lvl9pPr marL="4114800" lvl="8" indent="-381000" algn="ctr">
              <a:spcBef>
                <a:spcPts val="0"/>
              </a:spcBef>
              <a:spcAft>
                <a:spcPts val="0"/>
              </a:spcAft>
              <a:buSzPts val="2400"/>
              <a:buChar char="■"/>
              <a:defRPr/>
            </a:lvl9pPr>
          </a:lstStyle>
          <a:p>
            <a:endParaRPr/>
          </a:p>
        </p:txBody>
      </p:sp>
      <p:sp>
        <p:nvSpPr>
          <p:cNvPr id="52" name="Google Shape;52;p4"/>
          <p:cNvSpPr txBox="1"/>
          <p:nvPr/>
        </p:nvSpPr>
        <p:spPr>
          <a:xfrm>
            <a:off x="3593400" y="781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Nixie One"/>
                <a:ea typeface="Nixie One"/>
                <a:cs typeface="Nixie One"/>
                <a:sym typeface="Nixie One"/>
              </a:rPr>
              <a:t>“</a:t>
            </a:r>
            <a:endParaRPr sz="9600">
              <a:solidFill>
                <a:srgbClr val="FFFFFF"/>
              </a:solidFill>
              <a:latin typeface="Nixie One"/>
              <a:ea typeface="Nixie One"/>
              <a:cs typeface="Nixie One"/>
              <a:sym typeface="Nixie One"/>
            </a:endParaRPr>
          </a:p>
        </p:txBody>
      </p:sp>
      <p:sp>
        <p:nvSpPr>
          <p:cNvPr id="53" name="Google Shape;53;p4"/>
          <p:cNvSpPr/>
          <p:nvPr/>
        </p:nvSpPr>
        <p:spPr>
          <a:xfrm>
            <a:off x="229225" y="2988350"/>
            <a:ext cx="802800" cy="8031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442225" y="3999900"/>
            <a:ext cx="1695900" cy="1695900"/>
          </a:xfrm>
          <a:prstGeom prst="donut">
            <a:avLst>
              <a:gd name="adj" fmla="val 10084"/>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1334025" y="-231725"/>
            <a:ext cx="1666800" cy="16668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550525" y="710300"/>
            <a:ext cx="481500" cy="481800"/>
          </a:xfrm>
          <a:prstGeom prst="donut">
            <a:avLst>
              <a:gd name="adj" fmla="val 3727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1032025" y="37914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1217050" y="1311325"/>
            <a:ext cx="304800" cy="3048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7744475" y="1473300"/>
            <a:ext cx="1048500" cy="10485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8050675" y="2042175"/>
            <a:ext cx="1520100" cy="1520100"/>
          </a:xfrm>
          <a:prstGeom prst="donut">
            <a:avLst>
              <a:gd name="adj" fmla="val 5022"/>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7969775" y="3713850"/>
            <a:ext cx="597900" cy="598200"/>
          </a:xfrm>
          <a:prstGeom prst="donut">
            <a:avLst>
              <a:gd name="adj" fmla="val 43984"/>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8608775" y="1192100"/>
            <a:ext cx="184200" cy="1842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4"/>
        <p:cNvGrpSpPr/>
        <p:nvPr/>
      </p:nvGrpSpPr>
      <p:grpSpPr>
        <a:xfrm>
          <a:off x="0" y="0"/>
          <a:ext cx="0" cy="0"/>
          <a:chOff x="0" y="0"/>
          <a:chExt cx="0" cy="0"/>
        </a:xfrm>
      </p:grpSpPr>
      <p:sp>
        <p:nvSpPr>
          <p:cNvPr id="65" name="Google Shape;65;p5"/>
          <p:cNvSpPr/>
          <p:nvPr/>
        </p:nvSpPr>
        <p:spPr>
          <a:xfrm>
            <a:off x="1144200" y="2698575"/>
            <a:ext cx="893700" cy="8937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67" name="Google Shape;67;p5"/>
          <p:cNvSpPr txBox="1">
            <a:spLocks noGrp="1"/>
          </p:cNvSpPr>
          <p:nvPr>
            <p:ph type="body" idx="1"/>
          </p:nvPr>
        </p:nvSpPr>
        <p:spPr>
          <a:xfrm>
            <a:off x="2935875" y="1525758"/>
            <a:ext cx="5275500" cy="27861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68" name="Google Shape;68;p5"/>
          <p:cNvSpPr/>
          <p:nvPr/>
        </p:nvSpPr>
        <p:spPr>
          <a:xfrm>
            <a:off x="259925" y="-206300"/>
            <a:ext cx="2347200" cy="2347200"/>
          </a:xfrm>
          <a:prstGeom prst="donut">
            <a:avLst>
              <a:gd name="adj" fmla="val 29778"/>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152925" y="1360050"/>
            <a:ext cx="978600" cy="978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2339600" y="243625"/>
            <a:ext cx="657600" cy="6576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788725" y="2338650"/>
            <a:ext cx="811200" cy="811200"/>
          </a:xfrm>
          <a:prstGeom prst="donut">
            <a:avLst>
              <a:gd name="adj" fmla="val 22275"/>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153675" y="4149950"/>
            <a:ext cx="1207800" cy="12078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315800" y="3860975"/>
            <a:ext cx="550500" cy="5505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38575" y="2993025"/>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7744850" y="420475"/>
            <a:ext cx="550500" cy="5505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8839500" y="1019775"/>
            <a:ext cx="397500" cy="397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8295350" y="-321125"/>
            <a:ext cx="741600" cy="741600"/>
          </a:xfrm>
          <a:prstGeom prst="donut">
            <a:avLst>
              <a:gd name="adj" fmla="val 31897"/>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8651500" y="161632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2179100" y="83125"/>
            <a:ext cx="978600" cy="9786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8062825" y="688875"/>
            <a:ext cx="449700" cy="4497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 column + image">
  <p:cSld name="TITLE_AND_BODY_1">
    <p:spTree>
      <p:nvGrpSpPr>
        <p:cNvPr id="1" name="Shape 82"/>
        <p:cNvGrpSpPr/>
        <p:nvPr/>
      </p:nvGrpSpPr>
      <p:grpSpPr>
        <a:xfrm>
          <a:off x="0" y="0"/>
          <a:ext cx="0" cy="0"/>
          <a:chOff x="0" y="0"/>
          <a:chExt cx="0" cy="0"/>
        </a:xfrm>
      </p:grpSpPr>
      <p:sp>
        <p:nvSpPr>
          <p:cNvPr id="83" name="Google Shape;83;p6"/>
          <p:cNvSpPr txBox="1">
            <a:spLocks noGrp="1"/>
          </p:cNvSpPr>
          <p:nvPr>
            <p:ph type="title"/>
          </p:nvPr>
        </p:nvSpPr>
        <p:spPr>
          <a:xfrm>
            <a:off x="4572000" y="909050"/>
            <a:ext cx="36396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84" name="Google Shape;84;p6"/>
          <p:cNvSpPr txBox="1">
            <a:spLocks noGrp="1"/>
          </p:cNvSpPr>
          <p:nvPr>
            <p:ph type="body" idx="1"/>
          </p:nvPr>
        </p:nvSpPr>
        <p:spPr>
          <a:xfrm>
            <a:off x="4572000" y="1525754"/>
            <a:ext cx="3639600" cy="27861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85" name="Google Shape;85;p6"/>
          <p:cNvSpPr/>
          <p:nvPr/>
        </p:nvSpPr>
        <p:spPr>
          <a:xfrm>
            <a:off x="580275" y="751950"/>
            <a:ext cx="3639600" cy="3639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a:off x="-295650" y="-356450"/>
            <a:ext cx="1057800" cy="10578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a:off x="2836600" y="179825"/>
            <a:ext cx="978600" cy="978600"/>
          </a:xfrm>
          <a:prstGeom prst="donut">
            <a:avLst>
              <a:gd name="adj" fmla="val 39527"/>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6"/>
          <p:cNvSpPr/>
          <p:nvPr/>
        </p:nvSpPr>
        <p:spPr>
          <a:xfrm>
            <a:off x="465975" y="3692750"/>
            <a:ext cx="1019400" cy="10194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p:nvPr/>
        </p:nvSpPr>
        <p:spPr>
          <a:xfrm>
            <a:off x="1485375" y="4559750"/>
            <a:ext cx="361500" cy="361500"/>
          </a:xfrm>
          <a:prstGeom prst="donut">
            <a:avLst>
              <a:gd name="adj" fmla="val 29951"/>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2364800" y="346950"/>
            <a:ext cx="274200" cy="2739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472600" y="-533400"/>
            <a:ext cx="1411800" cy="14118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2899000" y="242225"/>
            <a:ext cx="853800" cy="8538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061150" y="142950"/>
            <a:ext cx="538500" cy="5382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95"/>
        <p:cNvGrpSpPr/>
        <p:nvPr/>
      </p:nvGrpSpPr>
      <p:grpSpPr>
        <a:xfrm>
          <a:off x="0" y="0"/>
          <a:ext cx="0" cy="0"/>
          <a:chOff x="0" y="0"/>
          <a:chExt cx="0" cy="0"/>
        </a:xfrm>
      </p:grpSpPr>
      <p:sp>
        <p:nvSpPr>
          <p:cNvPr id="96" name="Google Shape;96;p7"/>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97" name="Google Shape;97;p7"/>
          <p:cNvSpPr txBox="1">
            <a:spLocks noGrp="1"/>
          </p:cNvSpPr>
          <p:nvPr>
            <p:ph type="body" idx="1"/>
          </p:nvPr>
        </p:nvSpPr>
        <p:spPr>
          <a:xfrm>
            <a:off x="2935875" y="1550150"/>
            <a:ext cx="2560500" cy="3375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98" name="Google Shape;98;p7"/>
          <p:cNvSpPr txBox="1">
            <a:spLocks noGrp="1"/>
          </p:cNvSpPr>
          <p:nvPr>
            <p:ph type="body" idx="2"/>
          </p:nvPr>
        </p:nvSpPr>
        <p:spPr>
          <a:xfrm>
            <a:off x="5650849" y="1550150"/>
            <a:ext cx="2560500" cy="3375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99" name="Google Shape;99;p7"/>
          <p:cNvSpPr/>
          <p:nvPr/>
        </p:nvSpPr>
        <p:spPr>
          <a:xfrm>
            <a:off x="-358950" y="2194400"/>
            <a:ext cx="2347200" cy="2347200"/>
          </a:xfrm>
          <a:prstGeom prst="donut">
            <a:avLst>
              <a:gd name="adj" fmla="val 36789"/>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198450" y="-321125"/>
            <a:ext cx="978600" cy="978600"/>
          </a:xfrm>
          <a:prstGeom prst="ellipse">
            <a:avLst/>
          </a:prstGeom>
          <a:noFill/>
          <a:ln w="9525" cap="flat" cmpd="sng">
            <a:solidFill>
              <a:srgbClr val="E8004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198450" y="420475"/>
            <a:ext cx="657600" cy="657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1177051" y="657475"/>
            <a:ext cx="846900" cy="846900"/>
          </a:xfrm>
          <a:prstGeom prst="donut">
            <a:avLst>
              <a:gd name="adj" fmla="val 22275"/>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887650" y="4142300"/>
            <a:ext cx="1207800" cy="12078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a:off x="153675" y="4799600"/>
            <a:ext cx="550500" cy="550500"/>
          </a:xfrm>
          <a:prstGeom prst="donut">
            <a:avLst>
              <a:gd name="adj" fmla="val 18606"/>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1172525" y="1696950"/>
            <a:ext cx="304800" cy="30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7844250" y="61927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7515500" y="-72500"/>
            <a:ext cx="397500" cy="3975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8651500" y="1030850"/>
            <a:ext cx="304800" cy="3048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097900" y="167450"/>
            <a:ext cx="741600" cy="741600"/>
          </a:xfrm>
          <a:prstGeom prst="donut">
            <a:avLst>
              <a:gd name="adj" fmla="val 8064"/>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8394750" y="15043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205625" y="2347725"/>
            <a:ext cx="2040600" cy="20406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305125" y="-214450"/>
            <a:ext cx="765300" cy="7653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8532600" y="911950"/>
            <a:ext cx="542700" cy="5427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15"/>
        <p:cNvGrpSpPr/>
        <p:nvPr/>
      </p:nvGrpSpPr>
      <p:grpSpPr>
        <a:xfrm>
          <a:off x="0" y="0"/>
          <a:ext cx="0" cy="0"/>
          <a:chOff x="0" y="0"/>
          <a:chExt cx="0" cy="0"/>
        </a:xfrm>
      </p:grpSpPr>
      <p:sp>
        <p:nvSpPr>
          <p:cNvPr id="116" name="Google Shape;116;p8"/>
          <p:cNvSpPr/>
          <p:nvPr/>
        </p:nvSpPr>
        <p:spPr>
          <a:xfrm>
            <a:off x="8638525" y="1472600"/>
            <a:ext cx="978600" cy="9786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118" name="Google Shape;118;p8"/>
          <p:cNvSpPr txBox="1">
            <a:spLocks noGrp="1"/>
          </p:cNvSpPr>
          <p:nvPr>
            <p:ph type="body" idx="1"/>
          </p:nvPr>
        </p:nvSpPr>
        <p:spPr>
          <a:xfrm>
            <a:off x="2935875" y="1550150"/>
            <a:ext cx="1700400" cy="33756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19" name="Google Shape;119;p8"/>
          <p:cNvSpPr txBox="1">
            <a:spLocks noGrp="1"/>
          </p:cNvSpPr>
          <p:nvPr>
            <p:ph type="body" idx="2"/>
          </p:nvPr>
        </p:nvSpPr>
        <p:spPr>
          <a:xfrm>
            <a:off x="4723373" y="1550150"/>
            <a:ext cx="1700400" cy="33756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20" name="Google Shape;120;p8"/>
          <p:cNvSpPr txBox="1">
            <a:spLocks noGrp="1"/>
          </p:cNvSpPr>
          <p:nvPr>
            <p:ph type="body" idx="3"/>
          </p:nvPr>
        </p:nvSpPr>
        <p:spPr>
          <a:xfrm>
            <a:off x="6510871" y="1550150"/>
            <a:ext cx="1700400" cy="33756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21" name="Google Shape;121;p8"/>
          <p:cNvSpPr/>
          <p:nvPr/>
        </p:nvSpPr>
        <p:spPr>
          <a:xfrm>
            <a:off x="1016475" y="2981600"/>
            <a:ext cx="440400" cy="4404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68725" y="3346150"/>
            <a:ext cx="819600" cy="819600"/>
          </a:xfrm>
          <a:prstGeom prst="ellipse">
            <a:avLst/>
          </a:prstGeom>
          <a:noFill/>
          <a:ln w="9525" cap="flat" cmpd="sng">
            <a:solidFill>
              <a:srgbClr val="00D1C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1361475" y="140725"/>
            <a:ext cx="862800" cy="863400"/>
          </a:xfrm>
          <a:prstGeom prst="donut">
            <a:avLst>
              <a:gd name="adj" fmla="val 43200"/>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1438125" y="3422000"/>
            <a:ext cx="1062000" cy="1062000"/>
          </a:xfrm>
          <a:prstGeom prst="donut">
            <a:avLst>
              <a:gd name="adj" fmla="val 9905"/>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8"/>
          <p:cNvSpPr/>
          <p:nvPr/>
        </p:nvSpPr>
        <p:spPr>
          <a:xfrm>
            <a:off x="2059425" y="1112475"/>
            <a:ext cx="304800" cy="3048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8"/>
          <p:cNvSpPr/>
          <p:nvPr/>
        </p:nvSpPr>
        <p:spPr>
          <a:xfrm>
            <a:off x="8723500" y="270225"/>
            <a:ext cx="550500" cy="5505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8546800" y="608625"/>
            <a:ext cx="397500" cy="397500"/>
          </a:xfrm>
          <a:prstGeom prst="donut">
            <a:avLst>
              <a:gd name="adj" fmla="val 875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8211275" y="1152650"/>
            <a:ext cx="397500" cy="3975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7599600" y="-275250"/>
            <a:ext cx="741600" cy="741600"/>
          </a:xfrm>
          <a:prstGeom prst="donut">
            <a:avLst>
              <a:gd name="adj" fmla="val 39163"/>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9033775" y="1867850"/>
            <a:ext cx="188100" cy="1881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480225" y="243625"/>
            <a:ext cx="2347200" cy="2347200"/>
          </a:xfrm>
          <a:prstGeom prst="donut">
            <a:avLst>
              <a:gd name="adj" fmla="val 21094"/>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1016475" y="4091700"/>
            <a:ext cx="1207800" cy="12078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204075" y="927925"/>
            <a:ext cx="978600" cy="9786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5"/>
        <p:cNvGrpSpPr/>
        <p:nvPr/>
      </p:nvGrpSpPr>
      <p:grpSpPr>
        <a:xfrm>
          <a:off x="0" y="0"/>
          <a:ext cx="0" cy="0"/>
          <a:chOff x="0" y="0"/>
          <a:chExt cx="0" cy="0"/>
        </a:xfrm>
      </p:grpSpPr>
      <p:sp>
        <p:nvSpPr>
          <p:cNvPr id="136" name="Google Shape;136;p9"/>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37" name="Google Shape;137;p9"/>
          <p:cNvSpPr/>
          <p:nvPr/>
        </p:nvSpPr>
        <p:spPr>
          <a:xfrm>
            <a:off x="1280688" y="3669150"/>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a:off x="180500" y="4023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246046" y="3213146"/>
            <a:ext cx="456000" cy="4560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9"/>
          <p:cNvSpPr/>
          <p:nvPr/>
        </p:nvSpPr>
        <p:spPr>
          <a:xfrm>
            <a:off x="71500" y="3038600"/>
            <a:ext cx="804900" cy="8049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a:off x="1280700" y="1608475"/>
            <a:ext cx="1043400" cy="1044000"/>
          </a:xfrm>
          <a:prstGeom prst="donut">
            <a:avLst>
              <a:gd name="adj" fmla="val 43200"/>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a:off x="1640475" y="-201875"/>
            <a:ext cx="750300" cy="7503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480225" y="243625"/>
            <a:ext cx="2347200" cy="2347200"/>
          </a:xfrm>
          <a:prstGeom prst="donut">
            <a:avLst>
              <a:gd name="adj" fmla="val 6129"/>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a:off x="-222975" y="500875"/>
            <a:ext cx="1832700" cy="18327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1280700" y="3950125"/>
            <a:ext cx="750300" cy="7503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7913000" y="60022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8703400" y="1608475"/>
            <a:ext cx="287100" cy="287100"/>
          </a:xfrm>
          <a:prstGeom prst="donut">
            <a:avLst>
              <a:gd name="adj" fmla="val 18608"/>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8809377" y="886439"/>
            <a:ext cx="416400" cy="4164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8118000" y="-244550"/>
            <a:ext cx="741600" cy="741600"/>
          </a:xfrm>
          <a:prstGeom prst="donut">
            <a:avLst>
              <a:gd name="adj" fmla="val 37879"/>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7813725" y="3127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8646900" y="723963"/>
            <a:ext cx="741600" cy="7416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1"/>
        <p:cNvGrpSpPr/>
        <p:nvPr/>
      </p:nvGrpSpPr>
      <p:grpSpPr>
        <a:xfrm>
          <a:off x="0" y="0"/>
          <a:ext cx="0" cy="0"/>
          <a:chOff x="0" y="0"/>
          <a:chExt cx="0" cy="0"/>
        </a:xfrm>
      </p:grpSpPr>
      <p:sp>
        <p:nvSpPr>
          <p:cNvPr id="172" name="Google Shape;172;p11"/>
          <p:cNvSpPr/>
          <p:nvPr/>
        </p:nvSpPr>
        <p:spPr>
          <a:xfrm>
            <a:off x="419100" y="-1581150"/>
            <a:ext cx="8305800" cy="83058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164200" y="68617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204500" y="3898800"/>
            <a:ext cx="447000" cy="447000"/>
          </a:xfrm>
          <a:prstGeom prst="donut">
            <a:avLst>
              <a:gd name="adj" fmla="val 18608"/>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100425" y="-196925"/>
            <a:ext cx="741600" cy="741600"/>
          </a:xfrm>
          <a:prstGeom prst="donut">
            <a:avLst>
              <a:gd name="adj" fmla="val 37879"/>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419100" y="6861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8333725" y="4482500"/>
            <a:ext cx="978600" cy="9786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741750" y="4449750"/>
            <a:ext cx="397500" cy="397500"/>
          </a:xfrm>
          <a:prstGeom prst="donut">
            <a:avLst>
              <a:gd name="adj" fmla="val 875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8956300" y="4058696"/>
            <a:ext cx="287100" cy="2871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164200" y="4277700"/>
            <a:ext cx="741600" cy="741600"/>
          </a:xfrm>
          <a:prstGeom prst="donut">
            <a:avLst>
              <a:gd name="adj" fmla="val 39163"/>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8568725" y="4717500"/>
            <a:ext cx="508500" cy="5085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077475" y="224125"/>
            <a:ext cx="304800" cy="3048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8553248" y="328373"/>
            <a:ext cx="585600" cy="5856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8876350" y="1187325"/>
            <a:ext cx="447000" cy="4470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8449000" y="224125"/>
            <a:ext cx="794400" cy="7944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100425" y="3830625"/>
            <a:ext cx="304800" cy="30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935875" y="909050"/>
            <a:ext cx="5275500" cy="641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1pPr>
            <a:lvl2pPr lvl="1">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2pPr>
            <a:lvl3pPr lvl="2">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3pPr>
            <a:lvl4pPr lvl="3">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4pPr>
            <a:lvl5pPr lvl="4">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5pPr>
            <a:lvl6pPr lvl="5">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6pPr>
            <a:lvl7pPr lvl="6">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7pPr>
            <a:lvl8pPr lvl="7">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8pPr>
            <a:lvl9pPr lvl="8">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2935875" y="1525758"/>
            <a:ext cx="5275500" cy="27861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1pPr>
            <a:lvl2pPr marL="914400" lvl="1"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2pPr>
            <a:lvl3pPr marL="1371600" lvl="2"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3pPr>
            <a:lvl4pPr marL="1828800" lvl="3"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4pPr>
            <a:lvl5pPr marL="2286000" lvl="4"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5pPr>
            <a:lvl6pPr marL="2743200" lvl="5"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6pPr>
            <a:lvl7pPr marL="3200400" lvl="6"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7pPr>
            <a:lvl8pPr marL="3657600" lvl="7"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8pPr>
            <a:lvl9pPr marL="4114800" lvl="8"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9pPr>
          </a:lstStyle>
          <a:p>
            <a:endParaRPr/>
          </a:p>
        </p:txBody>
      </p:sp>
      <p:sp>
        <p:nvSpPr>
          <p:cNvPr id="8" name="Google Shape;8;p1"/>
          <p:cNvSpPr txBox="1">
            <a:spLocks noGrp="1"/>
          </p:cNvSpPr>
          <p:nvPr>
            <p:ph type="sldNum" idx="12"/>
          </p:nvPr>
        </p:nvSpPr>
        <p:spPr>
          <a:xfrm>
            <a:off x="8635625" y="4751625"/>
            <a:ext cx="469800" cy="391500"/>
          </a:xfrm>
          <a:prstGeom prst="rect">
            <a:avLst/>
          </a:prstGeom>
          <a:noFill/>
          <a:ln>
            <a:noFill/>
          </a:ln>
        </p:spPr>
        <p:txBody>
          <a:bodyPr spcFirstLastPara="1" wrap="square" lIns="91425" tIns="91425" rIns="91425" bIns="91425" anchor="t" anchorCtr="0">
            <a:noAutofit/>
          </a:bodyPr>
          <a:lstStyle>
            <a:lvl1pPr lvl="0" algn="r">
              <a:buNone/>
              <a:defRPr sz="1200">
                <a:solidFill>
                  <a:srgbClr val="A1BECC"/>
                </a:solidFill>
                <a:latin typeface="Nixie One"/>
                <a:ea typeface="Nixie One"/>
                <a:cs typeface="Nixie One"/>
                <a:sym typeface="Nixie One"/>
              </a:defRPr>
            </a:lvl1pPr>
            <a:lvl2pPr lvl="1" algn="r">
              <a:buNone/>
              <a:defRPr sz="1200">
                <a:solidFill>
                  <a:srgbClr val="A1BECC"/>
                </a:solidFill>
                <a:latin typeface="Nixie One"/>
                <a:ea typeface="Nixie One"/>
                <a:cs typeface="Nixie One"/>
                <a:sym typeface="Nixie One"/>
              </a:defRPr>
            </a:lvl2pPr>
            <a:lvl3pPr lvl="2" algn="r">
              <a:buNone/>
              <a:defRPr sz="1200">
                <a:solidFill>
                  <a:srgbClr val="A1BECC"/>
                </a:solidFill>
                <a:latin typeface="Nixie One"/>
                <a:ea typeface="Nixie One"/>
                <a:cs typeface="Nixie One"/>
                <a:sym typeface="Nixie One"/>
              </a:defRPr>
            </a:lvl3pPr>
            <a:lvl4pPr lvl="3" algn="r">
              <a:buNone/>
              <a:defRPr sz="1200">
                <a:solidFill>
                  <a:srgbClr val="A1BECC"/>
                </a:solidFill>
                <a:latin typeface="Nixie One"/>
                <a:ea typeface="Nixie One"/>
                <a:cs typeface="Nixie One"/>
                <a:sym typeface="Nixie One"/>
              </a:defRPr>
            </a:lvl4pPr>
            <a:lvl5pPr lvl="4" algn="r">
              <a:buNone/>
              <a:defRPr sz="1200">
                <a:solidFill>
                  <a:srgbClr val="A1BECC"/>
                </a:solidFill>
                <a:latin typeface="Nixie One"/>
                <a:ea typeface="Nixie One"/>
                <a:cs typeface="Nixie One"/>
                <a:sym typeface="Nixie One"/>
              </a:defRPr>
            </a:lvl5pPr>
            <a:lvl6pPr lvl="5" algn="r">
              <a:buNone/>
              <a:defRPr sz="1200">
                <a:solidFill>
                  <a:srgbClr val="A1BECC"/>
                </a:solidFill>
                <a:latin typeface="Nixie One"/>
                <a:ea typeface="Nixie One"/>
                <a:cs typeface="Nixie One"/>
                <a:sym typeface="Nixie One"/>
              </a:defRPr>
            </a:lvl6pPr>
            <a:lvl7pPr lvl="6" algn="r">
              <a:buNone/>
              <a:defRPr sz="1200">
                <a:solidFill>
                  <a:srgbClr val="A1BECC"/>
                </a:solidFill>
                <a:latin typeface="Nixie One"/>
                <a:ea typeface="Nixie One"/>
                <a:cs typeface="Nixie One"/>
                <a:sym typeface="Nixie One"/>
              </a:defRPr>
            </a:lvl7pPr>
            <a:lvl8pPr lvl="7" algn="r">
              <a:buNone/>
              <a:defRPr sz="1200">
                <a:solidFill>
                  <a:srgbClr val="A1BECC"/>
                </a:solidFill>
                <a:latin typeface="Nixie One"/>
                <a:ea typeface="Nixie One"/>
                <a:cs typeface="Nixie One"/>
                <a:sym typeface="Nixie One"/>
              </a:defRPr>
            </a:lvl8pPr>
            <a:lvl9pPr lvl="8" algn="r">
              <a:buNone/>
              <a:defRPr sz="1200">
                <a:solidFill>
                  <a:srgbClr val="A1BECC"/>
                </a:solidFill>
                <a:latin typeface="Nixie One"/>
                <a:ea typeface="Nixie One"/>
                <a:cs typeface="Nixie One"/>
                <a:sym typeface="Nixie O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ctrTitle"/>
          </p:nvPr>
        </p:nvSpPr>
        <p:spPr>
          <a:xfrm>
            <a:off x="2255425" y="1991825"/>
            <a:ext cx="46332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Earthquake </a:t>
            </a:r>
            <a:br>
              <a:rPr lang="en" dirty="0"/>
            </a:br>
            <a:r>
              <a:rPr lang="en" dirty="0"/>
              <a:t>Prediction</a:t>
            </a:r>
            <a:endParaRPr dirty="0"/>
          </a:p>
        </p:txBody>
      </p:sp>
      <p:pic>
        <p:nvPicPr>
          <p:cNvPr id="3" name="Picture 2">
            <a:extLst>
              <a:ext uri="{FF2B5EF4-FFF2-40B4-BE49-F238E27FC236}">
                <a16:creationId xmlns:a16="http://schemas.microsoft.com/office/drawing/2014/main" id="{11C69982-D1C6-4EBC-3F70-45BF7C1241C9}"/>
              </a:ext>
            </a:extLst>
          </p:cNvPr>
          <p:cNvPicPr>
            <a:picLocks noChangeAspect="1"/>
          </p:cNvPicPr>
          <p:nvPr/>
        </p:nvPicPr>
        <p:blipFill>
          <a:blip r:embed="rId3"/>
          <a:stretch>
            <a:fillRect/>
          </a:stretch>
        </p:blipFill>
        <p:spPr>
          <a:xfrm>
            <a:off x="0" y="2381"/>
            <a:ext cx="9144000" cy="51387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4" name="Google Shape;264;p21"/>
          <p:cNvSpPr txBox="1">
            <a:spLocks noGrp="1"/>
          </p:cNvSpPr>
          <p:nvPr>
            <p:ph type="body" idx="1"/>
          </p:nvPr>
        </p:nvSpPr>
        <p:spPr>
          <a:xfrm>
            <a:off x="199817" y="371430"/>
            <a:ext cx="3136313" cy="3793375"/>
          </a:xfrm>
          <a:prstGeom prst="rect">
            <a:avLst/>
          </a:prstGeom>
        </p:spPr>
        <p:txBody>
          <a:bodyPr spcFirstLastPara="1" wrap="square" lIns="91425" tIns="91425" rIns="91425" bIns="91425" anchor="t" anchorCtr="0">
            <a:noAutofit/>
          </a:bodyPr>
          <a:lstStyle/>
          <a:p>
            <a:pPr marL="0" indent="0">
              <a:buNone/>
            </a:pPr>
            <a:r>
              <a:rPr lang="en-IN" sz="1400" b="1" dirty="0">
                <a:solidFill>
                  <a:schemeClr val="tx1"/>
                </a:solidFill>
                <a:latin typeface="Times New Roman" panose="02020603050405020304" pitchFamily="18" charset="0"/>
                <a:cs typeface="Times New Roman" panose="02020603050405020304" pitchFamily="18" charset="0"/>
              </a:rPr>
              <a:t>MULTI-LINEAR REGRESSION:</a:t>
            </a:r>
          </a:p>
        </p:txBody>
      </p:sp>
      <p:sp>
        <p:nvSpPr>
          <p:cNvPr id="265" name="Google Shape;265;p21"/>
          <p:cNvSpPr txBox="1">
            <a:spLocks noGrp="1"/>
          </p:cNvSpPr>
          <p:nvPr>
            <p:ph type="body" idx="2"/>
          </p:nvPr>
        </p:nvSpPr>
        <p:spPr>
          <a:xfrm>
            <a:off x="3445873" y="371430"/>
            <a:ext cx="2206065" cy="3441567"/>
          </a:xfrm>
          <a:prstGeom prst="rect">
            <a:avLst/>
          </a:prstGeom>
        </p:spPr>
        <p:txBody>
          <a:bodyPr spcFirstLastPara="1" wrap="square" lIns="91425" tIns="91425" rIns="91425" bIns="91425" anchor="t" anchorCtr="0">
            <a:noAutofit/>
          </a:bodyPr>
          <a:lstStyle/>
          <a:p>
            <a:pPr marL="0" indent="0">
              <a:buNone/>
            </a:pPr>
            <a:r>
              <a:rPr lang="en-IN" sz="1400" b="1" dirty="0">
                <a:solidFill>
                  <a:schemeClr val="tx1"/>
                </a:solidFill>
                <a:latin typeface="Times New Roman" panose="02020603050405020304" pitchFamily="18" charset="0"/>
                <a:cs typeface="Times New Roman" panose="02020603050405020304" pitchFamily="18" charset="0"/>
              </a:rPr>
              <a:t>DECISION TREE :</a:t>
            </a:r>
          </a:p>
          <a:p>
            <a:pPr marL="0" lvl="0" indent="0" algn="l" rtl="0">
              <a:spcBef>
                <a:spcPts val="600"/>
              </a:spcBef>
              <a:spcAft>
                <a:spcPts val="0"/>
              </a:spcAft>
              <a:buNone/>
            </a:pPr>
            <a:endParaRPr b="1" dirty="0">
              <a:solidFill>
                <a:schemeClr val="tx1"/>
              </a:solidFill>
            </a:endParaRPr>
          </a:p>
        </p:txBody>
      </p:sp>
      <p:sp>
        <p:nvSpPr>
          <p:cNvPr id="266" name="Google Shape;266;p21"/>
          <p:cNvSpPr txBox="1">
            <a:spLocks noGrp="1"/>
          </p:cNvSpPr>
          <p:nvPr>
            <p:ph type="body" idx="3"/>
          </p:nvPr>
        </p:nvSpPr>
        <p:spPr>
          <a:xfrm>
            <a:off x="6248470" y="319998"/>
            <a:ext cx="2261654" cy="3592249"/>
          </a:xfrm>
          <a:prstGeom prst="rect">
            <a:avLst/>
          </a:prstGeom>
        </p:spPr>
        <p:txBody>
          <a:bodyPr spcFirstLastPara="1" wrap="square" lIns="91425" tIns="91425" rIns="91425" bIns="91425" anchor="t" anchorCtr="0">
            <a:noAutofit/>
          </a:bodyPr>
          <a:lstStyle/>
          <a:p>
            <a:pPr marL="0" indent="0">
              <a:buNone/>
            </a:pPr>
            <a:r>
              <a:rPr lang="en-IN" sz="1400" b="1" dirty="0">
                <a:solidFill>
                  <a:schemeClr val="tx1"/>
                </a:solidFill>
                <a:latin typeface="Times New Roman" panose="02020603050405020304" pitchFamily="18" charset="0"/>
                <a:cs typeface="Times New Roman" panose="02020603050405020304" pitchFamily="18" charset="0"/>
              </a:rPr>
              <a:t>RANDOM FOREST:</a:t>
            </a:r>
          </a:p>
          <a:p>
            <a:pPr marL="0" lvl="0" indent="0" algn="l" rtl="0">
              <a:spcBef>
                <a:spcPts val="600"/>
              </a:spcBef>
              <a:spcAft>
                <a:spcPts val="0"/>
              </a:spcAft>
              <a:buNone/>
            </a:pPr>
            <a:endParaRPr b="1" dirty="0">
              <a:solidFill>
                <a:schemeClr val="tx1"/>
              </a:solidFill>
            </a:endParaRPr>
          </a:p>
          <a:p>
            <a:pPr marL="0" lvl="0" indent="0" algn="l" rtl="0">
              <a:spcBef>
                <a:spcPts val="600"/>
              </a:spcBef>
              <a:spcAft>
                <a:spcPts val="0"/>
              </a:spcAft>
              <a:buNone/>
            </a:pPr>
            <a:endParaRPr dirty="0">
              <a:solidFill>
                <a:schemeClr val="tx1"/>
              </a:solidFill>
            </a:endParaRPr>
          </a:p>
        </p:txBody>
      </p:sp>
      <p:sp>
        <p:nvSpPr>
          <p:cNvPr id="267" name="Google Shape;267;p21"/>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9" name="Picture 8">
            <a:extLst>
              <a:ext uri="{FF2B5EF4-FFF2-40B4-BE49-F238E27FC236}">
                <a16:creationId xmlns:a16="http://schemas.microsoft.com/office/drawing/2014/main" id="{EB0C354F-8D00-3C8A-93D0-944DC065F80C}"/>
              </a:ext>
            </a:extLst>
          </p:cNvPr>
          <p:cNvPicPr>
            <a:picLocks noChangeAspect="1"/>
          </p:cNvPicPr>
          <p:nvPr/>
        </p:nvPicPr>
        <p:blipFill>
          <a:blip r:embed="rId3"/>
          <a:stretch>
            <a:fillRect/>
          </a:stretch>
        </p:blipFill>
        <p:spPr>
          <a:xfrm>
            <a:off x="199817" y="1333501"/>
            <a:ext cx="3078956" cy="1805796"/>
          </a:xfrm>
          <a:prstGeom prst="rect">
            <a:avLst/>
          </a:prstGeom>
        </p:spPr>
      </p:pic>
      <p:pic>
        <p:nvPicPr>
          <p:cNvPr id="10" name="Picture 2" descr="Python | Decision Tree Regression using sklearn - GeeksforGeeks">
            <a:extLst>
              <a:ext uri="{FF2B5EF4-FFF2-40B4-BE49-F238E27FC236}">
                <a16:creationId xmlns:a16="http://schemas.microsoft.com/office/drawing/2014/main" id="{2E646670-07C4-2A77-BF48-905DC32509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9514" y="1333501"/>
            <a:ext cx="2804971" cy="17085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F6C60340-0E94-7C77-05B5-6B410BB613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6084" y="1202633"/>
            <a:ext cx="2748098" cy="206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2"/>
          <p:cNvSpPr txBox="1">
            <a:spLocks noGrp="1"/>
          </p:cNvSpPr>
          <p:nvPr>
            <p:ph type="title"/>
          </p:nvPr>
        </p:nvSpPr>
        <p:spPr>
          <a:xfrm>
            <a:off x="135730" y="530432"/>
            <a:ext cx="3639600" cy="641100"/>
          </a:xfrm>
          <a:prstGeom prst="rect">
            <a:avLst/>
          </a:prstGeom>
        </p:spPr>
        <p:txBody>
          <a:bodyPr spcFirstLastPara="1" wrap="square" lIns="91425" tIns="91425" rIns="91425" bIns="91425" anchor="b" anchorCtr="0">
            <a:noAutofit/>
          </a:bodyPr>
          <a:lstStyle/>
          <a:p>
            <a:br>
              <a:rPr lang="en-IN" sz="1800" b="1" dirty="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LASSO REGRESSION:</a:t>
            </a:r>
            <a:br>
              <a:rPr lang="en-IN" sz="1800" b="1" dirty="0">
                <a:solidFill>
                  <a:schemeClr val="tx1"/>
                </a:solidFill>
                <a:latin typeface="Times New Roman" panose="02020603050405020304" pitchFamily="18" charset="0"/>
                <a:cs typeface="Times New Roman" panose="02020603050405020304" pitchFamily="18" charset="0"/>
              </a:rPr>
            </a:b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275" name="Google Shape;275;p22"/>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6" name="Google Shape;272;p22">
            <a:extLst>
              <a:ext uri="{FF2B5EF4-FFF2-40B4-BE49-F238E27FC236}">
                <a16:creationId xmlns:a16="http://schemas.microsoft.com/office/drawing/2014/main" id="{BA95F5AC-CC17-50E7-5E46-F462AA267B11}"/>
              </a:ext>
            </a:extLst>
          </p:cNvPr>
          <p:cNvSpPr txBox="1">
            <a:spLocks/>
          </p:cNvSpPr>
          <p:nvPr/>
        </p:nvSpPr>
        <p:spPr>
          <a:xfrm>
            <a:off x="5124450" y="337551"/>
            <a:ext cx="3639600" cy="641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r>
              <a:rPr lang="en-IN" sz="1800" b="1" dirty="0">
                <a:solidFill>
                  <a:schemeClr val="tx1"/>
                </a:solidFill>
                <a:latin typeface="Times New Roman" panose="02020603050405020304" pitchFamily="18" charset="0"/>
                <a:cs typeface="Times New Roman" panose="02020603050405020304" pitchFamily="18" charset="0"/>
              </a:rPr>
              <a:t>SUPPORT VECTOR :</a:t>
            </a:r>
          </a:p>
        </p:txBody>
      </p:sp>
      <p:pic>
        <p:nvPicPr>
          <p:cNvPr id="9" name="Picture 16">
            <a:extLst>
              <a:ext uri="{FF2B5EF4-FFF2-40B4-BE49-F238E27FC236}">
                <a16:creationId xmlns:a16="http://schemas.microsoft.com/office/drawing/2014/main" id="{919B96ED-9D8D-DD3E-0BFE-D5346AF11D16}"/>
              </a:ext>
            </a:extLst>
          </p:cNvPr>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4870524" y="1641766"/>
            <a:ext cx="3589020" cy="2049780"/>
          </a:xfrm>
          <a:prstGeom prst="rect">
            <a:avLst/>
          </a:prstGeom>
        </p:spPr>
      </p:pic>
      <p:pic>
        <p:nvPicPr>
          <p:cNvPr id="10" name="Picture 9">
            <a:extLst>
              <a:ext uri="{FF2B5EF4-FFF2-40B4-BE49-F238E27FC236}">
                <a16:creationId xmlns:a16="http://schemas.microsoft.com/office/drawing/2014/main" id="{39AB5C71-F6C3-444F-2B27-4D1BFB2E5EB5}"/>
              </a:ext>
            </a:extLst>
          </p:cNvPr>
          <p:cNvPicPr>
            <a:picLocks noChangeAspect="1"/>
          </p:cNvPicPr>
          <p:nvPr/>
        </p:nvPicPr>
        <p:blipFill>
          <a:blip r:embed="rId4"/>
          <a:stretch>
            <a:fillRect/>
          </a:stretch>
        </p:blipFill>
        <p:spPr>
          <a:xfrm>
            <a:off x="390832" y="2034296"/>
            <a:ext cx="3493760" cy="8914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8" name="Google Shape;288;p24"/>
          <p:cNvSpPr txBox="1">
            <a:spLocks noGrp="1"/>
          </p:cNvSpPr>
          <p:nvPr>
            <p:ph type="title" idx="4294967295"/>
          </p:nvPr>
        </p:nvSpPr>
        <p:spPr>
          <a:xfrm>
            <a:off x="1512769" y="1854763"/>
            <a:ext cx="52755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Testing</a:t>
            </a:r>
            <a:endParaRPr sz="4400" dirty="0"/>
          </a:p>
        </p:txBody>
      </p:sp>
      <p:sp>
        <p:nvSpPr>
          <p:cNvPr id="290" name="Google Shape;290;p24"/>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5"/>
          <p:cNvSpPr txBox="1">
            <a:spLocks noGrp="1"/>
          </p:cNvSpPr>
          <p:nvPr>
            <p:ph type="title"/>
          </p:nvPr>
        </p:nvSpPr>
        <p:spPr>
          <a:xfrm>
            <a:off x="3267088" y="2102057"/>
            <a:ext cx="5275500" cy="64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Output</a:t>
            </a:r>
            <a:endParaRPr sz="4000" dirty="0"/>
          </a:p>
        </p:txBody>
      </p:sp>
      <p:sp>
        <p:nvSpPr>
          <p:cNvPr id="297" name="Google Shape;297;p25"/>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0"/>
          <p:cNvSpPr txBox="1">
            <a:spLocks noGrp="1"/>
          </p:cNvSpPr>
          <p:nvPr>
            <p:ph type="title"/>
          </p:nvPr>
        </p:nvSpPr>
        <p:spPr>
          <a:xfrm>
            <a:off x="90956" y="237202"/>
            <a:ext cx="5275500" cy="641100"/>
          </a:xfrm>
          <a:prstGeom prst="rect">
            <a:avLst/>
          </a:prstGeom>
        </p:spPr>
        <p:txBody>
          <a:bodyPr spcFirstLastPara="1" wrap="square" lIns="91425" tIns="91425" rIns="91425" bIns="91425" anchor="b" anchorCtr="0">
            <a:noAutofit/>
          </a:bodyPr>
          <a:lstStyle/>
          <a:p>
            <a:r>
              <a:rPr lang="en-US" sz="1800" b="1" dirty="0">
                <a:solidFill>
                  <a:schemeClr val="tx1"/>
                </a:solidFill>
                <a:latin typeface="Times New Roman" panose="02020603050405020304" pitchFamily="18" charset="0"/>
                <a:cs typeface="Times New Roman" panose="02020603050405020304" pitchFamily="18" charset="0"/>
              </a:rPr>
              <a:t>CONCLUSION:</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351" name="Google Shape;351;p30"/>
          <p:cNvSpPr txBox="1">
            <a:spLocks noGrp="1"/>
          </p:cNvSpPr>
          <p:nvPr>
            <p:ph type="body" idx="1"/>
          </p:nvPr>
        </p:nvSpPr>
        <p:spPr>
          <a:xfrm>
            <a:off x="371475" y="1078706"/>
            <a:ext cx="7943850" cy="3378994"/>
          </a:xfrm>
          <a:prstGeom prst="rect">
            <a:avLst/>
          </a:prstGeom>
        </p:spPr>
        <p:txBody>
          <a:bodyPr spcFirstLastPara="1" wrap="square" lIns="91425" tIns="91425" rIns="91425" bIns="91425" anchor="t" anchorCtr="0">
            <a:noAutofit/>
          </a:bodyPr>
          <a:lstStyle/>
          <a:p>
            <a:r>
              <a:rPr lang="en-IN" dirty="0">
                <a:solidFill>
                  <a:schemeClr val="tx1"/>
                </a:solidFill>
                <a:effectLst/>
                <a:latin typeface="Times New Roman" panose="02020603050405020304" pitchFamily="18" charset="0"/>
                <a:ea typeface="Times New Roman" panose="02020603050405020304" pitchFamily="18" charset="0"/>
              </a:rPr>
              <a:t>As we can see from the above results we have the least error rate and highest R2 score for Random Forest Model. So we will use Random Forest for predicting Earthquake which has highest accuracy rate.</a:t>
            </a:r>
          </a:p>
          <a:p>
            <a:r>
              <a:rPr lang="en-IN" dirty="0">
                <a:solidFill>
                  <a:schemeClr val="tx1"/>
                </a:solidFill>
                <a:effectLst/>
                <a:latin typeface="Times New Roman" panose="02020603050405020304" pitchFamily="18" charset="0"/>
                <a:ea typeface="Times New Roman" panose="02020603050405020304" pitchFamily="18" charset="0"/>
              </a:rPr>
              <a:t> </a:t>
            </a:r>
          </a:p>
          <a:p>
            <a:r>
              <a:rPr lang="en-IN" dirty="0">
                <a:solidFill>
                  <a:schemeClr val="tx1"/>
                </a:solidFill>
                <a:effectLst/>
                <a:latin typeface="Times New Roman" panose="02020603050405020304" pitchFamily="18" charset="0"/>
                <a:ea typeface="Times New Roman" panose="02020603050405020304" pitchFamily="18" charset="0"/>
              </a:rPr>
              <a:t>We have proposed a model to predict the earthquake at a location. It is believed that the performance of the model can be improved or the model can give more accurate data if more datasets are available. The model give the results on the basis of data given to it. Thus, forecasting may not be 100% accurate, but it can surely be used as a corrective measure</a:t>
            </a:r>
          </a:p>
          <a:p>
            <a:r>
              <a:rPr lang="en-IN" b="1" dirty="0">
                <a:solidFill>
                  <a:schemeClr val="tx1"/>
                </a:solidFill>
                <a:effectLst/>
                <a:latin typeface="Times New Roman" panose="02020603050405020304" pitchFamily="18" charset="0"/>
                <a:ea typeface="Times New Roman" panose="02020603050405020304" pitchFamily="18" charset="0"/>
              </a:rPr>
              <a:t> </a:t>
            </a:r>
            <a:endParaRPr lang="en-IN" dirty="0">
              <a:solidFill>
                <a:schemeClr val="tx1"/>
              </a:solidFill>
              <a:effectLst/>
              <a:latin typeface="Times New Roman" panose="02020603050405020304" pitchFamily="18" charset="0"/>
              <a:ea typeface="Times New Roman" panose="02020603050405020304" pitchFamily="18" charset="0"/>
            </a:endParaRPr>
          </a:p>
          <a:p>
            <a:r>
              <a:rPr lang="en-US" dirty="0">
                <a:solidFill>
                  <a:schemeClr val="tx1"/>
                </a:solidFill>
                <a:effectLst/>
                <a:latin typeface="Times New Roman" panose="02020603050405020304" pitchFamily="18" charset="0"/>
                <a:ea typeface="Times New Roman" panose="02020603050405020304" pitchFamily="18" charset="0"/>
              </a:rPr>
              <a:t>From the two methods, it can be seen that the accuracy of the two calculations is relatively similar, which is close to 55%. However, the accuracy of manual calculations can be improved by finding the minimum child information gain value from other features such as deep, latitude, and longitude. As for the measures using Google Collab, it can be iterated again to get the highest accuracy</a:t>
            </a:r>
            <a:endParaRPr lang="en-IN" dirty="0">
              <a:solidFill>
                <a:schemeClr val="tx1"/>
              </a:solidFill>
              <a:effectLst/>
              <a:latin typeface="Times New Roman" panose="02020603050405020304" pitchFamily="18" charset="0"/>
              <a:ea typeface="Times New Roman" panose="02020603050405020304" pitchFamily="18" charset="0"/>
            </a:endParaRPr>
          </a:p>
        </p:txBody>
      </p:sp>
      <p:sp>
        <p:nvSpPr>
          <p:cNvPr id="357" name="Google Shape;357;p30"/>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5"/>
          <p:cNvSpPr txBox="1">
            <a:spLocks noGrp="1"/>
          </p:cNvSpPr>
          <p:nvPr>
            <p:ph type="ctrTitle" idx="4294967295"/>
          </p:nvPr>
        </p:nvSpPr>
        <p:spPr>
          <a:xfrm>
            <a:off x="685800" y="6689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Thanks!</a:t>
            </a:r>
            <a:endParaRPr sz="4800"/>
          </a:p>
        </p:txBody>
      </p:sp>
      <p:sp>
        <p:nvSpPr>
          <p:cNvPr id="423" name="Google Shape;423;p35"/>
          <p:cNvSpPr txBox="1">
            <a:spLocks noGrp="1"/>
          </p:cNvSpPr>
          <p:nvPr>
            <p:ph type="subTitle" idx="4294967295"/>
          </p:nvPr>
        </p:nvSpPr>
        <p:spPr>
          <a:xfrm>
            <a:off x="1275150" y="3229400"/>
            <a:ext cx="6593700" cy="752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a:solidFill>
                  <a:srgbClr val="00ACC3"/>
                </a:solidFill>
              </a:rPr>
              <a:t>Any questions?</a:t>
            </a:r>
            <a:endParaRPr sz="3600" b="1">
              <a:solidFill>
                <a:srgbClr val="00ACC3"/>
              </a:solidFill>
            </a:endParaRPr>
          </a:p>
        </p:txBody>
      </p:sp>
      <p:sp>
        <p:nvSpPr>
          <p:cNvPr id="425" name="Google Shape;425;p35"/>
          <p:cNvSpPr/>
          <p:nvPr/>
        </p:nvSpPr>
        <p:spPr>
          <a:xfrm>
            <a:off x="4073931" y="2091663"/>
            <a:ext cx="996143" cy="996143"/>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ctrTitle"/>
          </p:nvPr>
        </p:nvSpPr>
        <p:spPr>
          <a:xfrm>
            <a:off x="2255425" y="1991825"/>
            <a:ext cx="46332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Earthquake </a:t>
            </a:r>
            <a:br>
              <a:rPr lang="en" dirty="0"/>
            </a:br>
            <a:r>
              <a:rPr lang="en" dirty="0"/>
              <a:t>Prediction</a:t>
            </a:r>
            <a:endParaRPr dirty="0"/>
          </a:p>
        </p:txBody>
      </p:sp>
    </p:spTree>
    <p:extLst>
      <p:ext uri="{BB962C8B-B14F-4D97-AF65-F5344CB8AC3E}">
        <p14:creationId xmlns:p14="http://schemas.microsoft.com/office/powerpoint/2010/main" val="205190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4"/>
          <p:cNvSpPr txBox="1">
            <a:spLocks noGrp="1"/>
          </p:cNvSpPr>
          <p:nvPr>
            <p:ph type="title"/>
          </p:nvPr>
        </p:nvSpPr>
        <p:spPr>
          <a:xfrm>
            <a:off x="2614407" y="437563"/>
            <a:ext cx="5275500" cy="64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Introduction</a:t>
            </a:r>
            <a:endParaRPr sz="3000" dirty="0"/>
          </a:p>
        </p:txBody>
      </p:sp>
      <p:sp>
        <p:nvSpPr>
          <p:cNvPr id="201" name="Google Shape;201;p14"/>
          <p:cNvSpPr txBox="1"/>
          <p:nvPr/>
        </p:nvSpPr>
        <p:spPr>
          <a:xfrm>
            <a:off x="2253237" y="1227244"/>
            <a:ext cx="6312120" cy="372013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363636"/>
                </a:solidFill>
                <a:effectLst/>
                <a:latin typeface="Bell MT" panose="02020503060305020303" pitchFamily="18" charset="0"/>
              </a:rPr>
              <a:t>An </a:t>
            </a:r>
            <a:r>
              <a:rPr lang="en-US" b="1" i="0" dirty="0">
                <a:solidFill>
                  <a:srgbClr val="333333"/>
                </a:solidFill>
                <a:effectLst/>
                <a:latin typeface="Bell MT" panose="02020503060305020303" pitchFamily="18" charset="0"/>
              </a:rPr>
              <a:t>earthquake</a:t>
            </a:r>
            <a:r>
              <a:rPr lang="en-US" b="0" i="0" dirty="0">
                <a:solidFill>
                  <a:srgbClr val="363636"/>
                </a:solidFill>
                <a:effectLst/>
                <a:latin typeface="Bell MT" panose="02020503060305020303" pitchFamily="18" charset="0"/>
              </a:rPr>
              <a:t> is a weak to violent shaking of the ground produced by the sudden movement of rock materials below the earth’s surface.</a:t>
            </a:r>
          </a:p>
          <a:p>
            <a:pPr marL="0" lvl="0" indent="0" algn="l" rtl="0">
              <a:spcBef>
                <a:spcPts val="0"/>
              </a:spcBef>
              <a:spcAft>
                <a:spcPts val="0"/>
              </a:spcAft>
              <a:buNone/>
            </a:pPr>
            <a:r>
              <a:rPr lang="en-US" b="0" i="0" dirty="0">
                <a:solidFill>
                  <a:srgbClr val="363636"/>
                </a:solidFill>
                <a:effectLst/>
                <a:latin typeface="Bell MT" panose="02020503060305020303" pitchFamily="18" charset="0"/>
              </a:rPr>
              <a:t>The earthquakes originate in tectonic plate boundary. The focus is point inside the earth where the earthquake started, sometimes called the </a:t>
            </a:r>
            <a:r>
              <a:rPr lang="en-US" b="1" i="0" dirty="0">
                <a:solidFill>
                  <a:srgbClr val="363636"/>
                </a:solidFill>
                <a:effectLst/>
                <a:latin typeface="Bell MT" panose="02020503060305020303" pitchFamily="18" charset="0"/>
              </a:rPr>
              <a:t>hypocenter</a:t>
            </a:r>
            <a:r>
              <a:rPr lang="en-US" b="0" i="0" dirty="0">
                <a:solidFill>
                  <a:srgbClr val="363636"/>
                </a:solidFill>
                <a:effectLst/>
                <a:latin typeface="Bell MT" panose="02020503060305020303" pitchFamily="18" charset="0"/>
              </a:rPr>
              <a:t>, and the point on the surface of the earth directly above the focus is called the </a:t>
            </a:r>
            <a:r>
              <a:rPr lang="en-US" b="1" i="0" dirty="0">
                <a:solidFill>
                  <a:srgbClr val="363636"/>
                </a:solidFill>
                <a:effectLst/>
                <a:latin typeface="Bell MT" panose="02020503060305020303" pitchFamily="18" charset="0"/>
              </a:rPr>
              <a:t>epicenter.</a:t>
            </a:r>
          </a:p>
          <a:p>
            <a:pPr>
              <a:spcBef>
                <a:spcPts val="600"/>
              </a:spcBef>
            </a:pPr>
            <a:r>
              <a:rPr lang="en-US" b="0" i="0" dirty="0">
                <a:solidFill>
                  <a:srgbClr val="363636"/>
                </a:solidFill>
                <a:effectLst/>
                <a:latin typeface="Bell MT" panose="02020503060305020303" pitchFamily="18" charset="0"/>
              </a:rPr>
              <a:t>There are two ways by which we can measure the strength of an earthquake: magnitude and intensity. </a:t>
            </a:r>
            <a:r>
              <a:rPr lang="en-US" b="1" i="0" dirty="0">
                <a:solidFill>
                  <a:srgbClr val="363636"/>
                </a:solidFill>
                <a:effectLst/>
                <a:latin typeface="Bell MT" panose="02020503060305020303" pitchFamily="18" charset="0"/>
              </a:rPr>
              <a:t>Magnitude</a:t>
            </a:r>
            <a:r>
              <a:rPr lang="en-US" b="0" i="0" dirty="0">
                <a:solidFill>
                  <a:srgbClr val="363636"/>
                </a:solidFill>
                <a:effectLst/>
                <a:latin typeface="Bell MT" panose="02020503060305020303" pitchFamily="18" charset="0"/>
              </a:rPr>
              <a:t> is proportional to the energy released by an earthquake at the focus. It is calculated from earthquakes recorded by an instrument called </a:t>
            </a:r>
            <a:r>
              <a:rPr lang="en-US" b="1" i="0" dirty="0">
                <a:solidFill>
                  <a:srgbClr val="363636"/>
                </a:solidFill>
                <a:effectLst/>
                <a:latin typeface="Bell MT" panose="02020503060305020303" pitchFamily="18" charset="0"/>
              </a:rPr>
              <a:t>seismograph</a:t>
            </a:r>
            <a:r>
              <a:rPr lang="en-US" b="0" i="0" dirty="0">
                <a:solidFill>
                  <a:srgbClr val="363636"/>
                </a:solidFill>
                <a:effectLst/>
                <a:latin typeface="Bell MT" panose="02020503060305020303" pitchFamily="18" charset="0"/>
              </a:rPr>
              <a:t>. It is represented by Arabic Numbers (e.g. 4.8, 9.0). Intensity on the other hand, is the strength of an earthquake as perceived and felt by people in a certain locality. It is a numerical rating based on the relative effects to people, objects, environment, and structures in the surrounding. The </a:t>
            </a:r>
            <a:r>
              <a:rPr lang="en-US" b="1" i="0" dirty="0">
                <a:solidFill>
                  <a:srgbClr val="363636"/>
                </a:solidFill>
                <a:effectLst/>
                <a:latin typeface="Bell MT" panose="02020503060305020303" pitchFamily="18" charset="0"/>
              </a:rPr>
              <a:t>intensity</a:t>
            </a:r>
            <a:r>
              <a:rPr lang="en-US" b="0" i="0" dirty="0">
                <a:solidFill>
                  <a:srgbClr val="363636"/>
                </a:solidFill>
                <a:effectLst/>
                <a:latin typeface="Bell MT" panose="02020503060305020303" pitchFamily="18" charset="0"/>
              </a:rPr>
              <a:t> is generally higher near the epicenter. It is represented by Roman Numerals (e.g. II, IV, IX). In the Philippines, the intensity of an earthquake is determined using the PHIVOLCS Earthquake Intensity Scale (PEIS).</a:t>
            </a:r>
            <a:r>
              <a:rPr lang="en-US" sz="1000" b="0" i="0" dirty="0">
                <a:solidFill>
                  <a:srgbClr val="363636"/>
                </a:solidFill>
                <a:effectLst/>
                <a:latin typeface="Bell MT" panose="02020503060305020303" pitchFamily="18" charset="0"/>
              </a:rPr>
              <a:t>	</a:t>
            </a:r>
            <a:endParaRPr lang="en-US" sz="1000" dirty="0">
              <a:solidFill>
                <a:schemeClr val="dk1"/>
              </a:solidFill>
              <a:latin typeface="Bell MT" panose="02020503060305020303" pitchFamily="18" charset="0"/>
            </a:endParaRPr>
          </a:p>
          <a:p>
            <a:pPr marL="0" lvl="0" indent="0" algn="l" rtl="0">
              <a:spcBef>
                <a:spcPts val="600"/>
              </a:spcBef>
              <a:spcAft>
                <a:spcPts val="0"/>
              </a:spcAft>
              <a:buNone/>
            </a:pPr>
            <a:endParaRPr sz="1000" dirty="0">
              <a:solidFill>
                <a:srgbClr val="617A86"/>
              </a:solidFill>
              <a:latin typeface="Varela Round"/>
              <a:ea typeface="Varela Round"/>
              <a:cs typeface="Varela Round"/>
              <a:sym typeface="Varela Round"/>
            </a:endParaRPr>
          </a:p>
        </p:txBody>
      </p:sp>
      <p:sp>
        <p:nvSpPr>
          <p:cNvPr id="204" name="Google Shape;204;p14"/>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150038" y="271462"/>
            <a:ext cx="7086582" cy="752100"/>
          </a:xfrm>
          <a:prstGeom prst="rect">
            <a:avLst/>
          </a:prstGeom>
        </p:spPr>
        <p:txBody>
          <a:bodyPr spcFirstLastPara="1" wrap="square" lIns="91425" tIns="91425" rIns="91425" bIns="91425" anchor="b" anchorCtr="0">
            <a:noAutofit/>
          </a:bodyPr>
          <a:lstStyle/>
          <a:p>
            <a:pPr lvl="0">
              <a:tabLst>
                <a:tab pos="457200" algn="l"/>
              </a:tabLst>
            </a:pPr>
            <a:r>
              <a:rPr lang="en-IN" sz="4800" dirty="0">
                <a:latin typeface="Times New Roman" panose="02020603050405020304" pitchFamily="18" charset="0"/>
                <a:ea typeface="Times New Roman" panose="02020603050405020304" pitchFamily="18" charset="0"/>
                <a:cs typeface="Times New Roman" panose="02020603050405020304" pitchFamily="18" charset="0"/>
              </a:rPr>
              <a:t>PROBLEM STATEMENT:</a:t>
            </a:r>
          </a:p>
        </p:txBody>
      </p:sp>
      <p:sp>
        <p:nvSpPr>
          <p:cNvPr id="211" name="Google Shape;211;p15"/>
          <p:cNvSpPr txBox="1">
            <a:spLocks noGrp="1"/>
          </p:cNvSpPr>
          <p:nvPr>
            <p:ph type="body" idx="4294967295"/>
          </p:nvPr>
        </p:nvSpPr>
        <p:spPr>
          <a:xfrm>
            <a:off x="735806" y="1150144"/>
            <a:ext cx="7179469" cy="2578894"/>
          </a:xfrm>
          <a:prstGeom prst="rect">
            <a:avLst/>
          </a:prstGeom>
        </p:spPr>
        <p:txBody>
          <a:bodyPr spcFirstLastPara="1" wrap="square" lIns="91425" tIns="91425" rIns="91425" bIns="91425" anchor="t" anchorCtr="0">
            <a:noAutofit/>
          </a:bodyPr>
          <a:lstStyle/>
          <a:p>
            <a:pPr marL="342900" lvl="0" indent="-342900">
              <a:buFont typeface="Arial" panose="020B0604020202020204" pitchFamily="34" charset="0"/>
              <a:buChar char="•"/>
              <a:tabLst>
                <a:tab pos="4572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Forecasting Earthquake is one of the most important problem in science because of their “CATASTROPHIC” consequence.</a:t>
            </a:r>
          </a:p>
          <a:p>
            <a:pPr marL="342900" lvl="0" indent="-342900">
              <a:buFont typeface="Arial" panose="020B0604020202020204" pitchFamily="34" charset="0"/>
              <a:buChar char="•"/>
              <a:tabLst>
                <a:tab pos="4572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earthquake caused seismic waves to travel through the Earth’s crust. Due to the energy from the seismic waves many buildings were destroyed and the community is still feeling aftershocks.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6200" indent="0">
              <a:buNone/>
            </a:pPr>
            <a:r>
              <a:rPr lang="en-US" sz="1400" dirty="0">
                <a:effectLst/>
                <a:latin typeface="Times New Roman" panose="02020603050405020304" pitchFamily="18" charset="0"/>
                <a:ea typeface="Times New Roman" panose="02020603050405020304" pitchFamily="18" charset="0"/>
              </a:rPr>
              <a:t>     The total death count is unknown, although, many people are dead and others are  injured.   	The city is a disaster area in need of much work over a long period </a:t>
            </a:r>
          </a:p>
          <a:p>
            <a:pPr marL="0" lvl="0" indent="0" algn="ctr" rtl="0">
              <a:spcBef>
                <a:spcPts val="600"/>
              </a:spcBef>
              <a:spcAft>
                <a:spcPts val="0"/>
              </a:spcAft>
              <a:buNone/>
            </a:pPr>
            <a:endParaRPr lang="en-US" sz="1400" dirty="0"/>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ctrTitle"/>
          </p:nvPr>
        </p:nvSpPr>
        <p:spPr>
          <a:xfrm>
            <a:off x="-305081" y="0"/>
            <a:ext cx="5596500" cy="1159800"/>
          </a:xfrm>
          <a:prstGeom prst="rect">
            <a:avLst/>
          </a:prstGeom>
        </p:spPr>
        <p:txBody>
          <a:bodyPr spcFirstLastPara="1" wrap="square" lIns="91425" tIns="91425" rIns="91425" bIns="91425" anchor="b" anchorCtr="0">
            <a:noAutofit/>
          </a:bodyPr>
          <a:lstStyle/>
          <a:p>
            <a:r>
              <a:rPr lang="en-IN" sz="3600" dirty="0"/>
              <a:t>PROPOSED SYSTEM:</a:t>
            </a:r>
          </a:p>
        </p:txBody>
      </p:sp>
      <p:sp>
        <p:nvSpPr>
          <p:cNvPr id="219" name="Google Shape;219;p16"/>
          <p:cNvSpPr txBox="1">
            <a:spLocks noGrp="1"/>
          </p:cNvSpPr>
          <p:nvPr>
            <p:ph type="subTitle" idx="1"/>
          </p:nvPr>
        </p:nvSpPr>
        <p:spPr>
          <a:xfrm>
            <a:off x="644831" y="1549415"/>
            <a:ext cx="7384538" cy="2579671"/>
          </a:xfrm>
          <a:prstGeom prst="rect">
            <a:avLst/>
          </a:prstGeom>
        </p:spPr>
        <p:txBody>
          <a:bodyPr spcFirstLastPara="1" wrap="square" lIns="91425" tIns="91425" rIns="91425" bIns="91425" anchor="t" anchorCtr="0">
            <a:noAutofit/>
          </a:bodyPr>
          <a:lstStyle/>
          <a:p>
            <a:pPr marL="0" indent="0"/>
            <a:r>
              <a:rPr lang="en-US" sz="1400" b="0" dirty="0">
                <a:solidFill>
                  <a:schemeClr val="tx1"/>
                </a:solidFill>
                <a:effectLst/>
                <a:latin typeface="Times New Roman" panose="02020603050405020304" pitchFamily="18" charset="0"/>
                <a:ea typeface="Times New Roman" panose="02020603050405020304" pitchFamily="18" charset="0"/>
              </a:rPr>
              <a:t>In Earthquake prediction Machine learning plays a major role. Machine Learning techniques are used to interpret and analyze previous Earthquake readings to find the major factor that causes earthquake. Earthquake can strike any location at any time. But the history shows in same general pattern year after year. If we look at the pattern of where earthquakes occur around the world, it is clear that most of the activity is concentrated in a number of distinct earthquake belts; for instance the edge of the Pacific Ocean, or in the middle of the Atlantic Ocean.</a:t>
            </a:r>
            <a:r>
              <a:rPr lang="en-US" sz="1400" b="0" dirty="0">
                <a:solidFill>
                  <a:schemeClr val="tx1"/>
                </a:solidFill>
                <a:effectLst/>
                <a:latin typeface="Bell MT" panose="02020503060305020303" pitchFamily="18" charset="0"/>
                <a:ea typeface="Anek Malayalam"/>
                <a:cs typeface="Anek Malayalam"/>
              </a:rPr>
              <a:t> </a:t>
            </a:r>
            <a:r>
              <a:rPr lang="en-IN" sz="1400" b="0" dirty="0">
                <a:solidFill>
                  <a:schemeClr val="tx1"/>
                </a:solidFill>
                <a:effectLst/>
                <a:latin typeface="Times New Roman" panose="02020603050405020304" pitchFamily="18" charset="0"/>
                <a:ea typeface="Times New Roman" panose="02020603050405020304" pitchFamily="18" charset="0"/>
              </a:rPr>
              <a:t>Machine learning has been used to predict </a:t>
            </a:r>
            <a:r>
              <a:rPr lang="en-IN" sz="1400" b="0" dirty="0" err="1">
                <a:solidFill>
                  <a:schemeClr val="tx1"/>
                </a:solidFill>
                <a:effectLst/>
                <a:latin typeface="Times New Roman" panose="02020603050405020304" pitchFamily="18" charset="0"/>
                <a:ea typeface="Times New Roman" panose="02020603050405020304" pitchFamily="18" charset="0"/>
              </a:rPr>
              <a:t>occurance</a:t>
            </a:r>
            <a:r>
              <a:rPr lang="en-IN" sz="1400" b="0" dirty="0">
                <a:solidFill>
                  <a:schemeClr val="tx1"/>
                </a:solidFill>
                <a:effectLst/>
                <a:latin typeface="Times New Roman" panose="02020603050405020304" pitchFamily="18" charset="0"/>
                <a:ea typeface="Times New Roman" panose="02020603050405020304" pitchFamily="18" charset="0"/>
              </a:rPr>
              <a:t> of earthquake at a place. Based upon Previous earthquake results in </a:t>
            </a:r>
            <a:r>
              <a:rPr lang="en-IN" sz="1400" b="0" dirty="0" err="1">
                <a:solidFill>
                  <a:schemeClr val="tx1"/>
                </a:solidFill>
                <a:effectLst/>
                <a:latin typeface="Times New Roman" panose="02020603050405020304" pitchFamily="18" charset="0"/>
                <a:ea typeface="Times New Roman" panose="02020603050405020304" pitchFamily="18" charset="0"/>
              </a:rPr>
              <a:t>india</a:t>
            </a:r>
            <a:r>
              <a:rPr lang="en-IN" sz="1400" b="0" dirty="0">
                <a:solidFill>
                  <a:schemeClr val="tx1"/>
                </a:solidFill>
                <a:effectLst/>
                <a:latin typeface="Times New Roman" panose="02020603050405020304" pitchFamily="18" charset="0"/>
                <a:ea typeface="Times New Roman" panose="02020603050405020304" pitchFamily="18" charset="0"/>
              </a:rPr>
              <a:t>.</a:t>
            </a:r>
          </a:p>
          <a:p>
            <a:pPr marL="0" lvl="0" indent="0" algn="ctr" rtl="0">
              <a:spcBef>
                <a:spcPts val="0"/>
              </a:spcBef>
              <a:spcAft>
                <a:spcPts val="0"/>
              </a:spcAft>
              <a:buNone/>
            </a:pPr>
            <a:endParaRPr dirty="0"/>
          </a:p>
        </p:txBody>
      </p:sp>
      <p:sp>
        <p:nvSpPr>
          <p:cNvPr id="221" name="Google Shape;221;p16"/>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7"/>
          <p:cNvSpPr txBox="1">
            <a:spLocks noGrp="1"/>
          </p:cNvSpPr>
          <p:nvPr>
            <p:ph type="body" idx="1"/>
          </p:nvPr>
        </p:nvSpPr>
        <p:spPr>
          <a:xfrm>
            <a:off x="-710807" y="220618"/>
            <a:ext cx="4950621" cy="2343149"/>
          </a:xfrm>
          <a:prstGeom prst="rect">
            <a:avLst/>
          </a:prstGeom>
        </p:spPr>
        <p:txBody>
          <a:bodyPr spcFirstLastPara="1" wrap="square" lIns="91425" tIns="91425" rIns="91425" bIns="91425" anchor="t" anchorCtr="0">
            <a:noAutofit/>
          </a:bodyPr>
          <a:lstStyle/>
          <a:p>
            <a:pPr marL="76200" indent="0">
              <a:buNone/>
            </a:pPr>
            <a:r>
              <a:rPr lang="en-IN" sz="1800" b="1" dirty="0">
                <a:solidFill>
                  <a:schemeClr val="tx1"/>
                </a:solidFill>
              </a:rPr>
              <a:t>HARDWARE</a:t>
            </a:r>
            <a:r>
              <a:rPr lang="en-IN" sz="1800" b="1" dirty="0"/>
              <a:t> </a:t>
            </a:r>
            <a:r>
              <a:rPr lang="en-IN" sz="1800" b="1" dirty="0">
                <a:solidFill>
                  <a:schemeClr val="tx1"/>
                </a:solidFill>
              </a:rPr>
              <a:t>REQUIREMENTS</a:t>
            </a:r>
            <a:r>
              <a:rPr lang="en-IN" sz="1800" b="1" dirty="0"/>
              <a:t>:</a:t>
            </a:r>
          </a:p>
          <a:p>
            <a:pPr marL="76200" indent="0">
              <a:buNone/>
            </a:pPr>
            <a:endParaRPr lang="en-IN" sz="2400" b="1" dirty="0"/>
          </a:p>
        </p:txBody>
      </p:sp>
      <p:sp>
        <p:nvSpPr>
          <p:cNvPr id="227" name="Google Shape;227;p17"/>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
        <p:nvSpPr>
          <p:cNvPr id="2" name="TextBox 1">
            <a:extLst>
              <a:ext uri="{FF2B5EF4-FFF2-40B4-BE49-F238E27FC236}">
                <a16:creationId xmlns:a16="http://schemas.microsoft.com/office/drawing/2014/main" id="{B6EBAB48-EB73-881B-347A-3C072D6CA666}"/>
              </a:ext>
            </a:extLst>
          </p:cNvPr>
          <p:cNvSpPr txBox="1"/>
          <p:nvPr/>
        </p:nvSpPr>
        <p:spPr>
          <a:xfrm>
            <a:off x="0" y="1249318"/>
            <a:ext cx="3021806" cy="1600438"/>
          </a:xfrm>
          <a:prstGeom prst="rect">
            <a:avLst/>
          </a:prstGeom>
          <a:noFill/>
        </p:spPr>
        <p:txBody>
          <a:bodyPr wrap="square" rtlCol="0">
            <a:spAutoFit/>
          </a:bodyPr>
          <a:lstStyle/>
          <a:p>
            <a:pPr marL="76200" indent="0">
              <a:buNone/>
            </a:pPr>
            <a:r>
              <a:rPr lang="en-IN" sz="1400" b="1" dirty="0">
                <a:latin typeface="Times New Roman" panose="02020603050405020304" pitchFamily="18" charset="0"/>
                <a:cs typeface="Times New Roman" panose="02020603050405020304" pitchFamily="18" charset="0"/>
              </a:rPr>
              <a:t>Required ram</a:t>
            </a:r>
            <a:r>
              <a:rPr lang="en-IN" sz="1400" dirty="0">
                <a:latin typeface="Times New Roman" panose="02020603050405020304" pitchFamily="18" charset="0"/>
                <a:cs typeface="Times New Roman" panose="02020603050405020304" pitchFamily="18" charset="0"/>
              </a:rPr>
              <a:t>: 4gb or more</a:t>
            </a:r>
          </a:p>
          <a:p>
            <a:pPr marL="76200" indent="0">
              <a:buNone/>
            </a:pPr>
            <a:r>
              <a:rPr lang="en-IN" sz="1400" b="1" dirty="0">
                <a:latin typeface="Times New Roman" panose="02020603050405020304" pitchFamily="18" charset="0"/>
                <a:cs typeface="Times New Roman" panose="02020603050405020304" pitchFamily="18" charset="0"/>
              </a:rPr>
              <a:t>Hard Disk</a:t>
            </a:r>
            <a:r>
              <a:rPr lang="en-IN" sz="1400" dirty="0">
                <a:latin typeface="Times New Roman" panose="02020603050405020304" pitchFamily="18" charset="0"/>
                <a:cs typeface="Times New Roman" panose="02020603050405020304" pitchFamily="18" charset="0"/>
              </a:rPr>
              <a:t>: 30gb of free space</a:t>
            </a:r>
            <a:r>
              <a:rPr lang="en-IN" sz="1400" b="1" dirty="0">
                <a:latin typeface="Times New Roman" panose="02020603050405020304" pitchFamily="18" charset="0"/>
                <a:cs typeface="Times New Roman" panose="02020603050405020304" pitchFamily="18" charset="0"/>
              </a:rPr>
              <a:t>   Processor</a:t>
            </a:r>
            <a:r>
              <a:rPr lang="en-IN"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64 bit, quad-core, 2.5 GHz minimum per core</a:t>
            </a:r>
          </a:p>
          <a:p>
            <a:pPr marL="76200" indent="0">
              <a:buNone/>
            </a:pPr>
            <a:r>
              <a:rPr lang="en-US" sz="1400" b="1" dirty="0">
                <a:latin typeface="Times New Roman" panose="02020603050405020304" pitchFamily="18" charset="0"/>
                <a:cs typeface="Times New Roman" panose="02020603050405020304" pitchFamily="18" charset="0"/>
              </a:rPr>
              <a:t>Display</a:t>
            </a:r>
            <a:r>
              <a:rPr lang="en-US" sz="1400" dirty="0">
                <a:latin typeface="Times New Roman" panose="02020603050405020304" pitchFamily="18" charset="0"/>
                <a:cs typeface="Times New Roman" panose="02020603050405020304" pitchFamily="18" charset="0"/>
              </a:rPr>
              <a:t>: Dual XGA (1024 x 768) or higher resolution monitors</a:t>
            </a:r>
          </a:p>
          <a:p>
            <a:endParaRPr lang="en-IN" dirty="0"/>
          </a:p>
        </p:txBody>
      </p:sp>
      <p:sp>
        <p:nvSpPr>
          <p:cNvPr id="3" name="TextBox 2">
            <a:extLst>
              <a:ext uri="{FF2B5EF4-FFF2-40B4-BE49-F238E27FC236}">
                <a16:creationId xmlns:a16="http://schemas.microsoft.com/office/drawing/2014/main" id="{FB0AFA54-70EC-9AD5-9D3C-BDC8892A6B20}"/>
              </a:ext>
            </a:extLst>
          </p:cNvPr>
          <p:cNvSpPr txBox="1"/>
          <p:nvPr/>
        </p:nvSpPr>
        <p:spPr>
          <a:xfrm>
            <a:off x="4572000" y="299949"/>
            <a:ext cx="4250531" cy="4647426"/>
          </a:xfrm>
          <a:prstGeom prst="rect">
            <a:avLst/>
          </a:prstGeom>
          <a:noFill/>
        </p:spPr>
        <p:txBody>
          <a:bodyPr wrap="square" rtlCol="0">
            <a:spAutoFit/>
          </a:bodyPr>
          <a:lstStyle/>
          <a:p>
            <a:r>
              <a:rPr lang="en-IN" sz="1800" b="1" dirty="0">
                <a:latin typeface="Varela Round" panose="00000500000000000000" pitchFamily="2" charset="-79"/>
                <a:cs typeface="Varela Round" panose="00000500000000000000" pitchFamily="2" charset="-79"/>
              </a:rPr>
              <a:t>SOFTWARE</a:t>
            </a:r>
            <a:r>
              <a:rPr lang="en-IN" sz="1800" dirty="0">
                <a:latin typeface="Varela Round" panose="00000500000000000000" pitchFamily="2" charset="-79"/>
                <a:cs typeface="Varela Round" panose="00000500000000000000" pitchFamily="2" charset="-79"/>
              </a:rPr>
              <a:t> </a:t>
            </a:r>
            <a:r>
              <a:rPr lang="en-IN" sz="1800" b="1" dirty="0">
                <a:latin typeface="Varela Round" panose="00000500000000000000" pitchFamily="2" charset="-79"/>
                <a:cs typeface="Varela Round" panose="00000500000000000000" pitchFamily="2" charset="-79"/>
              </a:rPr>
              <a:t>REQUIREMENTS </a:t>
            </a:r>
            <a:r>
              <a:rPr lang="en-IN" sz="1800" dirty="0">
                <a:latin typeface="Varela Round" panose="00000500000000000000" pitchFamily="2" charset="-79"/>
                <a:cs typeface="Varela Round" panose="00000500000000000000" pitchFamily="2" charset="-79"/>
              </a:rPr>
              <a:t>:</a:t>
            </a:r>
          </a:p>
          <a:p>
            <a:endParaRPr lang="en-IN" sz="1800" dirty="0">
              <a:latin typeface="Varela Round" panose="00000500000000000000" pitchFamily="2" charset="-79"/>
              <a:cs typeface="Varela Round" panose="00000500000000000000" pitchFamily="2" charset="-79"/>
            </a:endParaRPr>
          </a:p>
          <a:p>
            <a:endParaRPr lang="en-IN" sz="1800" dirty="0">
              <a:latin typeface="Varela Round" panose="00000500000000000000" pitchFamily="2" charset="-79"/>
              <a:cs typeface="Varela Round" panose="00000500000000000000" pitchFamily="2" charset="-79"/>
            </a:endParaRPr>
          </a:p>
          <a:p>
            <a:pPr marL="285750" indent="-285750">
              <a:buFont typeface="Arial" panose="020B0604020202020204" pitchFamily="34" charset="0"/>
              <a:buChar char="•"/>
            </a:pPr>
            <a:r>
              <a:rPr lang="en-IN" dirty="0"/>
              <a:t>SCIKIT-LEARN</a:t>
            </a:r>
          </a:p>
          <a:p>
            <a:pPr marL="285750" indent="-285750">
              <a:buFont typeface="Arial" panose="020B0604020202020204" pitchFamily="34" charset="0"/>
              <a:buChar char="•"/>
            </a:pPr>
            <a:r>
              <a:rPr lang="en-IN" dirty="0"/>
              <a:t>SPYDER</a:t>
            </a:r>
          </a:p>
          <a:p>
            <a:pPr marL="285750" indent="-285750">
              <a:buFont typeface="Arial" panose="020B0604020202020204" pitchFamily="34" charset="0"/>
              <a:buChar char="•"/>
            </a:pPr>
            <a:r>
              <a:rPr lang="en-IN" dirty="0"/>
              <a:t>PYTHON</a:t>
            </a:r>
          </a:p>
          <a:p>
            <a:pPr marL="285750" indent="-285750">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rPr>
              <a:t>MATPLOTLIB</a:t>
            </a:r>
          </a:p>
          <a:p>
            <a:pPr marL="285750" indent="-285750">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rPr>
              <a:t>JUPYTER</a:t>
            </a:r>
          </a:p>
          <a:p>
            <a:pPr marL="285750" indent="-285750">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rPr>
              <a:t>PANDAS</a:t>
            </a:r>
          </a:p>
          <a:p>
            <a:pPr marL="285750" indent="-285750">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rPr>
              <a:t>NUMPY</a:t>
            </a:r>
            <a:endParaRPr lang="en-IN" dirty="0">
              <a:latin typeface="Varela Round" panose="00000500000000000000" pitchFamily="2" charset="-79"/>
              <a:cs typeface="Varela Round" panose="00000500000000000000" pitchFamily="2" charset="-79"/>
            </a:endParaRPr>
          </a:p>
          <a:p>
            <a:endParaRPr lang="en-IN" sz="1800" dirty="0">
              <a:latin typeface="Varela Round" panose="00000500000000000000" pitchFamily="2" charset="-79"/>
              <a:cs typeface="Varela Round" panose="00000500000000000000" pitchFamily="2" charset="-79"/>
            </a:endParaRPr>
          </a:p>
          <a:p>
            <a:endParaRPr lang="en-IN" sz="1800" dirty="0">
              <a:latin typeface="Varela Round" panose="00000500000000000000" pitchFamily="2" charset="-79"/>
              <a:cs typeface="Varela Round" panose="00000500000000000000" pitchFamily="2" charset="-79"/>
            </a:endParaRPr>
          </a:p>
          <a:p>
            <a:endParaRPr lang="en-IN" sz="1800" dirty="0">
              <a:latin typeface="Varela Round" panose="00000500000000000000" pitchFamily="2" charset="-79"/>
              <a:cs typeface="Varela Round" panose="00000500000000000000" pitchFamily="2" charset="-79"/>
            </a:endParaRPr>
          </a:p>
          <a:p>
            <a:endParaRPr lang="en-IN" sz="1800" dirty="0">
              <a:latin typeface="Varela Round" panose="00000500000000000000" pitchFamily="2" charset="-79"/>
              <a:cs typeface="Varela Round" panose="00000500000000000000" pitchFamily="2" charset="-79"/>
            </a:endParaRPr>
          </a:p>
          <a:p>
            <a:endParaRPr lang="en-IN" sz="1800" dirty="0">
              <a:latin typeface="Varela Round" panose="00000500000000000000" pitchFamily="2" charset="-79"/>
              <a:cs typeface="Varela Round" panose="00000500000000000000" pitchFamily="2" charset="-79"/>
            </a:endParaRPr>
          </a:p>
          <a:p>
            <a:endParaRPr lang="en-IN" sz="1800" dirty="0">
              <a:latin typeface="Varela Round" panose="00000500000000000000" pitchFamily="2" charset="-79"/>
              <a:cs typeface="Varela Round" panose="00000500000000000000" pitchFamily="2" charset="-79"/>
            </a:endParaRPr>
          </a:p>
          <a:p>
            <a:endParaRPr lang="en-IN" sz="1800" dirty="0">
              <a:latin typeface="Varela Round" panose="00000500000000000000" pitchFamily="2" charset="-79"/>
              <a:cs typeface="Varela Round" panose="00000500000000000000" pitchFamily="2" charset="-79"/>
            </a:endParaRPr>
          </a:p>
          <a:p>
            <a:endParaRPr lang="en-IN" sz="1800" dirty="0">
              <a:latin typeface="Varela Round" panose="00000500000000000000" pitchFamily="2" charset="-79"/>
              <a:cs typeface="Varela Round" panose="00000500000000000000" pitchFamily="2" charset="-79"/>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0" y="73232"/>
            <a:ext cx="5275500" cy="64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800" b="1" dirty="0">
                <a:solidFill>
                  <a:schemeClr val="tx1"/>
                </a:solidFill>
              </a:rPr>
              <a:t>MODULES INVOLVED IN THE PROJECT</a:t>
            </a:r>
            <a:endParaRPr b="1" dirty="0">
              <a:solidFill>
                <a:schemeClr val="tx1"/>
              </a:solidFill>
            </a:endParaRPr>
          </a:p>
        </p:txBody>
      </p:sp>
      <p:sp>
        <p:nvSpPr>
          <p:cNvPr id="233" name="Google Shape;233;p18"/>
          <p:cNvSpPr txBox="1">
            <a:spLocks noGrp="1"/>
          </p:cNvSpPr>
          <p:nvPr>
            <p:ph type="body" idx="1"/>
          </p:nvPr>
        </p:nvSpPr>
        <p:spPr>
          <a:xfrm>
            <a:off x="1064214" y="1178700"/>
            <a:ext cx="5275500" cy="2786100"/>
          </a:xfrm>
          <a:prstGeom prst="rect">
            <a:avLst/>
          </a:prstGeom>
        </p:spPr>
        <p:txBody>
          <a:bodyPr spcFirstLastPara="1" wrap="square" lIns="91425" tIns="91425" rIns="91425" bIns="91425" anchor="t" anchorCtr="0">
            <a:noAutofit/>
          </a:bodyPr>
          <a:lstStyle/>
          <a:p>
            <a:pPr marL="76200" indent="0">
              <a:buNone/>
            </a:pPr>
            <a:r>
              <a:rPr lang="en-IN" sz="1400" dirty="0">
                <a:solidFill>
                  <a:schemeClr val="tx1"/>
                </a:solidFill>
                <a:latin typeface="Times New Roman" panose="02020603050405020304" pitchFamily="18" charset="0"/>
                <a:ea typeface="Times New Roman" panose="02020603050405020304" pitchFamily="18" charset="0"/>
              </a:rPr>
              <a:t>P</a:t>
            </a:r>
            <a:r>
              <a:rPr lang="en-IN" sz="1400" dirty="0">
                <a:solidFill>
                  <a:schemeClr val="tx1"/>
                </a:solidFill>
                <a:effectLst/>
                <a:latin typeface="Times New Roman" panose="02020603050405020304" pitchFamily="18" charset="0"/>
                <a:ea typeface="Times New Roman" panose="02020603050405020304" pitchFamily="18" charset="0"/>
              </a:rPr>
              <a:t>ANDAS</a:t>
            </a:r>
          </a:p>
          <a:p>
            <a:pPr marL="76200" lvl="0" indent="0" algn="l" rtl="0">
              <a:spcBef>
                <a:spcPts val="600"/>
              </a:spcBef>
              <a:spcAft>
                <a:spcPts val="0"/>
              </a:spcAft>
              <a:buSzPts val="2400"/>
              <a:buNone/>
            </a:pPr>
            <a:r>
              <a:rPr lang="en-IN" sz="1400" dirty="0">
                <a:solidFill>
                  <a:schemeClr val="tx1"/>
                </a:solidFill>
                <a:effectLst/>
                <a:latin typeface="Times New Roman" panose="02020603050405020304" pitchFamily="18" charset="0"/>
                <a:ea typeface="Times New Roman" panose="02020603050405020304" pitchFamily="18" charset="0"/>
              </a:rPr>
              <a:t>NUMPY</a:t>
            </a:r>
            <a:endParaRPr lang="en-IN" sz="1400" dirty="0">
              <a:solidFill>
                <a:schemeClr val="tx1"/>
              </a:solidFill>
              <a:latin typeface="Times New Roman" panose="02020603050405020304" pitchFamily="18" charset="0"/>
              <a:ea typeface="Times New Roman" panose="02020603050405020304" pitchFamily="18" charset="0"/>
            </a:endParaRPr>
          </a:p>
          <a:p>
            <a:pPr marL="76200" lvl="0" indent="0" algn="l" rtl="0">
              <a:spcBef>
                <a:spcPts val="600"/>
              </a:spcBef>
              <a:spcAft>
                <a:spcPts val="0"/>
              </a:spcAft>
              <a:buSzPts val="2400"/>
              <a:buNone/>
            </a:pPr>
            <a:r>
              <a:rPr lang="en-US" sz="1400" dirty="0">
                <a:solidFill>
                  <a:schemeClr val="tx1"/>
                </a:solidFill>
                <a:effectLst/>
                <a:latin typeface="Times New Roman" panose="02020603050405020304" pitchFamily="18" charset="0"/>
                <a:ea typeface="Times New Roman" panose="02020603050405020304" pitchFamily="18" charset="0"/>
              </a:rPr>
              <a:t>SKLEARN</a:t>
            </a:r>
            <a:endParaRPr lang="en-IN" sz="1400" dirty="0">
              <a:solidFill>
                <a:schemeClr val="tx1"/>
              </a:solidFill>
              <a:effectLst/>
              <a:latin typeface="Times New Roman" panose="02020603050405020304" pitchFamily="18" charset="0"/>
              <a:ea typeface="Times New Roman" panose="02020603050405020304" pitchFamily="18" charset="0"/>
            </a:endParaRPr>
          </a:p>
          <a:p>
            <a:pPr marL="76200" lvl="0" indent="0" algn="l" rtl="0">
              <a:spcBef>
                <a:spcPts val="600"/>
              </a:spcBef>
              <a:spcAft>
                <a:spcPts val="0"/>
              </a:spcAft>
              <a:buSzPts val="2400"/>
              <a:buNone/>
            </a:pPr>
            <a:r>
              <a:rPr lang="en-US" sz="1400" dirty="0" err="1">
                <a:solidFill>
                  <a:schemeClr val="tx1"/>
                </a:solidFill>
                <a:effectLst/>
                <a:latin typeface="Times New Roman" panose="02020603050405020304" pitchFamily="18" charset="0"/>
                <a:ea typeface="Times New Roman" panose="02020603050405020304" pitchFamily="18" charset="0"/>
              </a:rPr>
              <a:t>Mathplotlib</a:t>
            </a:r>
            <a:endParaRPr lang="en-IN" sz="1400" dirty="0">
              <a:solidFill>
                <a:schemeClr val="tx1"/>
              </a:solidFill>
              <a:latin typeface="Times New Roman" panose="02020603050405020304" pitchFamily="18" charset="0"/>
              <a:ea typeface="Times New Roman" panose="02020603050405020304" pitchFamily="18" charset="0"/>
            </a:endParaRPr>
          </a:p>
          <a:p>
            <a:pPr marL="76200" lvl="0" indent="0" algn="l" rtl="0">
              <a:spcBef>
                <a:spcPts val="600"/>
              </a:spcBef>
              <a:spcAft>
                <a:spcPts val="0"/>
              </a:spcAft>
              <a:buSzPts val="2400"/>
              <a:buNone/>
            </a:pPr>
            <a:r>
              <a:rPr lang="en-US" sz="1400" dirty="0" err="1">
                <a:solidFill>
                  <a:schemeClr val="tx1"/>
                </a:solidFill>
                <a:effectLst/>
                <a:latin typeface="Times New Roman" panose="02020603050405020304" pitchFamily="18" charset="0"/>
                <a:ea typeface="Times New Roman" panose="02020603050405020304" pitchFamily="18" charset="0"/>
              </a:rPr>
              <a:t>Pyplot</a:t>
            </a:r>
            <a:endParaRPr lang="en-IN" sz="1400" dirty="0">
              <a:solidFill>
                <a:schemeClr val="tx1"/>
              </a:solidFill>
              <a:effectLst/>
              <a:latin typeface="Times New Roman" panose="02020603050405020304" pitchFamily="18" charset="0"/>
              <a:ea typeface="Times New Roman" panose="02020603050405020304" pitchFamily="18" charset="0"/>
            </a:endParaRPr>
          </a:p>
          <a:p>
            <a:pPr marL="76200" lvl="0" indent="0" algn="l" rtl="0">
              <a:spcBef>
                <a:spcPts val="600"/>
              </a:spcBef>
              <a:spcAft>
                <a:spcPts val="0"/>
              </a:spcAft>
              <a:buSzPts val="2400"/>
              <a:buNone/>
            </a:pPr>
            <a:r>
              <a:rPr lang="en-US" sz="1400" dirty="0">
                <a:solidFill>
                  <a:schemeClr val="tx1"/>
                </a:solidFill>
                <a:effectLst/>
                <a:latin typeface="Times New Roman" panose="02020603050405020304" pitchFamily="18" charset="0"/>
                <a:ea typeface="Times New Roman" panose="02020603050405020304" pitchFamily="18" charset="0"/>
              </a:rPr>
              <a:t>ensemble</a:t>
            </a:r>
            <a:endParaRPr sz="1400" dirty="0">
              <a:solidFill>
                <a:schemeClr val="tx1"/>
              </a:solidFill>
            </a:endParaRPr>
          </a:p>
        </p:txBody>
      </p:sp>
      <p:sp>
        <p:nvSpPr>
          <p:cNvPr id="234" name="Google Shape;234;p18"/>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ctrTitle" idx="4294967295"/>
          </p:nvPr>
        </p:nvSpPr>
        <p:spPr>
          <a:xfrm>
            <a:off x="-842964" y="133313"/>
            <a:ext cx="6246169" cy="9024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000" dirty="0">
                <a:solidFill>
                  <a:schemeClr val="tx1"/>
                </a:solidFill>
              </a:rPr>
              <a:t>ARCHITECTURE :</a:t>
            </a:r>
            <a:endParaRPr sz="4000" dirty="0">
              <a:solidFill>
                <a:schemeClr val="tx1"/>
              </a:solidFill>
            </a:endParaRPr>
          </a:p>
        </p:txBody>
      </p:sp>
      <p:sp>
        <p:nvSpPr>
          <p:cNvPr id="241" name="Google Shape;241;p19"/>
          <p:cNvSpPr/>
          <p:nvPr/>
        </p:nvSpPr>
        <p:spPr>
          <a:xfrm>
            <a:off x="3333750" y="1333500"/>
            <a:ext cx="2476500" cy="24765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3209925" y="1209675"/>
            <a:ext cx="2724300" cy="27243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962275" y="1543050"/>
            <a:ext cx="704700" cy="7047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5295900" y="2897050"/>
            <a:ext cx="971700" cy="971700"/>
          </a:xfrm>
          <a:prstGeom prst="donut">
            <a:avLst>
              <a:gd name="adj" fmla="val 12811"/>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19"/>
          <p:cNvGrpSpPr/>
          <p:nvPr/>
        </p:nvGrpSpPr>
        <p:grpSpPr>
          <a:xfrm>
            <a:off x="3990646" y="2000576"/>
            <a:ext cx="1162865" cy="1162930"/>
            <a:chOff x="570875" y="4322250"/>
            <a:chExt cx="443300" cy="443325"/>
          </a:xfrm>
        </p:grpSpPr>
        <p:sp>
          <p:nvSpPr>
            <p:cNvPr id="246" name="Google Shape;246;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w="9525" cap="flat" cmpd="sng">
              <a:solidFill>
                <a:srgbClr val="617A8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w="9525" cap="flat" cmpd="sng">
              <a:solidFill>
                <a:srgbClr val="617A8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w="9525" cap="flat" cmpd="sng">
              <a:solidFill>
                <a:srgbClr val="617A8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w="9525" cap="flat" cmpd="sng">
              <a:solidFill>
                <a:srgbClr val="617A8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19"/>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pic>
        <p:nvPicPr>
          <p:cNvPr id="14" name="Picture 13">
            <a:extLst>
              <a:ext uri="{FF2B5EF4-FFF2-40B4-BE49-F238E27FC236}">
                <a16:creationId xmlns:a16="http://schemas.microsoft.com/office/drawing/2014/main" id="{13002CA2-7459-A0E4-F63D-272839AF03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907" y="1189853"/>
            <a:ext cx="6858186" cy="338502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0"/>
          <p:cNvSpPr txBox="1">
            <a:spLocks noGrp="1"/>
          </p:cNvSpPr>
          <p:nvPr>
            <p:ph type="body" idx="1"/>
          </p:nvPr>
        </p:nvSpPr>
        <p:spPr>
          <a:xfrm>
            <a:off x="621506" y="1415763"/>
            <a:ext cx="4896300" cy="3853187"/>
          </a:xfrm>
          <a:prstGeom prst="rect">
            <a:avLst/>
          </a:prstGeom>
        </p:spPr>
        <p:txBody>
          <a:bodyPr spcFirstLastPara="1" wrap="square" lIns="91425" tIns="91425" rIns="91425" bIns="91425" anchor="t" anchorCtr="0">
            <a:noAutofit/>
          </a:bodyPr>
          <a:lstStyle/>
          <a:p>
            <a:pPr marL="114300" indent="0">
              <a:buNone/>
            </a:pPr>
            <a:r>
              <a:rPr lang="en-IN" sz="1800" dirty="0">
                <a:solidFill>
                  <a:schemeClr val="tx1"/>
                </a:solidFill>
                <a:latin typeface="Times New Roman" panose="02020603050405020304" pitchFamily="18" charset="0"/>
                <a:cs typeface="Times New Roman" panose="02020603050405020304" pitchFamily="18" charset="0"/>
              </a:rPr>
              <a:t>1.MULTI-LINEAR REGRESSION</a:t>
            </a:r>
          </a:p>
          <a:p>
            <a:pPr marL="114300" indent="0">
              <a:buNone/>
            </a:pPr>
            <a:r>
              <a:rPr lang="en-IN" sz="1800" dirty="0">
                <a:solidFill>
                  <a:schemeClr val="tx1"/>
                </a:solidFill>
                <a:latin typeface="Times New Roman" panose="02020603050405020304" pitchFamily="18" charset="0"/>
                <a:cs typeface="Times New Roman" panose="02020603050405020304" pitchFamily="18" charset="0"/>
              </a:rPr>
              <a:t>2.DECISION TREE REGRESSION</a:t>
            </a:r>
          </a:p>
          <a:p>
            <a:pPr marL="114300" indent="0">
              <a:buNone/>
            </a:pPr>
            <a:r>
              <a:rPr lang="en-IN" sz="1800" dirty="0">
                <a:solidFill>
                  <a:schemeClr val="tx1"/>
                </a:solidFill>
                <a:latin typeface="Times New Roman" panose="02020603050405020304" pitchFamily="18" charset="0"/>
                <a:cs typeface="Times New Roman" panose="02020603050405020304" pitchFamily="18" charset="0"/>
              </a:rPr>
              <a:t>3.RANDOM FOREST REGRESSION</a:t>
            </a:r>
          </a:p>
          <a:p>
            <a:pPr marL="114300" indent="0">
              <a:buNone/>
            </a:pPr>
            <a:r>
              <a:rPr lang="en-IN" sz="1800" dirty="0">
                <a:solidFill>
                  <a:schemeClr val="tx1"/>
                </a:solidFill>
                <a:latin typeface="Times New Roman" panose="02020603050405020304" pitchFamily="18" charset="0"/>
                <a:cs typeface="Times New Roman" panose="02020603050405020304" pitchFamily="18" charset="0"/>
              </a:rPr>
              <a:t>4.SUPPORT VECTOR REGRESSION</a:t>
            </a:r>
          </a:p>
          <a:p>
            <a:pPr marL="114300" indent="0">
              <a:buNone/>
            </a:pPr>
            <a:r>
              <a:rPr lang="en-IN" sz="1800" dirty="0">
                <a:solidFill>
                  <a:schemeClr val="tx1"/>
                </a:solidFill>
                <a:latin typeface="Times New Roman" panose="02020603050405020304" pitchFamily="18" charset="0"/>
                <a:cs typeface="Times New Roman" panose="02020603050405020304" pitchFamily="18" charset="0"/>
              </a:rPr>
              <a:t>5.LASSO REGRESSION</a:t>
            </a:r>
          </a:p>
          <a:p>
            <a:pPr marL="0" lvl="0" indent="0" algn="l" rtl="0">
              <a:spcBef>
                <a:spcPts val="600"/>
              </a:spcBef>
              <a:spcAft>
                <a:spcPts val="0"/>
              </a:spcAft>
              <a:buNone/>
            </a:pPr>
            <a:r>
              <a:rPr lang="en" dirty="0">
                <a:solidFill>
                  <a:schemeClr val="tx1"/>
                </a:solidFill>
              </a:rPr>
              <a:t>.</a:t>
            </a:r>
            <a:endParaRPr dirty="0">
              <a:solidFill>
                <a:schemeClr val="tx1"/>
              </a:solidFill>
            </a:endParaRPr>
          </a:p>
        </p:txBody>
      </p:sp>
      <p:sp>
        <p:nvSpPr>
          <p:cNvPr id="256" name="Google Shape;256;p20"/>
          <p:cNvSpPr txBox="1">
            <a:spLocks noGrp="1"/>
          </p:cNvSpPr>
          <p:nvPr>
            <p:ph type="title"/>
          </p:nvPr>
        </p:nvSpPr>
        <p:spPr>
          <a:xfrm>
            <a:off x="375349" y="431763"/>
            <a:ext cx="5275500" cy="641100"/>
          </a:xfrm>
          <a:prstGeom prst="rect">
            <a:avLst/>
          </a:prstGeom>
        </p:spPr>
        <p:txBody>
          <a:bodyPr spcFirstLastPara="1" wrap="square" lIns="91425" tIns="91425" rIns="91425" bIns="91425" anchor="b" anchorCtr="0">
            <a:noAutofit/>
          </a:bodyPr>
          <a:lstStyle/>
          <a:p>
            <a:r>
              <a:rPr lang="en-IN" sz="1800" b="1" dirty="0">
                <a:solidFill>
                  <a:schemeClr val="tx1"/>
                </a:solidFill>
                <a:latin typeface="Times New Roman" panose="02020603050405020304" pitchFamily="18" charset="0"/>
                <a:cs typeface="Times New Roman" panose="02020603050405020304" pitchFamily="18" charset="0"/>
              </a:rPr>
              <a:t>MACHINE LEARNING MODELS:</a:t>
            </a:r>
            <a:br>
              <a:rPr lang="en-IN" sz="1800" b="1" dirty="0">
                <a:solidFill>
                  <a:schemeClr val="tx1"/>
                </a:solidFill>
                <a:latin typeface="Times New Roman" panose="02020603050405020304" pitchFamily="18" charset="0"/>
                <a:cs typeface="Times New Roman" panose="02020603050405020304" pitchFamily="18" charset="0"/>
              </a:rPr>
            </a:b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258" name="Google Shape;258;p20"/>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Puck template">
  <a:themeElements>
    <a:clrScheme name="Custom 347">
      <a:dk1>
        <a:srgbClr val="212A2E"/>
      </a:dk1>
      <a:lt1>
        <a:srgbClr val="FFFFFF"/>
      </a:lt1>
      <a:dk2>
        <a:srgbClr val="617A86"/>
      </a:dk2>
      <a:lt2>
        <a:srgbClr val="A1BECC"/>
      </a:lt2>
      <a:accent1>
        <a:srgbClr val="00D1C6"/>
      </a:accent1>
      <a:accent2>
        <a:srgbClr val="00ACC3"/>
      </a:accent2>
      <a:accent3>
        <a:srgbClr val="BBCD00"/>
      </a:accent3>
      <a:accent4>
        <a:srgbClr val="65BB48"/>
      </a:accent4>
      <a:accent5>
        <a:srgbClr val="F8BB00"/>
      </a:accent5>
      <a:accent6>
        <a:srgbClr val="EF6222"/>
      </a:accent6>
      <a:hlink>
        <a:srgbClr val="617A8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762</Words>
  <Application>Microsoft Office PowerPoint</Application>
  <PresentationFormat>On-screen Show (16:9)</PresentationFormat>
  <Paragraphs>75</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Bell MT</vt:lpstr>
      <vt:lpstr>Nixie One</vt:lpstr>
      <vt:lpstr>Times New Roman</vt:lpstr>
      <vt:lpstr>Arial</vt:lpstr>
      <vt:lpstr>Varela Round</vt:lpstr>
      <vt:lpstr>Puck template</vt:lpstr>
      <vt:lpstr>Earthquake  Prediction</vt:lpstr>
      <vt:lpstr>Earthquake  Prediction</vt:lpstr>
      <vt:lpstr>Introduction</vt:lpstr>
      <vt:lpstr>PROBLEM STATEMENT:</vt:lpstr>
      <vt:lpstr>PROPOSED SYSTEM:</vt:lpstr>
      <vt:lpstr>PowerPoint Presentation</vt:lpstr>
      <vt:lpstr>MODULES INVOLVED IN THE PROJECT</vt:lpstr>
      <vt:lpstr>ARCHITECTURE :</vt:lpstr>
      <vt:lpstr>MACHINE LEARNING MODELS: </vt:lpstr>
      <vt:lpstr>PowerPoint Presentation</vt:lpstr>
      <vt:lpstr> LASSO REGRESSION: </vt:lpstr>
      <vt:lpstr>Testing</vt:lpstr>
      <vt:lpstr>Output</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Prediction</dc:title>
  <dc:creator>Sai Kiran Gandu</dc:creator>
  <cp:lastModifiedBy>Sai Kiran Gandu</cp:lastModifiedBy>
  <cp:revision>1</cp:revision>
  <dcterms:modified xsi:type="dcterms:W3CDTF">2022-11-17T06:43:56Z</dcterms:modified>
</cp:coreProperties>
</file>