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18"/>
  </p:notesMasterIdLst>
  <p:sldIdLst>
    <p:sldId id="256" r:id="rId2"/>
    <p:sldId id="257" r:id="rId3"/>
    <p:sldId id="272" r:id="rId4"/>
    <p:sldId id="273" r:id="rId5"/>
    <p:sldId id="274" r:id="rId6"/>
    <p:sldId id="259" r:id="rId7"/>
    <p:sldId id="261" r:id="rId8"/>
    <p:sldId id="260" r:id="rId9"/>
    <p:sldId id="269" r:id="rId10"/>
    <p:sldId id="270" r:id="rId11"/>
    <p:sldId id="271" r:id="rId12"/>
    <p:sldId id="262" r:id="rId13"/>
    <p:sldId id="263" r:id="rId14"/>
    <p:sldId id="264" r:id="rId15"/>
    <p:sldId id="265"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5E0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2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1FE689-4559-4022-B321-9A280FF6D65A}" type="datetimeFigureOut">
              <a:rPr lang="en-IN" smtClean="0"/>
              <a:t>03-11-2023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1EF653-7118-42F9-A5FC-030904AAABA5}" type="slidenum">
              <a:rPr lang="en-IN" smtClean="0"/>
              <a:t>‹#›</a:t>
            </a:fld>
            <a:endParaRPr lang="en-IN"/>
          </a:p>
        </p:txBody>
      </p:sp>
    </p:spTree>
    <p:extLst>
      <p:ext uri="{BB962C8B-B14F-4D97-AF65-F5344CB8AC3E}">
        <p14:creationId xmlns:p14="http://schemas.microsoft.com/office/powerpoint/2010/main" val="1676724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E61EF653-7118-42F9-A5FC-030904AAABA5}" type="slidenum">
              <a:rPr lang="en-IN" smtClean="0"/>
              <a:t>7</a:t>
            </a:fld>
            <a:endParaRPr lang="en-IN"/>
          </a:p>
        </p:txBody>
      </p:sp>
    </p:spTree>
    <p:extLst>
      <p:ext uri="{BB962C8B-B14F-4D97-AF65-F5344CB8AC3E}">
        <p14:creationId xmlns:p14="http://schemas.microsoft.com/office/powerpoint/2010/main" val="604298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E61EF653-7118-42F9-A5FC-030904AAABA5}" type="slidenum">
              <a:rPr lang="en-IN" smtClean="0"/>
              <a:t>8</a:t>
            </a:fld>
            <a:endParaRPr lang="en-IN"/>
          </a:p>
        </p:txBody>
      </p:sp>
    </p:spTree>
    <p:extLst>
      <p:ext uri="{BB962C8B-B14F-4D97-AF65-F5344CB8AC3E}">
        <p14:creationId xmlns:p14="http://schemas.microsoft.com/office/powerpoint/2010/main" val="4014671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7735CCFE-5018-43E2-B012-10806A9A6C4A}" type="datetime1">
              <a:rPr lang="en-IN" smtClean="0"/>
              <a:t>03-11-2023</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157938DB-AB13-450E-9CCF-7E8EF8A31D32}" type="slidenum">
              <a:rPr lang="en-IN" smtClean="0"/>
              <a:t>‹#›</a:t>
            </a:fld>
            <a:endParaRPr lang="en-IN"/>
          </a:p>
        </p:txBody>
      </p:sp>
    </p:spTree>
    <p:extLst>
      <p:ext uri="{BB962C8B-B14F-4D97-AF65-F5344CB8AC3E}">
        <p14:creationId xmlns:p14="http://schemas.microsoft.com/office/powerpoint/2010/main" val="853101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75807B-9969-4252-A9D0-12B27E377F0B}" type="datetime1">
              <a:rPr lang="en-IN" smtClean="0"/>
              <a:t>03-11-2023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7938DB-AB13-450E-9CCF-7E8EF8A31D32}" type="slidenum">
              <a:rPr lang="en-IN" smtClean="0"/>
              <a:t>‹#›</a:t>
            </a:fld>
            <a:endParaRPr lang="en-IN"/>
          </a:p>
        </p:txBody>
      </p:sp>
    </p:spTree>
    <p:extLst>
      <p:ext uri="{BB962C8B-B14F-4D97-AF65-F5344CB8AC3E}">
        <p14:creationId xmlns:p14="http://schemas.microsoft.com/office/powerpoint/2010/main" val="3209529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521223C3-C039-4298-999A-5DC55FC012A0}" type="datetime1">
              <a:rPr lang="en-IN" smtClean="0"/>
              <a:t>03-11-2023</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157938DB-AB13-450E-9CCF-7E8EF8A31D32}" type="slidenum">
              <a:rPr lang="en-IN" smtClean="0"/>
              <a:t>‹#›</a:t>
            </a:fld>
            <a:endParaRPr lang="en-IN"/>
          </a:p>
        </p:txBody>
      </p:sp>
    </p:spTree>
    <p:extLst>
      <p:ext uri="{BB962C8B-B14F-4D97-AF65-F5344CB8AC3E}">
        <p14:creationId xmlns:p14="http://schemas.microsoft.com/office/powerpoint/2010/main" val="3923356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92B25A-A11A-48BB-9DB1-587CB4DED8F8}" type="datetime1">
              <a:rPr lang="en-IN" smtClean="0"/>
              <a:t>03-11-2023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157938DB-AB13-450E-9CCF-7E8EF8A31D32}" type="slidenum">
              <a:rPr lang="en-IN" smtClean="0"/>
              <a:t>‹#›</a:t>
            </a:fld>
            <a:endParaRPr lang="en-IN"/>
          </a:p>
        </p:txBody>
      </p:sp>
    </p:spTree>
    <p:extLst>
      <p:ext uri="{BB962C8B-B14F-4D97-AF65-F5344CB8AC3E}">
        <p14:creationId xmlns:p14="http://schemas.microsoft.com/office/powerpoint/2010/main" val="555024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9C416B5B-80F8-48C6-8C55-B81F988732C1}" type="datetime1">
              <a:rPr lang="en-IN" smtClean="0"/>
              <a:t>03-11-2023</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157938DB-AB13-450E-9CCF-7E8EF8A31D32}" type="slidenum">
              <a:rPr lang="en-IN" smtClean="0"/>
              <a:t>‹#›</a:t>
            </a:fld>
            <a:endParaRPr lang="en-IN"/>
          </a:p>
        </p:txBody>
      </p:sp>
    </p:spTree>
    <p:extLst>
      <p:ext uri="{BB962C8B-B14F-4D97-AF65-F5344CB8AC3E}">
        <p14:creationId xmlns:p14="http://schemas.microsoft.com/office/powerpoint/2010/main" val="956332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8EDCC3A-09E9-4BF7-BCDB-1F4DB8614932}" type="datetime1">
              <a:rPr lang="en-IN" smtClean="0"/>
              <a:t>03-11-2023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7938DB-AB13-450E-9CCF-7E8EF8A31D32}" type="slidenum">
              <a:rPr lang="en-IN" smtClean="0"/>
              <a:t>‹#›</a:t>
            </a:fld>
            <a:endParaRPr lang="en-IN"/>
          </a:p>
        </p:txBody>
      </p:sp>
    </p:spTree>
    <p:extLst>
      <p:ext uri="{BB962C8B-B14F-4D97-AF65-F5344CB8AC3E}">
        <p14:creationId xmlns:p14="http://schemas.microsoft.com/office/powerpoint/2010/main" val="3616963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7198984-6BE8-42B0-8365-45C79E9F488B}" type="datetime1">
              <a:rPr lang="en-IN" smtClean="0"/>
              <a:t>03-11-2023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57938DB-AB13-450E-9CCF-7E8EF8A31D32}" type="slidenum">
              <a:rPr lang="en-IN" smtClean="0"/>
              <a:t>‹#›</a:t>
            </a:fld>
            <a:endParaRPr lang="en-IN"/>
          </a:p>
        </p:txBody>
      </p:sp>
    </p:spTree>
    <p:extLst>
      <p:ext uri="{BB962C8B-B14F-4D97-AF65-F5344CB8AC3E}">
        <p14:creationId xmlns:p14="http://schemas.microsoft.com/office/powerpoint/2010/main" val="275211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317482B-F13F-45E5-96B9-DE8B3B3FA6D5}" type="datetime1">
              <a:rPr lang="en-IN" smtClean="0"/>
              <a:t>03-11-2023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57938DB-AB13-450E-9CCF-7E8EF8A31D32}" type="slidenum">
              <a:rPr lang="en-IN" smtClean="0"/>
              <a:t>‹#›</a:t>
            </a:fld>
            <a:endParaRPr lang="en-IN"/>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3195653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3F8DCF-7938-4F53-9B5C-5BDCC2F4670C}" type="datetime1">
              <a:rPr lang="en-IN" smtClean="0"/>
              <a:t>03-11-2023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57938DB-AB13-450E-9CCF-7E8EF8A31D32}" type="slidenum">
              <a:rPr lang="en-IN" smtClean="0"/>
              <a:t>‹#›</a:t>
            </a:fld>
            <a:endParaRPr lang="en-IN"/>
          </a:p>
        </p:txBody>
      </p:sp>
    </p:spTree>
    <p:extLst>
      <p:ext uri="{BB962C8B-B14F-4D97-AF65-F5344CB8AC3E}">
        <p14:creationId xmlns:p14="http://schemas.microsoft.com/office/powerpoint/2010/main" val="2527105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8635D956-76CA-44C0-BB5F-76D03E3CC5CD}" type="datetime1">
              <a:rPr lang="en-IN" smtClean="0"/>
              <a:t>03-11-2023</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157938DB-AB13-450E-9CCF-7E8EF8A31D32}" type="slidenum">
              <a:rPr lang="en-IN" smtClean="0"/>
              <a:t>‹#›</a:t>
            </a:fld>
            <a:endParaRPr lang="en-IN"/>
          </a:p>
        </p:txBody>
      </p:sp>
    </p:spTree>
    <p:extLst>
      <p:ext uri="{BB962C8B-B14F-4D97-AF65-F5344CB8AC3E}">
        <p14:creationId xmlns:p14="http://schemas.microsoft.com/office/powerpoint/2010/main" val="325525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657867-CC95-43DD-8867-E3D9C3D19B57}" type="datetime1">
              <a:rPr lang="en-IN" smtClean="0"/>
              <a:t>03-11-2023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7938DB-AB13-450E-9CCF-7E8EF8A31D32}" type="slidenum">
              <a:rPr lang="en-IN" smtClean="0"/>
              <a:t>‹#›</a:t>
            </a:fld>
            <a:endParaRPr lang="en-IN"/>
          </a:p>
        </p:txBody>
      </p:sp>
    </p:spTree>
    <p:extLst>
      <p:ext uri="{BB962C8B-B14F-4D97-AF65-F5344CB8AC3E}">
        <p14:creationId xmlns:p14="http://schemas.microsoft.com/office/powerpoint/2010/main" val="1762363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26000">
              <a:schemeClr val="bg1"/>
            </a:gs>
            <a:gs pos="92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02F03DBD-5AA6-44C5-95E8-9B3CB1DC531F}" type="datetime1">
              <a:rPr lang="en-IN" smtClean="0"/>
              <a:t>03-11-2023</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157938DB-AB13-450E-9CCF-7E8EF8A31D32}"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54523197"/>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559;p67"/>
          <p:cNvSpPr txBox="1">
            <a:spLocks/>
          </p:cNvSpPr>
          <p:nvPr/>
        </p:nvSpPr>
        <p:spPr>
          <a:xfrm>
            <a:off x="1440000" y="1693699"/>
            <a:ext cx="8821505" cy="1187332"/>
          </a:xfrm>
          <a:prstGeom prst="rect">
            <a:avLst/>
          </a:prstGeom>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 sz="4800" u="sng" dirty="0" smtClean="0">
                <a:latin typeface="Times New Roman" panose="02020603050405020304" pitchFamily="18" charset="0"/>
                <a:cs typeface="Times New Roman" panose="02020603050405020304" pitchFamily="18" charset="0"/>
              </a:rPr>
              <a:t>EMAIL SPAM DETECTION</a:t>
            </a:r>
            <a:endParaRPr lang="en" sz="4800" u="sng" dirty="0">
              <a:latin typeface="Times New Roman" panose="02020603050405020304" pitchFamily="18" charset="0"/>
              <a:cs typeface="Times New Roman" panose="02020603050405020304" pitchFamily="18" charset="0"/>
            </a:endParaRPr>
          </a:p>
        </p:txBody>
      </p:sp>
      <p:sp>
        <p:nvSpPr>
          <p:cNvPr id="8" name="Subtitle 1">
            <a:extLst>
              <a:ext uri="{FF2B5EF4-FFF2-40B4-BE49-F238E27FC236}">
                <a16:creationId xmlns="" xmlns:a16="http://schemas.microsoft.com/office/drawing/2014/main" id="{673737A7-5811-0C7D-6D89-A2F25984527D}"/>
              </a:ext>
            </a:extLst>
          </p:cNvPr>
          <p:cNvSpPr>
            <a:spLocks noGrp="1"/>
          </p:cNvSpPr>
          <p:nvPr>
            <p:ph type="subTitle" idx="1"/>
          </p:nvPr>
        </p:nvSpPr>
        <p:spPr>
          <a:xfrm>
            <a:off x="8581330" y="4244377"/>
            <a:ext cx="2942100" cy="357000"/>
          </a:xfrm>
        </p:spPr>
        <p:txBody>
          <a:bodyPr>
            <a:normAutofit/>
          </a:bodyPr>
          <a:lstStyle/>
          <a:p>
            <a:r>
              <a:rPr lang="en" sz="1600" b="1" dirty="0">
                <a:solidFill>
                  <a:schemeClr val="bg1"/>
                </a:solidFill>
                <a:latin typeface="Times New Roman" panose="02020603050405020304" pitchFamily="18" charset="0"/>
                <a:cs typeface="Times New Roman" panose="02020603050405020304" pitchFamily="18" charset="0"/>
              </a:rPr>
              <a:t>PROJECT GUIDE </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157938DB-AB13-450E-9CCF-7E8EF8A31D32}" type="slidenum">
              <a:rPr lang="en-IN" smtClean="0">
                <a:solidFill>
                  <a:schemeClr val="bg1"/>
                </a:solidFill>
              </a:rPr>
              <a:t>1</a:t>
            </a:fld>
            <a:endParaRPr lang="en-IN">
              <a:solidFill>
                <a:schemeClr val="bg1"/>
              </a:solidFill>
            </a:endParaRPr>
          </a:p>
        </p:txBody>
      </p:sp>
      <p:sp>
        <p:nvSpPr>
          <p:cNvPr id="5" name="Subtitle 3">
            <a:extLst>
              <a:ext uri="{FF2B5EF4-FFF2-40B4-BE49-F238E27FC236}">
                <a16:creationId xmlns="" xmlns:a16="http://schemas.microsoft.com/office/drawing/2014/main" id="{5E01657C-4960-7722-D6EC-3E491930F73D}"/>
              </a:ext>
            </a:extLst>
          </p:cNvPr>
          <p:cNvSpPr>
            <a:spLocks noGrp="1"/>
          </p:cNvSpPr>
          <p:nvPr>
            <p:ph type="subTitle" idx="4294967295"/>
          </p:nvPr>
        </p:nvSpPr>
        <p:spPr>
          <a:xfrm>
            <a:off x="485775" y="4244189"/>
            <a:ext cx="2943225" cy="357188"/>
          </a:xfrm>
          <a:prstGeom prst="rect">
            <a:avLst/>
          </a:prstGeom>
        </p:spPr>
        <p:txBody>
          <a:bodyPr>
            <a:normAutofit/>
          </a:bodyPr>
          <a:lstStyle/>
          <a:p>
            <a:r>
              <a:rPr lang="en" sz="1600" b="1" dirty="0">
                <a:solidFill>
                  <a:schemeClr val="bg1"/>
                </a:solidFill>
                <a:latin typeface="Times New Roman" panose="02020603050405020304" pitchFamily="18" charset="0"/>
                <a:cs typeface="Times New Roman" panose="02020603050405020304" pitchFamily="18" charset="0"/>
              </a:rPr>
              <a:t>PROJECT BATCH : 6</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7" name="Subtitle 4">
            <a:extLst>
              <a:ext uri="{FF2B5EF4-FFF2-40B4-BE49-F238E27FC236}">
                <a16:creationId xmlns="" xmlns:a16="http://schemas.microsoft.com/office/drawing/2014/main" id="{35E117EA-5F7B-3C5A-B245-06CC54F1F8AB}"/>
              </a:ext>
            </a:extLst>
          </p:cNvPr>
          <p:cNvSpPr>
            <a:spLocks noGrp="1"/>
          </p:cNvSpPr>
          <p:nvPr>
            <p:ph type="subTitle" idx="4294967295"/>
          </p:nvPr>
        </p:nvSpPr>
        <p:spPr>
          <a:xfrm>
            <a:off x="485775" y="4819097"/>
            <a:ext cx="3590925" cy="1192212"/>
          </a:xfrm>
          <a:prstGeom prst="rect">
            <a:avLst/>
          </a:prstGeom>
        </p:spPr>
        <p:txBody>
          <a:bodyPr>
            <a:normAutofit lnSpcReduction="10000"/>
          </a:bodyPr>
          <a:lstStyle/>
          <a:p>
            <a:pPr marL="0" indent="0"/>
            <a:r>
              <a:rPr lang="en" sz="1200" dirty="0">
                <a:solidFill>
                  <a:schemeClr val="bg1"/>
                </a:solidFill>
                <a:latin typeface="Times New Roman" panose="02020603050405020304" pitchFamily="18" charset="0"/>
                <a:cs typeface="Times New Roman" panose="02020603050405020304" pitchFamily="18" charset="0"/>
              </a:rPr>
              <a:t>ARETI RACHANA      (20KN1A4204)</a:t>
            </a:r>
          </a:p>
          <a:p>
            <a:pPr marL="0" indent="0"/>
            <a:r>
              <a:rPr lang="en" sz="1200" dirty="0">
                <a:solidFill>
                  <a:schemeClr val="bg1"/>
                </a:solidFill>
                <a:latin typeface="Times New Roman" panose="02020603050405020304" pitchFamily="18" charset="0"/>
                <a:cs typeface="Times New Roman" panose="02020603050405020304" pitchFamily="18" charset="0"/>
              </a:rPr>
              <a:t> MANDA HARITHA     (20KN1A4234)</a:t>
            </a:r>
          </a:p>
          <a:p>
            <a:pPr marL="0" indent="0"/>
            <a:r>
              <a:rPr lang="en" sz="1200" dirty="0">
                <a:solidFill>
                  <a:schemeClr val="bg1"/>
                </a:solidFill>
                <a:latin typeface="Times New Roman" panose="02020603050405020304" pitchFamily="18" charset="0"/>
                <a:cs typeface="Times New Roman" panose="02020603050405020304" pitchFamily="18" charset="0"/>
              </a:rPr>
              <a:t> </a:t>
            </a:r>
            <a:r>
              <a:rPr lang="en" sz="1200" dirty="0" smtClean="0">
                <a:solidFill>
                  <a:schemeClr val="bg1"/>
                </a:solidFill>
                <a:latin typeface="Times New Roman" panose="02020603050405020304" pitchFamily="18" charset="0"/>
                <a:cs typeface="Times New Roman" panose="02020603050405020304" pitchFamily="18" charset="0"/>
              </a:rPr>
              <a:t>MANEPALLI </a:t>
            </a:r>
            <a:r>
              <a:rPr lang="en" sz="1200" dirty="0">
                <a:solidFill>
                  <a:schemeClr val="bg1"/>
                </a:solidFill>
                <a:latin typeface="Times New Roman" panose="02020603050405020304" pitchFamily="18" charset="0"/>
                <a:cs typeface="Times New Roman" panose="02020603050405020304" pitchFamily="18" charset="0"/>
              </a:rPr>
              <a:t>BHANUSRI (20KN1A4235)</a:t>
            </a:r>
          </a:p>
          <a:p>
            <a:pPr marL="0" indent="0"/>
            <a:r>
              <a:rPr lang="en" sz="1200" dirty="0">
                <a:solidFill>
                  <a:schemeClr val="bg1"/>
                </a:solidFill>
                <a:latin typeface="Times New Roman" panose="02020603050405020304" pitchFamily="18" charset="0"/>
                <a:cs typeface="Times New Roman" panose="02020603050405020304" pitchFamily="18" charset="0"/>
              </a:rPr>
              <a:t> </a:t>
            </a:r>
            <a:r>
              <a:rPr lang="en" sz="1200" dirty="0" smtClean="0">
                <a:solidFill>
                  <a:schemeClr val="bg1"/>
                </a:solidFill>
                <a:latin typeface="Times New Roman" panose="02020603050405020304" pitchFamily="18" charset="0"/>
                <a:cs typeface="Times New Roman" panose="02020603050405020304" pitchFamily="18" charset="0"/>
              </a:rPr>
              <a:t>THIRUMALA </a:t>
            </a:r>
            <a:r>
              <a:rPr lang="en" sz="1200" dirty="0">
                <a:solidFill>
                  <a:schemeClr val="bg1"/>
                </a:solidFill>
                <a:latin typeface="Times New Roman" panose="02020603050405020304" pitchFamily="18" charset="0"/>
                <a:cs typeface="Times New Roman" panose="02020603050405020304" pitchFamily="18" charset="0"/>
              </a:rPr>
              <a:t>SAI SUNDAR (20KN1A4259)</a:t>
            </a:r>
          </a:p>
          <a:p>
            <a:pPr marL="0" indent="0"/>
            <a:endParaRPr lang="en" sz="1200" dirty="0">
              <a:solidFill>
                <a:schemeClr val="bg1"/>
              </a:solidFill>
              <a:latin typeface="Times New Roman" panose="02020603050405020304" pitchFamily="18" charset="0"/>
              <a:cs typeface="Times New Roman" panose="02020603050405020304" pitchFamily="18" charset="0"/>
            </a:endParaRPr>
          </a:p>
          <a:p>
            <a:endParaRPr lang="en-US" sz="1200" dirty="0">
              <a:solidFill>
                <a:schemeClr val="bg1"/>
              </a:solidFill>
              <a:latin typeface="Times New Roman" panose="02020603050405020304" pitchFamily="18" charset="0"/>
              <a:cs typeface="Times New Roman" panose="02020603050405020304" pitchFamily="18" charset="0"/>
            </a:endParaRPr>
          </a:p>
        </p:txBody>
      </p:sp>
      <p:sp>
        <p:nvSpPr>
          <p:cNvPr id="9" name="Subtitle 2">
            <a:extLst>
              <a:ext uri="{FF2B5EF4-FFF2-40B4-BE49-F238E27FC236}">
                <a16:creationId xmlns="" xmlns:a16="http://schemas.microsoft.com/office/drawing/2014/main" id="{EEAFEF6E-B7A0-6B65-9492-36CCD82024CD}"/>
              </a:ext>
            </a:extLst>
          </p:cNvPr>
          <p:cNvSpPr txBox="1">
            <a:spLocks/>
          </p:cNvSpPr>
          <p:nvPr/>
        </p:nvSpPr>
        <p:spPr>
          <a:xfrm>
            <a:off x="8635545" y="4713343"/>
            <a:ext cx="2887885" cy="36105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smtClean="0">
                <a:solidFill>
                  <a:schemeClr val="bg1"/>
                </a:solidFill>
                <a:latin typeface="Times New Roman" panose="02020603050405020304" pitchFamily="18" charset="0"/>
                <a:cs typeface="Times New Roman" panose="02020603050405020304" pitchFamily="18" charset="0"/>
              </a:rPr>
              <a:t>Mr. RAJESH</a:t>
            </a:r>
            <a:endParaRPr lang="en-US" sz="1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25655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57938DB-AB13-450E-9CCF-7E8EF8A31D32}" type="slidenum">
              <a:rPr lang="en-IN" smtClean="0"/>
              <a:t>10</a:t>
            </a:fld>
            <a:endParaRPr lang="en-IN"/>
          </a:p>
        </p:txBody>
      </p:sp>
      <p:sp>
        <p:nvSpPr>
          <p:cNvPr id="4" name="TextBox 3"/>
          <p:cNvSpPr txBox="1"/>
          <p:nvPr/>
        </p:nvSpPr>
        <p:spPr>
          <a:xfrm>
            <a:off x="500332" y="748521"/>
            <a:ext cx="5667555" cy="369332"/>
          </a:xfrm>
          <a:prstGeom prst="rect">
            <a:avLst/>
          </a:prstGeom>
          <a:noFill/>
        </p:spPr>
        <p:txBody>
          <a:bodyPr wrap="square" rtlCol="0">
            <a:spAutoFit/>
          </a:bodyPr>
          <a:lstStyle/>
          <a:p>
            <a:r>
              <a:rPr lang="en-IN" b="1" dirty="0" smtClean="0">
                <a:latin typeface="Times New Roman" panose="02020603050405020304" pitchFamily="18" charset="0"/>
                <a:cs typeface="Times New Roman" panose="02020603050405020304" pitchFamily="18" charset="0"/>
              </a:rPr>
              <a:t>OUTPUT: </a:t>
            </a:r>
            <a:endParaRPr lang="en-IN" b="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1205182" y="1856622"/>
            <a:ext cx="8534400" cy="2414689"/>
          </a:xfrm>
          <a:prstGeom prst="rect">
            <a:avLst/>
          </a:prstGeom>
        </p:spPr>
      </p:pic>
    </p:spTree>
    <p:extLst>
      <p:ext uri="{BB962C8B-B14F-4D97-AF65-F5344CB8AC3E}">
        <p14:creationId xmlns:p14="http://schemas.microsoft.com/office/powerpoint/2010/main" val="3704555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57938DB-AB13-450E-9CCF-7E8EF8A31D32}" type="slidenum">
              <a:rPr lang="en-IN" smtClean="0"/>
              <a:t>11</a:t>
            </a:fld>
            <a:endParaRPr lang="en-IN"/>
          </a:p>
        </p:txBody>
      </p:sp>
      <p:sp>
        <p:nvSpPr>
          <p:cNvPr id="3" name="TextBox 2"/>
          <p:cNvSpPr txBox="1"/>
          <p:nvPr/>
        </p:nvSpPr>
        <p:spPr>
          <a:xfrm>
            <a:off x="581025" y="1800225"/>
            <a:ext cx="11201400" cy="1846659"/>
          </a:xfrm>
          <a:prstGeom prst="rect">
            <a:avLst/>
          </a:prstGeom>
          <a:noFill/>
        </p:spPr>
        <p:txBody>
          <a:bodyPr wrap="square" rtlCol="0">
            <a:spAutoFit/>
          </a:bodyPr>
          <a:lstStyle/>
          <a:p>
            <a:pPr algn="just"/>
            <a:endParaRPr lang="en-IN" dirty="0" smtClean="0"/>
          </a:p>
          <a:p>
            <a:pPr marL="285750" indent="-285750" algn="just">
              <a:buFont typeface="Arial" panose="020B0604020202020204" pitchFamily="34" charset="0"/>
              <a:buChar char="•"/>
            </a:pPr>
            <a:r>
              <a:rPr lang="en-IN" sz="1600" b="1" dirty="0" smtClean="0">
                <a:latin typeface="Times New Roman" panose="02020603050405020304" pitchFamily="18" charset="0"/>
                <a:cs typeface="Times New Roman" panose="02020603050405020304" pitchFamily="18" charset="0"/>
              </a:rPr>
              <a:t>Assumption of Independence</a:t>
            </a:r>
          </a:p>
          <a:p>
            <a:pPr marL="285750" indent="-285750" algn="just">
              <a:buFont typeface="Arial" panose="020B0604020202020204" pitchFamily="34" charset="0"/>
              <a:buChar char="•"/>
            </a:pPr>
            <a:r>
              <a:rPr lang="en-IN" sz="1600" b="1" dirty="0" smtClean="0">
                <a:latin typeface="Times New Roman" panose="02020603050405020304" pitchFamily="18" charset="0"/>
                <a:cs typeface="Times New Roman" panose="02020603050405020304" pitchFamily="18" charset="0"/>
              </a:rPr>
              <a:t>Limited Representation of Relationships</a:t>
            </a:r>
          </a:p>
          <a:p>
            <a:pPr marL="285750" indent="-285750" algn="just">
              <a:buFont typeface="Arial" panose="020B0604020202020204" pitchFamily="34" charset="0"/>
              <a:buChar char="•"/>
            </a:pPr>
            <a:r>
              <a:rPr lang="en-IN" sz="1600" b="1" dirty="0" smtClean="0">
                <a:latin typeface="Times New Roman" panose="02020603050405020304" pitchFamily="18" charset="0"/>
                <a:cs typeface="Times New Roman" panose="02020603050405020304" pitchFamily="18" charset="0"/>
              </a:rPr>
              <a:t>Sensitive to Unseen Data</a:t>
            </a:r>
          </a:p>
          <a:p>
            <a:pPr marL="285750" indent="-285750" algn="just">
              <a:buFont typeface="Arial" panose="020B0604020202020204" pitchFamily="34" charset="0"/>
              <a:buChar char="•"/>
            </a:pPr>
            <a:r>
              <a:rPr lang="en-IN" sz="1600" b="1" dirty="0" smtClean="0">
                <a:latin typeface="Times New Roman" panose="02020603050405020304" pitchFamily="18" charset="0"/>
                <a:cs typeface="Times New Roman" panose="02020603050405020304" pitchFamily="18" charset="0"/>
              </a:rPr>
              <a:t>Difficulty Handling Continuous Data</a:t>
            </a:r>
          </a:p>
          <a:p>
            <a:pPr marL="285750" indent="-285750" algn="just">
              <a:buFont typeface="Arial" panose="020B0604020202020204" pitchFamily="34" charset="0"/>
              <a:buChar char="•"/>
            </a:pPr>
            <a:r>
              <a:rPr lang="en-IN" sz="1600" b="1" dirty="0" smtClean="0">
                <a:latin typeface="Times New Roman" panose="02020603050405020304" pitchFamily="18" charset="0"/>
                <a:cs typeface="Times New Roman" panose="02020603050405020304" pitchFamily="18" charset="0"/>
              </a:rPr>
              <a:t>Sensitive to Text </a:t>
            </a:r>
            <a:r>
              <a:rPr lang="en-IN" sz="1600" b="1" dirty="0" err="1" smtClean="0">
                <a:latin typeface="Times New Roman" panose="02020603050405020304" pitchFamily="18" charset="0"/>
                <a:cs typeface="Times New Roman" panose="02020603050405020304" pitchFamily="18" charset="0"/>
              </a:rPr>
              <a:t>PreProcessing</a:t>
            </a:r>
            <a:endParaRPr lang="en-IN" sz="1600" b="1"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600" b="1" dirty="0" smtClean="0">
                <a:latin typeface="Times New Roman" panose="02020603050405020304" pitchFamily="18" charset="0"/>
                <a:cs typeface="Times New Roman" panose="02020603050405020304" pitchFamily="18" charset="0"/>
              </a:rPr>
              <a:t>Inability to Handle Context</a:t>
            </a:r>
            <a:endParaRPr lang="en-IN" sz="1600" dirty="0">
              <a:latin typeface="Times New Roman" panose="02020603050405020304" pitchFamily="18" charset="0"/>
              <a:cs typeface="Times New Roman" panose="02020603050405020304" pitchFamily="18" charset="0"/>
            </a:endParaRPr>
          </a:p>
        </p:txBody>
      </p:sp>
      <p:sp>
        <p:nvSpPr>
          <p:cNvPr id="4" name="Rectangle 3"/>
          <p:cNvSpPr/>
          <p:nvPr/>
        </p:nvSpPr>
        <p:spPr>
          <a:xfrm>
            <a:off x="581025" y="996434"/>
            <a:ext cx="2361929" cy="461665"/>
          </a:xfrm>
          <a:prstGeom prst="rect">
            <a:avLst/>
          </a:prstGeom>
        </p:spPr>
        <p:txBody>
          <a:bodyPr wrap="none">
            <a:spAutoFit/>
          </a:bodyPr>
          <a:lstStyle/>
          <a:p>
            <a:r>
              <a:rPr lang="en-IN" sz="2400" b="1" u="sng" dirty="0">
                <a:latin typeface="Times New Roman" panose="02020603050405020304" pitchFamily="18" charset="0"/>
                <a:cs typeface="Times New Roman" panose="02020603050405020304" pitchFamily="18" charset="0"/>
              </a:rPr>
              <a:t>DRAW BACKS:</a:t>
            </a:r>
          </a:p>
        </p:txBody>
      </p:sp>
    </p:spTree>
    <p:extLst>
      <p:ext uri="{BB962C8B-B14F-4D97-AF65-F5344CB8AC3E}">
        <p14:creationId xmlns:p14="http://schemas.microsoft.com/office/powerpoint/2010/main" val="3516559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57938DB-AB13-450E-9CCF-7E8EF8A31D32}" type="slidenum">
              <a:rPr lang="en-IN" smtClean="0"/>
              <a:t>12</a:t>
            </a:fld>
            <a:endParaRPr lang="en-IN"/>
          </a:p>
        </p:txBody>
      </p:sp>
      <p:sp>
        <p:nvSpPr>
          <p:cNvPr id="3" name="Google Shape;523;p62"/>
          <p:cNvSpPr txBox="1">
            <a:spLocks/>
          </p:cNvSpPr>
          <p:nvPr/>
        </p:nvSpPr>
        <p:spPr>
          <a:xfrm>
            <a:off x="3485072" y="2645196"/>
            <a:ext cx="5978106" cy="883008"/>
          </a:xfrm>
          <a:prstGeom prst="rect">
            <a:avLst/>
          </a:prstGeom>
        </p:spPr>
        <p:txBody>
          <a:bodyPr spcFirstLastPara="1" vert="horz" wrap="square" lIns="91425" tIns="91425" rIns="91425" bIns="91425"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buSzPts val="1100"/>
              <a:buFont typeface="Arial"/>
              <a:buNone/>
            </a:pPr>
            <a:r>
              <a:rPr lang="en" u="sng" dirty="0" smtClean="0">
                <a:latin typeface="Times New Roman" panose="02020603050405020304" pitchFamily="18" charset="0"/>
                <a:cs typeface="Times New Roman" panose="02020603050405020304" pitchFamily="18" charset="0"/>
              </a:rPr>
              <a:t>Proposed System</a:t>
            </a:r>
            <a:endParaRPr lang="en"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5306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57938DB-AB13-450E-9CCF-7E8EF8A31D32}" type="slidenum">
              <a:rPr lang="en-IN" smtClean="0"/>
              <a:t>13</a:t>
            </a:fld>
            <a:endParaRPr lang="en-IN"/>
          </a:p>
        </p:txBody>
      </p:sp>
      <p:sp>
        <p:nvSpPr>
          <p:cNvPr id="3" name="TextBox 2"/>
          <p:cNvSpPr txBox="1"/>
          <p:nvPr/>
        </p:nvSpPr>
        <p:spPr>
          <a:xfrm>
            <a:off x="629728" y="836762"/>
            <a:ext cx="11205714" cy="553998"/>
          </a:xfrm>
          <a:prstGeom prst="rect">
            <a:avLst/>
          </a:prstGeom>
          <a:noFill/>
        </p:spPr>
        <p:txBody>
          <a:bodyPr wrap="square" rtlCol="0">
            <a:spAutoFit/>
          </a:bodyPr>
          <a:lstStyle/>
          <a:p>
            <a:r>
              <a:rPr lang="en-IN" sz="3000" b="1" u="sng" dirty="0" smtClean="0">
                <a:latin typeface="Times New Roman" panose="02020603050405020304" pitchFamily="18" charset="0"/>
                <a:cs typeface="Times New Roman" panose="02020603050405020304" pitchFamily="18" charset="0"/>
              </a:rPr>
              <a:t>LSTM – LONG SHORT TERM MEMORY</a:t>
            </a:r>
            <a:endParaRPr lang="en-IN" sz="3000" b="1" u="sng" dirty="0">
              <a:latin typeface="Times New Roman" panose="02020603050405020304" pitchFamily="18" charset="0"/>
              <a:cs typeface="Times New Roman" panose="02020603050405020304" pitchFamily="18" charset="0"/>
            </a:endParaRPr>
          </a:p>
        </p:txBody>
      </p:sp>
      <p:sp>
        <p:nvSpPr>
          <p:cNvPr id="4" name="TextBox 3"/>
          <p:cNvSpPr txBox="1"/>
          <p:nvPr/>
        </p:nvSpPr>
        <p:spPr>
          <a:xfrm>
            <a:off x="715992" y="1608466"/>
            <a:ext cx="10558732" cy="1384995"/>
          </a:xfrm>
          <a:prstGeom prst="rect">
            <a:avLst/>
          </a:prstGeom>
          <a:noFill/>
        </p:spPr>
        <p:txBody>
          <a:bodyPr wrap="square" rtlCol="0">
            <a:spAutoFit/>
          </a:bodyPr>
          <a:lstStyle/>
          <a:p>
            <a:pPr marL="285750" indent="-285750" algn="just">
              <a:buFont typeface="Arial" panose="020B0604020202020204" pitchFamily="34" charset="0"/>
              <a:buChar char="•"/>
            </a:pPr>
            <a:r>
              <a:rPr lang="en-US" sz="1400" b="1" dirty="0" smtClean="0">
                <a:latin typeface="Times New Roman" panose="02020603050405020304" pitchFamily="18" charset="0"/>
                <a:cs typeface="Times New Roman" panose="02020603050405020304" pitchFamily="18" charset="0"/>
              </a:rPr>
              <a:t>LSTM (Long Short-Term Memory) is a recurrent neural network (RNN) architecture widely used in Deep Learning. It excels at capturing long-term dependencies, making it ideal for sequence prediction tasks.</a:t>
            </a:r>
          </a:p>
          <a:p>
            <a:pPr marL="285750" indent="-285750" algn="just">
              <a:buFont typeface="Arial" panose="020B0604020202020204" pitchFamily="34" charset="0"/>
              <a:buChar char="•"/>
            </a:pPr>
            <a:endParaRPr lang="en-US" sz="1400" b="1"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400" b="1" dirty="0" smtClean="0">
                <a:latin typeface="Times New Roman" panose="02020603050405020304" pitchFamily="18" charset="0"/>
                <a:cs typeface="Times New Roman" panose="02020603050405020304" pitchFamily="18" charset="0"/>
              </a:rPr>
              <a:t>Unlike traditional neural networks, LSTM incorporates feed-back connections, allowing it to process entire sequences of data, not just individual data points. This makes it highly effective in understanding and predicting patterns in sequential data like time series, text, and speech.</a:t>
            </a:r>
            <a:endParaRPr lang="en-IN" sz="1400"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7257" y="3211167"/>
            <a:ext cx="5216465" cy="3327745"/>
          </a:xfrm>
          <a:prstGeom prst="rect">
            <a:avLst/>
          </a:prstGeom>
        </p:spPr>
      </p:pic>
    </p:spTree>
    <p:extLst>
      <p:ext uri="{BB962C8B-B14F-4D97-AF65-F5344CB8AC3E}">
        <p14:creationId xmlns:p14="http://schemas.microsoft.com/office/powerpoint/2010/main" val="1387202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57938DB-AB13-450E-9CCF-7E8EF8A31D32}" type="slidenum">
              <a:rPr lang="en-IN" smtClean="0"/>
              <a:t>14</a:t>
            </a:fld>
            <a:endParaRPr lang="en-IN"/>
          </a:p>
        </p:txBody>
      </p:sp>
      <p:sp>
        <p:nvSpPr>
          <p:cNvPr id="3" name="TextBox 2"/>
          <p:cNvSpPr txBox="1"/>
          <p:nvPr/>
        </p:nvSpPr>
        <p:spPr>
          <a:xfrm>
            <a:off x="470748" y="1136863"/>
            <a:ext cx="11088648" cy="5478423"/>
          </a:xfrm>
          <a:prstGeom prst="rect">
            <a:avLst/>
          </a:prstGeom>
          <a:noFill/>
        </p:spPr>
        <p:txBody>
          <a:bodyPr wrap="square" rtlCol="0">
            <a:spAutoFit/>
          </a:bodyPr>
          <a:lstStyle/>
          <a:p>
            <a:pPr algn="just"/>
            <a:r>
              <a:rPr lang="en-US" sz="1600" b="1" dirty="0" smtClean="0"/>
              <a:t>The </a:t>
            </a:r>
            <a:r>
              <a:rPr lang="en-US" sz="1600" b="1" dirty="0"/>
              <a:t>cells store information, whereas the gates manipulate memory. There are three entrances</a:t>
            </a:r>
            <a:r>
              <a:rPr lang="en-US" sz="1600" b="1" dirty="0" smtClean="0"/>
              <a:t>:</a:t>
            </a:r>
          </a:p>
          <a:p>
            <a:pPr algn="just"/>
            <a:endParaRPr lang="en-US" b="1" dirty="0"/>
          </a:p>
          <a:p>
            <a:pPr marL="285750" indent="-285750" algn="just">
              <a:buFont typeface="Arial" panose="020B0604020202020204" pitchFamily="34" charset="0"/>
              <a:buChar char="•"/>
            </a:pPr>
            <a:r>
              <a:rPr lang="en-US" altLang="en-US" sz="1400" b="1" u="sng" dirty="0" smtClean="0">
                <a:latin typeface="Arial" panose="020B0604020202020204" pitchFamily="34" charset="0"/>
              </a:rPr>
              <a:t>Input </a:t>
            </a:r>
            <a:r>
              <a:rPr lang="en-US" altLang="en-US" sz="1400" b="1" u="sng" dirty="0">
                <a:latin typeface="Arial" panose="020B0604020202020204" pitchFamily="34" charset="0"/>
              </a:rPr>
              <a:t>Gate</a:t>
            </a:r>
            <a:r>
              <a:rPr lang="en-US" altLang="en-US" sz="1400" b="1" dirty="0">
                <a:latin typeface="Arial" panose="020B0604020202020204" pitchFamily="34" charset="0"/>
              </a:rPr>
              <a:t>: It determines which of the input values should be used to change the memory. The sigmoid function determines whether to allow 0 or 1 values through. And the </a:t>
            </a:r>
            <a:r>
              <a:rPr lang="en-US" altLang="en-US" sz="1400" b="1" dirty="0" err="1">
                <a:latin typeface="Arial" panose="020B0604020202020204" pitchFamily="34" charset="0"/>
              </a:rPr>
              <a:t>tanh</a:t>
            </a:r>
            <a:r>
              <a:rPr lang="en-US" altLang="en-US" sz="1400" b="1" dirty="0">
                <a:latin typeface="Arial" panose="020B0604020202020204" pitchFamily="34" charset="0"/>
              </a:rPr>
              <a:t> function assigns weight to the data provided, determining their importance on a scale of -1 to 1. </a:t>
            </a:r>
            <a:endParaRPr lang="en-US" altLang="en-US" sz="1400" b="1" dirty="0" smtClean="0">
              <a:latin typeface="Arial" panose="020B0604020202020204" pitchFamily="34" charset="0"/>
            </a:endParaRPr>
          </a:p>
          <a:p>
            <a:pPr marL="285750" indent="-285750" algn="just">
              <a:buFont typeface="Arial" panose="020B0604020202020204" pitchFamily="34" charset="0"/>
              <a:buChar char="•"/>
            </a:pPr>
            <a:endParaRPr lang="en-US" altLang="en-US" b="1" dirty="0">
              <a:latin typeface="Arial" panose="020B0604020202020204" pitchFamily="34" charset="0"/>
            </a:endParaRPr>
          </a:p>
          <a:p>
            <a:pPr marL="285750" indent="-285750" algn="just">
              <a:buFont typeface="Arial" panose="020B0604020202020204" pitchFamily="34" charset="0"/>
              <a:buChar char="•"/>
            </a:pPr>
            <a:endParaRPr lang="en-US" b="1" dirty="0" smtClean="0"/>
          </a:p>
          <a:p>
            <a:pPr marL="285750" indent="-285750" algn="just">
              <a:buFont typeface="Arial" panose="020B0604020202020204" pitchFamily="34" charset="0"/>
              <a:buChar char="•"/>
            </a:pPr>
            <a:endParaRPr lang="en-US" b="1" dirty="0"/>
          </a:p>
          <a:p>
            <a:pPr marL="285750" indent="-285750" algn="just">
              <a:buFont typeface="Arial" panose="020B0604020202020204" pitchFamily="34" charset="0"/>
              <a:buChar char="•"/>
            </a:pPr>
            <a:r>
              <a:rPr lang="en-US" sz="1400" b="1" u="sng" dirty="0" smtClean="0"/>
              <a:t>Forgot Gate</a:t>
            </a:r>
            <a:r>
              <a:rPr lang="en-US" sz="1400" b="1" dirty="0" smtClean="0"/>
              <a:t>: It </a:t>
            </a:r>
            <a:r>
              <a:rPr lang="en-US" sz="1400" b="1" dirty="0"/>
              <a:t>finds the details that should be removed from the block. It is decided by a sigmoid function. For each number in the cell state Ct-1, it looks at the preceding state (ht-1) and the content input (</a:t>
            </a:r>
            <a:r>
              <a:rPr lang="en-US" sz="1400" b="1" dirty="0" err="1"/>
              <a:t>Xt</a:t>
            </a:r>
            <a:r>
              <a:rPr lang="en-US" sz="1400" b="1" dirty="0"/>
              <a:t>) and produces a number between 0 (omit this) and 1 (keep this</a:t>
            </a:r>
            <a:r>
              <a:rPr lang="en-US" sz="1400" b="1" dirty="0" smtClean="0"/>
              <a:t>).</a:t>
            </a:r>
          </a:p>
          <a:p>
            <a:pPr marL="285750" indent="-285750" algn="just">
              <a:buFont typeface="Arial" panose="020B0604020202020204" pitchFamily="34" charset="0"/>
              <a:buChar char="•"/>
            </a:pPr>
            <a:endParaRPr lang="en-US" b="1" dirty="0"/>
          </a:p>
          <a:p>
            <a:pPr marL="285750" indent="-285750" algn="just">
              <a:buFont typeface="Arial" panose="020B0604020202020204" pitchFamily="34" charset="0"/>
              <a:buChar char="•"/>
            </a:pPr>
            <a:endParaRPr lang="en-US" b="1" dirty="0" smtClean="0"/>
          </a:p>
          <a:p>
            <a:pPr marL="285750" indent="-285750" algn="just">
              <a:buFont typeface="Arial" panose="020B0604020202020204" pitchFamily="34" charset="0"/>
              <a:buChar char="•"/>
            </a:pPr>
            <a:endParaRPr lang="en-US" b="1" dirty="0"/>
          </a:p>
          <a:p>
            <a:pPr marL="285750" indent="-285750" algn="just">
              <a:buFont typeface="Arial" panose="020B0604020202020204" pitchFamily="34" charset="0"/>
              <a:buChar char="•"/>
            </a:pPr>
            <a:r>
              <a:rPr lang="en-US" sz="1400" b="1" u="sng" dirty="0" smtClean="0"/>
              <a:t>Output </a:t>
            </a:r>
            <a:r>
              <a:rPr lang="en-US" sz="1400" b="1" u="sng" dirty="0"/>
              <a:t>Gate: </a:t>
            </a:r>
            <a:r>
              <a:rPr lang="en-US" sz="1400" b="1" dirty="0"/>
              <a:t>The block’s input and memory are used to determine the output. The sigmoid function determines whether to allow 0 or 1 values through. And the </a:t>
            </a:r>
            <a:r>
              <a:rPr lang="en-US" sz="1400" b="1" dirty="0" err="1"/>
              <a:t>tanh</a:t>
            </a:r>
            <a:r>
              <a:rPr lang="en-US" sz="1400" b="1" dirty="0"/>
              <a:t> function determines which values are allowed to pass through 0, 1. And the </a:t>
            </a:r>
            <a:r>
              <a:rPr lang="en-US" sz="1400" b="1" dirty="0" err="1"/>
              <a:t>tanh</a:t>
            </a:r>
            <a:r>
              <a:rPr lang="en-US" sz="1400" b="1" dirty="0"/>
              <a:t> function assigns weight to the values provided, determining their relevance on a scale of -1 to 1 and multiplying it with the sigmoid output</a:t>
            </a:r>
            <a:r>
              <a:rPr lang="en-US" sz="1400" b="1" dirty="0" smtClean="0"/>
              <a:t>.</a:t>
            </a:r>
          </a:p>
          <a:p>
            <a:pPr marL="285750" indent="-285750" algn="just">
              <a:buFont typeface="Arial" panose="020B0604020202020204" pitchFamily="34" charset="0"/>
              <a:buChar char="•"/>
            </a:pPr>
            <a:endParaRPr lang="en-US" sz="1400" b="1" dirty="0" smtClean="0"/>
          </a:p>
          <a:p>
            <a:pPr marL="285750" indent="-285750" algn="just">
              <a:buFont typeface="Arial" panose="020B0604020202020204" pitchFamily="34" charset="0"/>
              <a:buChar char="•"/>
            </a:pPr>
            <a:endParaRPr lang="en-US" sz="1400" b="1" dirty="0"/>
          </a:p>
          <a:p>
            <a:pPr marL="285750" indent="-285750" algn="just">
              <a:buFont typeface="Arial" panose="020B0604020202020204" pitchFamily="34" charset="0"/>
              <a:buChar char="•"/>
            </a:pPr>
            <a:endParaRPr lang="en-US" sz="1400" b="1" dirty="0"/>
          </a:p>
          <a:p>
            <a:pPr algn="just"/>
            <a:endParaRPr lang="en-IN" b="1" dirty="0" smtClean="0"/>
          </a:p>
          <a:p>
            <a:pPr algn="just"/>
            <a:endParaRPr lang="en-IN" b="1" dirty="0"/>
          </a:p>
          <a:p>
            <a:pPr algn="just"/>
            <a:endParaRPr lang="en-IN" b="1" dirty="0"/>
          </a:p>
        </p:txBody>
      </p:sp>
      <p:pic>
        <p:nvPicPr>
          <p:cNvPr id="6" name="Picture 2" descr="Input Gate | Long Short Term Memory"/>
          <p:cNvPicPr>
            <a:picLocks noChangeAspect="1" noChangeArrowheads="1"/>
          </p:cNvPicPr>
          <p:nvPr/>
        </p:nvPicPr>
        <p:blipFill rotWithShape="1">
          <a:blip r:embed="rId2">
            <a:extLst>
              <a:ext uri="{28A0092B-C50C-407E-A947-70E740481C1C}">
                <a14:useLocalDpi xmlns:a14="http://schemas.microsoft.com/office/drawing/2010/main" val="0"/>
              </a:ext>
            </a:extLst>
          </a:blip>
          <a:srcRect l="9011" t="3996"/>
          <a:stretch/>
        </p:blipFill>
        <p:spPr bwMode="auto">
          <a:xfrm>
            <a:off x="3524500" y="2443559"/>
            <a:ext cx="2851339" cy="50294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3482004" y="3876074"/>
            <a:ext cx="2638793" cy="466790"/>
          </a:xfrm>
          <a:prstGeom prst="rect">
            <a:avLst/>
          </a:prstGeom>
        </p:spPr>
      </p:pic>
      <p:pic>
        <p:nvPicPr>
          <p:cNvPr id="7" name="Picture 6"/>
          <p:cNvPicPr>
            <a:picLocks noChangeAspect="1"/>
          </p:cNvPicPr>
          <p:nvPr/>
        </p:nvPicPr>
        <p:blipFill>
          <a:blip r:embed="rId4"/>
          <a:stretch>
            <a:fillRect/>
          </a:stretch>
        </p:blipFill>
        <p:spPr>
          <a:xfrm>
            <a:off x="3524499" y="5464950"/>
            <a:ext cx="2553802" cy="708915"/>
          </a:xfrm>
          <a:prstGeom prst="rect">
            <a:avLst/>
          </a:prstGeom>
        </p:spPr>
      </p:pic>
    </p:spTree>
    <p:extLst>
      <p:ext uri="{BB962C8B-B14F-4D97-AF65-F5344CB8AC3E}">
        <p14:creationId xmlns:p14="http://schemas.microsoft.com/office/powerpoint/2010/main" val="913551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57938DB-AB13-450E-9CCF-7E8EF8A31D32}" type="slidenum">
              <a:rPr lang="en-IN" smtClean="0"/>
              <a:t>15</a:t>
            </a:fld>
            <a:endParaRPr lang="en-IN"/>
          </a:p>
        </p:txBody>
      </p:sp>
      <p:sp>
        <p:nvSpPr>
          <p:cNvPr id="3" name="TextBox 2"/>
          <p:cNvSpPr txBox="1"/>
          <p:nvPr/>
        </p:nvSpPr>
        <p:spPr>
          <a:xfrm>
            <a:off x="646981" y="1345721"/>
            <a:ext cx="10929668" cy="4832092"/>
          </a:xfrm>
          <a:prstGeom prst="rect">
            <a:avLst/>
          </a:prstGeom>
          <a:noFill/>
        </p:spPr>
        <p:txBody>
          <a:bodyPr wrap="square" rtlCol="0">
            <a:spAutoFit/>
          </a:bodyPr>
          <a:lstStyle/>
          <a:p>
            <a:pPr algn="just"/>
            <a:r>
              <a:rPr lang="en-US" sz="1400" b="1" u="sng" dirty="0">
                <a:latin typeface="Times New Roman" panose="02020603050405020304" pitchFamily="18" charset="0"/>
                <a:cs typeface="Times New Roman" panose="02020603050405020304" pitchFamily="18" charset="0"/>
              </a:rPr>
              <a:t>Feature Scaling (Preprocessing of Data): </a:t>
            </a:r>
            <a:endParaRPr lang="en-US" sz="1400" b="1" u="sng" dirty="0" smtClean="0">
              <a:latin typeface="Times New Roman" panose="02020603050405020304" pitchFamily="18" charset="0"/>
              <a:cs typeface="Times New Roman" panose="02020603050405020304" pitchFamily="18" charset="0"/>
            </a:endParaRPr>
          </a:p>
          <a:p>
            <a:pPr algn="just"/>
            <a:r>
              <a:rPr lang="en-US" sz="1400" b="1" dirty="0" smtClean="0">
                <a:latin typeface="Times New Roman" panose="02020603050405020304" pitchFamily="18" charset="0"/>
                <a:cs typeface="Times New Roman" panose="02020603050405020304" pitchFamily="18" charset="0"/>
              </a:rPr>
              <a:t>Feature </a:t>
            </a:r>
            <a:r>
              <a:rPr lang="en-US" sz="1400" b="1" dirty="0">
                <a:latin typeface="Times New Roman" panose="02020603050405020304" pitchFamily="18" charset="0"/>
                <a:cs typeface="Times New Roman" panose="02020603050405020304" pitchFamily="18" charset="0"/>
              </a:rPr>
              <a:t>scaling involves bringing all feature values to a similar scale. In the context of LSTM models, this step is crucial to ensure that the </a:t>
            </a:r>
            <a:r>
              <a:rPr lang="en-US" sz="1400" b="1" dirty="0" smtClean="0">
                <a:latin typeface="Times New Roman" panose="02020603050405020304" pitchFamily="18" charset="0"/>
                <a:cs typeface="Times New Roman" panose="02020603050405020304" pitchFamily="18" charset="0"/>
              </a:rPr>
              <a:t>     input </a:t>
            </a:r>
            <a:r>
              <a:rPr lang="en-US" sz="1400" b="1" dirty="0">
                <a:latin typeface="Times New Roman" panose="02020603050405020304" pitchFamily="18" charset="0"/>
                <a:cs typeface="Times New Roman" panose="02020603050405020304" pitchFamily="18" charset="0"/>
              </a:rPr>
              <a:t>features are on a similar </a:t>
            </a:r>
            <a:r>
              <a:rPr lang="en-US" sz="1400" b="1" dirty="0" smtClean="0">
                <a:latin typeface="Times New Roman" panose="02020603050405020304" pitchFamily="18" charset="0"/>
                <a:cs typeface="Times New Roman" panose="02020603050405020304" pitchFamily="18" charset="0"/>
              </a:rPr>
              <a:t>scale(scaling </a:t>
            </a:r>
            <a:r>
              <a:rPr lang="en-US" sz="1400" b="1" dirty="0">
                <a:latin typeface="Times New Roman" panose="02020603050405020304" pitchFamily="18" charset="0"/>
                <a:cs typeface="Times New Roman" panose="02020603050405020304" pitchFamily="18" charset="0"/>
              </a:rPr>
              <a:t>values to a range of 0 to </a:t>
            </a:r>
            <a:r>
              <a:rPr lang="en-US" sz="1400" b="1" dirty="0" smtClean="0">
                <a:latin typeface="Times New Roman" panose="02020603050405020304" pitchFamily="18" charset="0"/>
                <a:cs typeface="Times New Roman" panose="02020603050405020304" pitchFamily="18" charset="0"/>
              </a:rPr>
              <a:t>1).</a:t>
            </a:r>
          </a:p>
          <a:p>
            <a:pPr algn="just"/>
            <a:endParaRPr lang="en-US" sz="1400" b="1" dirty="0">
              <a:latin typeface="Times New Roman" panose="02020603050405020304" pitchFamily="18" charset="0"/>
              <a:cs typeface="Times New Roman" panose="02020603050405020304" pitchFamily="18" charset="0"/>
            </a:endParaRPr>
          </a:p>
          <a:p>
            <a:pPr algn="just"/>
            <a:r>
              <a:rPr lang="en-US" sz="1400" b="1" u="sng" dirty="0">
                <a:latin typeface="Times New Roman" panose="02020603050405020304" pitchFamily="18" charset="0"/>
                <a:cs typeface="Times New Roman" panose="02020603050405020304" pitchFamily="18" charset="0"/>
              </a:rPr>
              <a:t>Split the Dataset for Train and Test: </a:t>
            </a:r>
            <a:endParaRPr lang="en-US" sz="1400" b="1" u="sng" dirty="0" smtClean="0">
              <a:latin typeface="Times New Roman" panose="02020603050405020304" pitchFamily="18" charset="0"/>
              <a:cs typeface="Times New Roman" panose="02020603050405020304" pitchFamily="18" charset="0"/>
            </a:endParaRPr>
          </a:p>
          <a:p>
            <a:pPr algn="just"/>
            <a:r>
              <a:rPr lang="en-US" sz="1400" b="1" dirty="0" smtClean="0">
                <a:latin typeface="Times New Roman" panose="02020603050405020304" pitchFamily="18" charset="0"/>
                <a:cs typeface="Times New Roman" panose="02020603050405020304" pitchFamily="18" charset="0"/>
              </a:rPr>
              <a:t>The </a:t>
            </a:r>
            <a:r>
              <a:rPr lang="en-US" sz="1400" b="1" dirty="0">
                <a:latin typeface="Times New Roman" panose="02020603050405020304" pitchFamily="18" charset="0"/>
                <a:cs typeface="Times New Roman" panose="02020603050405020304" pitchFamily="18" charset="0"/>
              </a:rPr>
              <a:t>dataset is typically split into two parts: a training set and a testing set. The training set is used to train the model, while the testing set is used to evaluate the model's performance on unseen </a:t>
            </a:r>
            <a:r>
              <a:rPr lang="en-US" sz="1400" b="1" dirty="0" smtClean="0">
                <a:latin typeface="Times New Roman" panose="02020603050405020304" pitchFamily="18" charset="0"/>
                <a:cs typeface="Times New Roman" panose="02020603050405020304" pitchFamily="18" charset="0"/>
              </a:rPr>
              <a:t>data.</a:t>
            </a:r>
          </a:p>
          <a:p>
            <a:pPr algn="just"/>
            <a:endParaRPr lang="en-US" sz="1400" b="1" dirty="0">
              <a:latin typeface="Times New Roman" panose="02020603050405020304" pitchFamily="18" charset="0"/>
              <a:cs typeface="Times New Roman" panose="02020603050405020304" pitchFamily="18" charset="0"/>
            </a:endParaRPr>
          </a:p>
          <a:p>
            <a:pPr algn="just"/>
            <a:r>
              <a:rPr lang="en-US" sz="1400" b="1" u="sng" dirty="0">
                <a:latin typeface="Times New Roman" panose="02020603050405020304" pitchFamily="18" charset="0"/>
                <a:cs typeface="Times New Roman" panose="02020603050405020304" pitchFamily="18" charset="0"/>
              </a:rPr>
              <a:t>Converting Features into </a:t>
            </a:r>
            <a:r>
              <a:rPr lang="en-US" sz="1400" b="1" u="sng" dirty="0" err="1">
                <a:latin typeface="Times New Roman" panose="02020603050405020304" pitchFamily="18" charset="0"/>
                <a:cs typeface="Times New Roman" panose="02020603050405020304" pitchFamily="18" charset="0"/>
              </a:rPr>
              <a:t>NumPy</a:t>
            </a:r>
            <a:r>
              <a:rPr lang="en-US" sz="1400" b="1" u="sng" dirty="0">
                <a:latin typeface="Times New Roman" panose="02020603050405020304" pitchFamily="18" charset="0"/>
                <a:cs typeface="Times New Roman" panose="02020603050405020304" pitchFamily="18" charset="0"/>
              </a:rPr>
              <a:t> Array and </a:t>
            </a:r>
            <a:r>
              <a:rPr lang="en-US" sz="1400" b="1" u="sng" dirty="0" smtClean="0">
                <a:latin typeface="Times New Roman" panose="02020603050405020304" pitchFamily="18" charset="0"/>
                <a:cs typeface="Times New Roman" panose="02020603050405020304" pitchFamily="18" charset="0"/>
              </a:rPr>
              <a:t>Reshaping: </a:t>
            </a:r>
          </a:p>
          <a:p>
            <a:pPr algn="just"/>
            <a:r>
              <a:rPr lang="en-US" sz="1400" b="1" dirty="0" smtClean="0">
                <a:latin typeface="Times New Roman" panose="02020603050405020304" pitchFamily="18" charset="0"/>
                <a:cs typeface="Times New Roman" panose="02020603050405020304" pitchFamily="18" charset="0"/>
              </a:rPr>
              <a:t>Each </a:t>
            </a:r>
            <a:r>
              <a:rPr lang="en-US" sz="1400" b="1" dirty="0">
                <a:latin typeface="Times New Roman" panose="02020603050405020304" pitchFamily="18" charset="0"/>
                <a:cs typeface="Times New Roman" panose="02020603050405020304" pitchFamily="18" charset="0"/>
              </a:rPr>
              <a:t>sample in the dataset may have multiple features. The data needs to be reshaped into a 3D array (samples, time steps, features) suitable for </a:t>
            </a:r>
            <a:r>
              <a:rPr lang="en-US" sz="1400" b="1" dirty="0" smtClean="0">
                <a:latin typeface="Times New Roman" panose="02020603050405020304" pitchFamily="18" charset="0"/>
                <a:cs typeface="Times New Roman" panose="02020603050405020304" pitchFamily="18" charset="0"/>
              </a:rPr>
              <a:t>LSTM</a:t>
            </a:r>
          </a:p>
          <a:p>
            <a:pPr algn="just"/>
            <a:endParaRPr lang="en-US" sz="1400" b="1" dirty="0">
              <a:latin typeface="Times New Roman" panose="02020603050405020304" pitchFamily="18" charset="0"/>
              <a:cs typeface="Times New Roman" panose="02020603050405020304" pitchFamily="18" charset="0"/>
            </a:endParaRPr>
          </a:p>
          <a:p>
            <a:pPr algn="just"/>
            <a:r>
              <a:rPr lang="en-US" sz="1400" b="1" u="sng" dirty="0">
                <a:latin typeface="Times New Roman" panose="02020603050405020304" pitchFamily="18" charset="0"/>
                <a:cs typeface="Times New Roman" panose="02020603050405020304" pitchFamily="18" charset="0"/>
              </a:rPr>
              <a:t>Build the Architecture for the LSTM Network</a:t>
            </a:r>
            <a:r>
              <a:rPr lang="en-US" sz="1400" b="1" u="sng" dirty="0" smtClean="0">
                <a:latin typeface="Times New Roman" panose="02020603050405020304" pitchFamily="18" charset="0"/>
                <a:cs typeface="Times New Roman" panose="02020603050405020304" pitchFamily="18" charset="0"/>
              </a:rPr>
              <a:t>:</a:t>
            </a:r>
          </a:p>
          <a:p>
            <a:pPr algn="just"/>
            <a:r>
              <a:rPr lang="en-US" sz="1400" b="1" dirty="0">
                <a:latin typeface="Times New Roman" panose="02020603050405020304" pitchFamily="18" charset="0"/>
                <a:cs typeface="Times New Roman" panose="02020603050405020304" pitchFamily="18" charset="0"/>
              </a:rPr>
              <a:t>This involves deciding the number of LSTM layers, the number of neurons in each layer, activation functions, dropout layers for regularization, and defining input and output layers</a:t>
            </a:r>
            <a:r>
              <a:rPr lang="en-US" sz="1400" b="1" dirty="0" smtClean="0">
                <a:latin typeface="Times New Roman" panose="02020603050405020304" pitchFamily="18" charset="0"/>
                <a:cs typeface="Times New Roman" panose="02020603050405020304" pitchFamily="18" charset="0"/>
              </a:rPr>
              <a:t>.</a:t>
            </a:r>
          </a:p>
          <a:p>
            <a:pPr algn="just"/>
            <a:endParaRPr lang="en-US" sz="1400" b="1" dirty="0">
              <a:latin typeface="Times New Roman" panose="02020603050405020304" pitchFamily="18" charset="0"/>
              <a:cs typeface="Times New Roman" panose="02020603050405020304" pitchFamily="18" charset="0"/>
            </a:endParaRPr>
          </a:p>
          <a:p>
            <a:pPr algn="just"/>
            <a:r>
              <a:rPr lang="en-US" sz="1400" b="1" u="sng" dirty="0" smtClean="0">
                <a:latin typeface="Times New Roman" panose="02020603050405020304" pitchFamily="18" charset="0"/>
                <a:cs typeface="Times New Roman" panose="02020603050405020304" pitchFamily="18" charset="0"/>
              </a:rPr>
              <a:t>Compile </a:t>
            </a:r>
            <a:r>
              <a:rPr lang="en-US" sz="1400" b="1" u="sng" dirty="0">
                <a:latin typeface="Times New Roman" panose="02020603050405020304" pitchFamily="18" charset="0"/>
                <a:cs typeface="Times New Roman" panose="02020603050405020304" pitchFamily="18" charset="0"/>
              </a:rPr>
              <a:t>and Fit the Model (Training): </a:t>
            </a:r>
            <a:endParaRPr lang="en-US" sz="1400" b="1" u="sng" dirty="0" smtClean="0">
              <a:latin typeface="Times New Roman" panose="02020603050405020304" pitchFamily="18" charset="0"/>
              <a:cs typeface="Times New Roman" panose="02020603050405020304" pitchFamily="18" charset="0"/>
            </a:endParaRPr>
          </a:p>
          <a:p>
            <a:pPr algn="just"/>
            <a:r>
              <a:rPr lang="en-US" sz="1400" b="1" dirty="0" smtClean="0">
                <a:latin typeface="Times New Roman" panose="02020603050405020304" pitchFamily="18" charset="0"/>
                <a:cs typeface="Times New Roman" panose="02020603050405020304" pitchFamily="18" charset="0"/>
              </a:rPr>
              <a:t>Compile </a:t>
            </a:r>
            <a:r>
              <a:rPr lang="en-US" sz="1400" b="1" dirty="0">
                <a:latin typeface="Times New Roman" panose="02020603050405020304" pitchFamily="18" charset="0"/>
                <a:cs typeface="Times New Roman" panose="02020603050405020304" pitchFamily="18" charset="0"/>
              </a:rPr>
              <a:t>the LSTM model by defining the loss function, optimization algorithm, and metrics to be used to evaluate the model</a:t>
            </a:r>
            <a:r>
              <a:rPr lang="en-US" sz="1400" b="1" dirty="0" smtClean="0">
                <a:latin typeface="Times New Roman" panose="02020603050405020304" pitchFamily="18" charset="0"/>
                <a:cs typeface="Times New Roman" panose="02020603050405020304" pitchFamily="18" charset="0"/>
              </a:rPr>
              <a:t>.</a:t>
            </a:r>
          </a:p>
          <a:p>
            <a:pPr algn="just"/>
            <a:endParaRPr lang="en-US" sz="1400" b="1" dirty="0">
              <a:latin typeface="Times New Roman" panose="02020603050405020304" pitchFamily="18" charset="0"/>
              <a:cs typeface="Times New Roman" panose="02020603050405020304" pitchFamily="18" charset="0"/>
            </a:endParaRPr>
          </a:p>
          <a:p>
            <a:pPr algn="just"/>
            <a:r>
              <a:rPr lang="en-US" sz="1400" b="1" u="sng" dirty="0">
                <a:latin typeface="Times New Roman" panose="02020603050405020304" pitchFamily="18" charset="0"/>
                <a:cs typeface="Times New Roman" panose="02020603050405020304" pitchFamily="18" charset="0"/>
              </a:rPr>
              <a:t>Evaluate the Performance of the Model (Test): </a:t>
            </a:r>
            <a:endParaRPr lang="en-US" sz="1400" b="1" u="sng" dirty="0" smtClean="0">
              <a:latin typeface="Times New Roman" panose="02020603050405020304" pitchFamily="18" charset="0"/>
              <a:cs typeface="Times New Roman" panose="02020603050405020304" pitchFamily="18" charset="0"/>
            </a:endParaRPr>
          </a:p>
          <a:p>
            <a:pPr algn="just"/>
            <a:r>
              <a:rPr lang="en-US" sz="1400" b="1" dirty="0" smtClean="0">
                <a:latin typeface="Times New Roman" panose="02020603050405020304" pitchFamily="18" charset="0"/>
                <a:cs typeface="Times New Roman" panose="02020603050405020304" pitchFamily="18" charset="0"/>
              </a:rPr>
              <a:t>Finally</a:t>
            </a:r>
            <a:r>
              <a:rPr lang="en-US" sz="1400" b="1" dirty="0">
                <a:latin typeface="Times New Roman" panose="02020603050405020304" pitchFamily="18" charset="0"/>
                <a:cs typeface="Times New Roman" panose="02020603050405020304" pitchFamily="18" charset="0"/>
              </a:rPr>
              <a:t>, the trained model is tested on the unseen test dataset. Metrics such as accuracy, mean squared error (MSE), or others relevant to the problem domain are calculated to assess how well the model performs on new, unseen data.</a:t>
            </a:r>
            <a:endParaRPr lang="en-IN" sz="14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646981" y="797852"/>
            <a:ext cx="5305245" cy="369332"/>
          </a:xfrm>
          <a:prstGeom prst="rect">
            <a:avLst/>
          </a:prstGeom>
          <a:noFill/>
        </p:spPr>
        <p:txBody>
          <a:bodyPr wrap="square" rtlCol="0">
            <a:spAutoFit/>
          </a:bodyPr>
          <a:lstStyle/>
          <a:p>
            <a:r>
              <a:rPr lang="en-IN" b="1" u="sng" dirty="0" smtClean="0">
                <a:latin typeface="Times New Roman" panose="02020603050405020304" pitchFamily="18" charset="0"/>
                <a:cs typeface="Times New Roman" panose="02020603050405020304" pitchFamily="18" charset="0"/>
              </a:rPr>
              <a:t>ALGORITHM:</a:t>
            </a:r>
            <a:endParaRPr lang="en-IN"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87960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57938DB-AB13-450E-9CCF-7E8EF8A31D32}" type="slidenum">
              <a:rPr lang="en-IN" smtClean="0"/>
              <a:t>16</a:t>
            </a:fld>
            <a:endParaRPr lang="en-IN"/>
          </a:p>
        </p:txBody>
      </p:sp>
      <p:sp>
        <p:nvSpPr>
          <p:cNvPr id="3" name="TextBox 2"/>
          <p:cNvSpPr txBox="1"/>
          <p:nvPr/>
        </p:nvSpPr>
        <p:spPr>
          <a:xfrm>
            <a:off x="3300932" y="2503651"/>
            <a:ext cx="10180608" cy="1015663"/>
          </a:xfrm>
          <a:prstGeom prst="rect">
            <a:avLst/>
          </a:prstGeom>
          <a:noFill/>
        </p:spPr>
        <p:txBody>
          <a:bodyPr wrap="square" rtlCol="0">
            <a:spAutoFit/>
          </a:bodyPr>
          <a:lstStyle/>
          <a:p>
            <a:r>
              <a:rPr lang="en-IN" sz="6000" b="1" dirty="0" smtClean="0">
                <a:latin typeface="Times New Roman" panose="02020603050405020304" pitchFamily="18" charset="0"/>
                <a:cs typeface="Times New Roman" panose="02020603050405020304" pitchFamily="18" charset="0"/>
              </a:rPr>
              <a:t>THANK YOU</a:t>
            </a:r>
            <a:endParaRPr lang="en-IN" sz="6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2252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529;p62"/>
          <p:cNvSpPr txBox="1">
            <a:spLocks noGrp="1"/>
          </p:cNvSpPr>
          <p:nvPr>
            <p:ph type="title"/>
          </p:nvPr>
        </p:nvSpPr>
        <p:spPr>
          <a:xfrm>
            <a:off x="2727570" y="1006922"/>
            <a:ext cx="5883214"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u="sng" dirty="0" smtClean="0">
                <a:latin typeface="Times New Roman" panose="02020603050405020304" pitchFamily="18" charset="0"/>
                <a:cs typeface="Times New Roman" panose="02020603050405020304" pitchFamily="18" charset="0"/>
              </a:rPr>
              <a:t>contents</a:t>
            </a:r>
            <a:endParaRPr u="sng" dirty="0">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157938DB-AB13-450E-9CCF-7E8EF8A31D32}" type="slidenum">
              <a:rPr lang="en-IN" u="sng" smtClean="0">
                <a:solidFill>
                  <a:schemeClr val="tx1"/>
                </a:solidFill>
              </a:rPr>
              <a:t>2</a:t>
            </a:fld>
            <a:endParaRPr lang="en-IN" u="sng">
              <a:solidFill>
                <a:schemeClr val="tx1"/>
              </a:solidFill>
            </a:endParaRPr>
          </a:p>
        </p:txBody>
      </p:sp>
      <p:sp>
        <p:nvSpPr>
          <p:cNvPr id="5" name="Google Shape;516;p62"/>
          <p:cNvSpPr txBox="1">
            <a:spLocks noGrp="1"/>
          </p:cNvSpPr>
          <p:nvPr>
            <p:ph type="title" idx="4294967295"/>
          </p:nvPr>
        </p:nvSpPr>
        <p:spPr>
          <a:xfrm>
            <a:off x="1508918" y="2235200"/>
            <a:ext cx="811213" cy="57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u="sng" dirty="0" smtClean="0">
                <a:solidFill>
                  <a:schemeClr val="tx1"/>
                </a:solidFill>
                <a:latin typeface="Times New Roman" panose="02020603050405020304" pitchFamily="18" charset="0"/>
                <a:cs typeface="Times New Roman" panose="02020603050405020304" pitchFamily="18" charset="0"/>
              </a:rPr>
              <a:t>01</a:t>
            </a:r>
            <a:endParaRPr sz="4000" u="sng" dirty="0">
              <a:solidFill>
                <a:schemeClr val="tx1"/>
              </a:solidFill>
              <a:latin typeface="Times New Roman" panose="02020603050405020304" pitchFamily="18" charset="0"/>
              <a:cs typeface="Times New Roman" panose="02020603050405020304" pitchFamily="18" charset="0"/>
            </a:endParaRPr>
          </a:p>
        </p:txBody>
      </p:sp>
      <p:sp>
        <p:nvSpPr>
          <p:cNvPr id="6" name="Google Shape;521;p62"/>
          <p:cNvSpPr txBox="1">
            <a:spLocks noGrp="1"/>
          </p:cNvSpPr>
          <p:nvPr>
            <p:ph type="title" idx="4294967295"/>
          </p:nvPr>
        </p:nvSpPr>
        <p:spPr>
          <a:xfrm>
            <a:off x="304800" y="2968625"/>
            <a:ext cx="4297363" cy="857250"/>
          </a:xfrm>
          <a:prstGeom prst="rect">
            <a:avLst/>
          </a:prstGeom>
        </p:spPr>
        <p:txBody>
          <a:bodyPr spcFirstLastPara="1" wrap="square" lIns="91425" tIns="91425" rIns="91425" bIns="91425" anchor="t" anchorCtr="0">
            <a:noAutofit/>
          </a:bodyPr>
          <a:lstStyle/>
          <a:p>
            <a:pPr>
              <a:buSzPts val="1100"/>
            </a:pPr>
            <a:r>
              <a:rPr lang="en" u="sng" dirty="0" smtClean="0">
                <a:solidFill>
                  <a:schemeClr val="tx1"/>
                </a:solidFill>
                <a:latin typeface="Times New Roman" panose="02020603050405020304" pitchFamily="18" charset="0"/>
                <a:cs typeface="Times New Roman" panose="02020603050405020304" pitchFamily="18" charset="0"/>
              </a:rPr>
              <a:t>Problem statement</a:t>
            </a:r>
            <a:endParaRPr lang="en" u="sng" dirty="0">
              <a:solidFill>
                <a:schemeClr val="tx1"/>
              </a:solidFill>
              <a:latin typeface="Times New Roman" panose="02020603050405020304" pitchFamily="18" charset="0"/>
              <a:cs typeface="Times New Roman" panose="02020603050405020304" pitchFamily="18" charset="0"/>
            </a:endParaRPr>
          </a:p>
        </p:txBody>
      </p:sp>
      <p:sp>
        <p:nvSpPr>
          <p:cNvPr id="7" name="Google Shape;524;p62"/>
          <p:cNvSpPr txBox="1">
            <a:spLocks noGrp="1"/>
          </p:cNvSpPr>
          <p:nvPr>
            <p:ph type="title" idx="4294967295"/>
          </p:nvPr>
        </p:nvSpPr>
        <p:spPr>
          <a:xfrm>
            <a:off x="5320363" y="2287508"/>
            <a:ext cx="811212" cy="57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u="sng" dirty="0" smtClean="0">
                <a:solidFill>
                  <a:schemeClr val="tx1"/>
                </a:solidFill>
                <a:latin typeface="Times New Roman" panose="02020603050405020304" pitchFamily="18" charset="0"/>
                <a:cs typeface="Times New Roman" panose="02020603050405020304" pitchFamily="18" charset="0"/>
              </a:rPr>
              <a:t>02</a:t>
            </a:r>
            <a:endParaRPr sz="4000" u="sng" dirty="0">
              <a:solidFill>
                <a:schemeClr val="tx1"/>
              </a:solidFill>
              <a:latin typeface="Times New Roman" panose="02020603050405020304" pitchFamily="18" charset="0"/>
              <a:cs typeface="Times New Roman" panose="02020603050405020304" pitchFamily="18" charset="0"/>
            </a:endParaRPr>
          </a:p>
        </p:txBody>
      </p:sp>
      <p:sp>
        <p:nvSpPr>
          <p:cNvPr id="8" name="Google Shape;523;p62"/>
          <p:cNvSpPr txBox="1">
            <a:spLocks noGrp="1"/>
          </p:cNvSpPr>
          <p:nvPr>
            <p:ph type="title" idx="4294967295"/>
          </p:nvPr>
        </p:nvSpPr>
        <p:spPr>
          <a:xfrm>
            <a:off x="7932738" y="2970213"/>
            <a:ext cx="4335462" cy="855662"/>
          </a:xfrm>
          <a:prstGeom prst="rect">
            <a:avLst/>
          </a:prstGeom>
        </p:spPr>
        <p:txBody>
          <a:bodyPr spcFirstLastPara="1" wrap="square" lIns="91425" tIns="91425" rIns="91425" bIns="91425" anchor="t" anchorCtr="0">
            <a:noAutofit/>
          </a:bodyPr>
          <a:lstStyle/>
          <a:p>
            <a:pPr>
              <a:buSzPts val="1100"/>
              <a:buFont typeface="Arial"/>
            </a:pPr>
            <a:r>
              <a:rPr lang="en" u="sng" dirty="0" smtClean="0">
                <a:solidFill>
                  <a:schemeClr val="tx1"/>
                </a:solidFill>
                <a:latin typeface="Times New Roman" panose="02020603050405020304" pitchFamily="18" charset="0"/>
                <a:cs typeface="Times New Roman" panose="02020603050405020304" pitchFamily="18" charset="0"/>
              </a:rPr>
              <a:t>Proposed System</a:t>
            </a:r>
            <a:endParaRPr lang="en" u="sng" dirty="0">
              <a:solidFill>
                <a:schemeClr val="tx1"/>
              </a:solidFill>
              <a:latin typeface="Times New Roman" panose="02020603050405020304" pitchFamily="18" charset="0"/>
              <a:cs typeface="Times New Roman" panose="02020603050405020304" pitchFamily="18" charset="0"/>
            </a:endParaRPr>
          </a:p>
        </p:txBody>
      </p:sp>
      <p:sp>
        <p:nvSpPr>
          <p:cNvPr id="10" name="Google Shape;523;p62"/>
          <p:cNvSpPr txBox="1">
            <a:spLocks noGrp="1"/>
          </p:cNvSpPr>
          <p:nvPr>
            <p:ph type="title" idx="4294967295"/>
          </p:nvPr>
        </p:nvSpPr>
        <p:spPr>
          <a:xfrm>
            <a:off x="4352925" y="2950265"/>
            <a:ext cx="4333875" cy="855663"/>
          </a:xfrm>
          <a:prstGeom prst="rect">
            <a:avLst/>
          </a:prstGeom>
        </p:spPr>
        <p:txBody>
          <a:bodyPr spcFirstLastPara="1" wrap="square" lIns="91425" tIns="91425" rIns="91425" bIns="91425" anchor="t" anchorCtr="0">
            <a:noAutofit/>
          </a:bodyPr>
          <a:lstStyle/>
          <a:p>
            <a:pPr>
              <a:buSzPts val="1100"/>
              <a:buFont typeface="Arial"/>
            </a:pPr>
            <a:r>
              <a:rPr lang="en" u="sng" dirty="0" smtClean="0">
                <a:solidFill>
                  <a:schemeClr val="tx1"/>
                </a:solidFill>
                <a:latin typeface="Times New Roman" panose="02020603050405020304" pitchFamily="18" charset="0"/>
                <a:cs typeface="Times New Roman" panose="02020603050405020304" pitchFamily="18" charset="0"/>
              </a:rPr>
              <a:t>Existing</a:t>
            </a:r>
            <a:r>
              <a:rPr lang="en" sz="3200" u="sng" dirty="0" smtClean="0">
                <a:solidFill>
                  <a:schemeClr val="tx1"/>
                </a:solidFill>
                <a:latin typeface="Times New Roman" panose="02020603050405020304" pitchFamily="18" charset="0"/>
                <a:cs typeface="Times New Roman" panose="02020603050405020304" pitchFamily="18" charset="0"/>
              </a:rPr>
              <a:t> System</a:t>
            </a:r>
            <a:endParaRPr lang="en" sz="3200" u="sng" dirty="0">
              <a:solidFill>
                <a:schemeClr val="tx1"/>
              </a:solidFill>
              <a:latin typeface="Times New Roman" panose="02020603050405020304" pitchFamily="18" charset="0"/>
              <a:cs typeface="Times New Roman" panose="02020603050405020304" pitchFamily="18" charset="0"/>
            </a:endParaRPr>
          </a:p>
        </p:txBody>
      </p:sp>
      <p:sp>
        <p:nvSpPr>
          <p:cNvPr id="2" name="Rectangle 1"/>
          <p:cNvSpPr/>
          <p:nvPr/>
        </p:nvSpPr>
        <p:spPr>
          <a:xfrm>
            <a:off x="9311338" y="2230909"/>
            <a:ext cx="697627" cy="707886"/>
          </a:xfrm>
          <a:prstGeom prst="rect">
            <a:avLst/>
          </a:prstGeom>
        </p:spPr>
        <p:txBody>
          <a:bodyPr wrap="none">
            <a:spAutoFit/>
          </a:bodyPr>
          <a:lstStyle/>
          <a:p>
            <a:r>
              <a:rPr lang="en" sz="4000" u="sng" dirty="0" smtClean="0">
                <a:latin typeface="Times New Roman" panose="02020603050405020304" pitchFamily="18" charset="0"/>
                <a:cs typeface="Times New Roman" panose="02020603050405020304" pitchFamily="18" charset="0"/>
              </a:rPr>
              <a:t>03</a:t>
            </a:r>
            <a:endParaRPr lang="en-IN" sz="4000" dirty="0"/>
          </a:p>
        </p:txBody>
      </p:sp>
    </p:spTree>
    <p:extLst>
      <p:ext uri="{BB962C8B-B14F-4D97-AF65-F5344CB8AC3E}">
        <p14:creationId xmlns:p14="http://schemas.microsoft.com/office/powerpoint/2010/main" val="28537840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57938DB-AB13-450E-9CCF-7E8EF8A31D32}" type="slidenum">
              <a:rPr lang="en-IN" smtClean="0"/>
              <a:t>3</a:t>
            </a:fld>
            <a:endParaRPr lang="en-IN"/>
          </a:p>
        </p:txBody>
      </p:sp>
      <p:sp>
        <p:nvSpPr>
          <p:cNvPr id="3" name="Rectangle 2"/>
          <p:cNvSpPr/>
          <p:nvPr/>
        </p:nvSpPr>
        <p:spPr>
          <a:xfrm>
            <a:off x="3239126" y="2579562"/>
            <a:ext cx="5681171" cy="707886"/>
          </a:xfrm>
          <a:prstGeom prst="rect">
            <a:avLst/>
          </a:prstGeom>
        </p:spPr>
        <p:txBody>
          <a:bodyPr wrap="none">
            <a:spAutoFit/>
          </a:bodyPr>
          <a:lstStyle/>
          <a:p>
            <a:pPr>
              <a:buSzPts val="1100"/>
            </a:pPr>
            <a:r>
              <a:rPr lang="en" sz="4000" u="sng" dirty="0" smtClean="0">
                <a:latin typeface="Times New Roman" panose="02020603050405020304" pitchFamily="18" charset="0"/>
                <a:cs typeface="Times New Roman" panose="02020603050405020304" pitchFamily="18" charset="0"/>
              </a:rPr>
              <a:t>PROBLEM STATEMENT</a:t>
            </a:r>
            <a:endParaRPr lang="en" sz="40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321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57938DB-AB13-450E-9CCF-7E8EF8A31D32}" type="slidenum">
              <a:rPr lang="en-IN" smtClean="0"/>
              <a:t>4</a:t>
            </a:fld>
            <a:endParaRPr lang="en-IN"/>
          </a:p>
        </p:txBody>
      </p:sp>
      <p:sp>
        <p:nvSpPr>
          <p:cNvPr id="3" name="TextBox 2"/>
          <p:cNvSpPr txBox="1"/>
          <p:nvPr/>
        </p:nvSpPr>
        <p:spPr>
          <a:xfrm>
            <a:off x="750154" y="2004024"/>
            <a:ext cx="10860656" cy="1477328"/>
          </a:xfrm>
          <a:prstGeom prst="rect">
            <a:avLst/>
          </a:prstGeom>
          <a:noFill/>
        </p:spPr>
        <p:txBody>
          <a:bodyPr wrap="square" rtlCol="0">
            <a:spAutoFit/>
          </a:bodyPr>
          <a:lstStyle/>
          <a:p>
            <a:r>
              <a:rPr lang="en" dirty="0">
                <a:latin typeface="Times New Roman" panose="02020603050405020304" pitchFamily="18" charset="0"/>
                <a:cs typeface="Times New Roman" panose="02020603050405020304" pitchFamily="18" charset="0"/>
              </a:rPr>
              <a:t>Email spam remains a pervasive issue that affects individuals and organizations alike. Users constantly deal with unwanted and potentially harmful emails, exposing them to risks such as scams, malware, and phishing attacks. Existing spam filters, although useful, are far from flawless, often marking legitimate emails as spam (false positives) or failing to catch spam (false negatives).</a:t>
            </a: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0077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57938DB-AB13-450E-9CCF-7E8EF8A31D32}" type="slidenum">
              <a:rPr lang="en-IN" smtClean="0"/>
              <a:t>5</a:t>
            </a:fld>
            <a:endParaRPr lang="en-IN"/>
          </a:p>
        </p:txBody>
      </p:sp>
      <p:sp>
        <p:nvSpPr>
          <p:cNvPr id="3" name="Google Shape;572;p69"/>
          <p:cNvSpPr txBox="1">
            <a:spLocks/>
          </p:cNvSpPr>
          <p:nvPr/>
        </p:nvSpPr>
        <p:spPr>
          <a:xfrm>
            <a:off x="3528205" y="2796515"/>
            <a:ext cx="5539596" cy="702575"/>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 sz="4000" u="sng" smtClean="0">
                <a:solidFill>
                  <a:schemeClr val="tx1"/>
                </a:solidFill>
                <a:latin typeface="Times New Roman" panose="02020603050405020304" pitchFamily="18" charset="0"/>
                <a:cs typeface="Times New Roman" panose="02020603050405020304" pitchFamily="18" charset="0"/>
              </a:rPr>
              <a:t>EXISTING SYSTEM</a:t>
            </a:r>
            <a:endParaRPr lang="en" sz="4000" u="sng"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3230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529;p62"/>
          <p:cNvSpPr txBox="1">
            <a:spLocks/>
          </p:cNvSpPr>
          <p:nvPr/>
        </p:nvSpPr>
        <p:spPr>
          <a:xfrm>
            <a:off x="1250830" y="823861"/>
            <a:ext cx="8274354" cy="691101"/>
          </a:xfrm>
          <a:prstGeom prst="rect">
            <a:avLst/>
          </a:prstGeom>
        </p:spPr>
        <p:txBody>
          <a:bodyPr spcFirstLastPara="1" vert="horz" wrap="square" lIns="91425" tIns="91425" rIns="91425" bIns="91425"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IN" b="1" u="sng" dirty="0" smtClean="0"/>
              <a:t>NAÏVE BAYES CLASSIFIER</a:t>
            </a:r>
            <a:endParaRPr lang="en-IN" b="1" u="sng" dirty="0"/>
          </a:p>
        </p:txBody>
      </p:sp>
      <p:sp>
        <p:nvSpPr>
          <p:cNvPr id="6" name="TextBox 5"/>
          <p:cNvSpPr txBox="1"/>
          <p:nvPr/>
        </p:nvSpPr>
        <p:spPr>
          <a:xfrm>
            <a:off x="1009290" y="2035834"/>
            <a:ext cx="10161917" cy="3108543"/>
          </a:xfrm>
          <a:prstGeom prst="rect">
            <a:avLst/>
          </a:prstGeom>
          <a:noFill/>
        </p:spPr>
        <p:txBody>
          <a:bodyPr wrap="square" rtlCol="0">
            <a:spAutoFit/>
          </a:bodyPr>
          <a:lstStyle/>
          <a:p>
            <a:endParaRPr lang="en-US" sz="1400" dirty="0"/>
          </a:p>
          <a:p>
            <a:pPr marL="285750" indent="-285750" algn="just">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The Naive Bayes classifier is a probabilistic classifier that can be used for classification tasks. It is based on Bayes' theorem, which states that the probability of event A occurring given that event B has already occurred is equal to the probability of event B occurring given that event A has already occurred, times the probability of event A occurring, divided by the probability of event B occurring.</a:t>
            </a:r>
          </a:p>
          <a:p>
            <a:pPr marL="285750" indent="-285750" algn="just">
              <a:buFont typeface="Arial" panose="020B0604020202020204" pitchFamily="34" charset="0"/>
              <a:buChar char="•"/>
            </a:pPr>
            <a:endParaRPr lang="en-US" sz="14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Naïve: It is called Naïve because it assumes that the occurrence of a certain feature is independent of the occurrence of other </a:t>
            </a:r>
            <a:r>
              <a:rPr lang="en-US" sz="1400" b="1" dirty="0" smtClean="0">
                <a:latin typeface="Times New Roman" panose="02020603050405020304" pitchFamily="18" charset="0"/>
                <a:cs typeface="Times New Roman" panose="02020603050405020304" pitchFamily="18" charset="0"/>
              </a:rPr>
              <a:t>features which gives the same results.</a:t>
            </a:r>
          </a:p>
          <a:p>
            <a:pPr marL="285750" indent="-285750" algn="just">
              <a:buFont typeface="Arial" panose="020B0604020202020204" pitchFamily="34" charset="0"/>
              <a:buChar char="•"/>
            </a:pPr>
            <a:endParaRPr lang="en-US" sz="14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Bayes' theorem is also known as Bayes' Rule or Bayes' law, which is used to determine the probability of a hypothesis with prior knowledge. It depends on the conditional probability</a:t>
            </a:r>
            <a:r>
              <a:rPr lang="en-US" sz="1400" b="1" dirty="0" smtClean="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sz="14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The formula for Bayes' theorem is given as:</a:t>
            </a:r>
            <a:endParaRPr lang="en-US" sz="1400" b="1" dirty="0" smtClean="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157938DB-AB13-450E-9CCF-7E8EF8A31D32}" type="slidenum">
              <a:rPr lang="en-IN" smtClean="0"/>
              <a:t>6</a:t>
            </a:fld>
            <a:endParaRPr lang="en-IN"/>
          </a:p>
        </p:txBody>
      </p:sp>
    </p:spTree>
    <p:extLst>
      <p:ext uri="{BB962C8B-B14F-4D97-AF65-F5344CB8AC3E}">
        <p14:creationId xmlns:p14="http://schemas.microsoft.com/office/powerpoint/2010/main" val="2641694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529;p62"/>
          <p:cNvSpPr txBox="1">
            <a:spLocks/>
          </p:cNvSpPr>
          <p:nvPr/>
        </p:nvSpPr>
        <p:spPr>
          <a:xfrm>
            <a:off x="1837426" y="767751"/>
            <a:ext cx="8274354" cy="691101"/>
          </a:xfrm>
          <a:prstGeom prst="rect">
            <a:avLst/>
          </a:prstGeom>
        </p:spPr>
        <p:txBody>
          <a:bodyPr spcFirstLastPara="1" vert="horz" wrap="square" lIns="91425" tIns="91425" rIns="91425" bIns="91425"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IN" b="1" u="sng" dirty="0" smtClean="0"/>
              <a:t>NAÏVE BAYES CLASSIFIER</a:t>
            </a:r>
            <a:endParaRPr lang="en-IN" b="1" u="sng"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4589" y="2438880"/>
            <a:ext cx="6109901" cy="3248430"/>
          </a:xfrm>
          <a:prstGeom prst="rect">
            <a:avLst/>
          </a:prstGeom>
        </p:spPr>
      </p:pic>
      <p:sp>
        <p:nvSpPr>
          <p:cNvPr id="5" name="TextBox 4"/>
          <p:cNvSpPr txBox="1"/>
          <p:nvPr/>
        </p:nvSpPr>
        <p:spPr>
          <a:xfrm>
            <a:off x="250165" y="2714925"/>
            <a:ext cx="5055080" cy="2554545"/>
          </a:xfrm>
          <a:prstGeom prst="rect">
            <a:avLst/>
          </a:prstGeom>
          <a:noFill/>
        </p:spPr>
        <p:txBody>
          <a:bodyPr wrap="square" rtlCol="0">
            <a:spAutoFit/>
          </a:bodyPr>
          <a:lstStyle/>
          <a:p>
            <a:pPr algn="just"/>
            <a:r>
              <a:rPr lang="en-IN" sz="1600" b="1" u="sng" dirty="0" smtClean="0">
                <a:latin typeface="Times New Roman" panose="02020603050405020304" pitchFamily="18" charset="0"/>
                <a:cs typeface="Times New Roman" panose="02020603050405020304" pitchFamily="18" charset="0"/>
              </a:rPr>
              <a:t>Posterior Probability </a:t>
            </a:r>
            <a:r>
              <a:rPr lang="en-IN" sz="1600" dirty="0" smtClean="0">
                <a:latin typeface="Times New Roman" panose="02020603050405020304" pitchFamily="18" charset="0"/>
                <a:cs typeface="Times New Roman" panose="02020603050405020304" pitchFamily="18" charset="0"/>
              </a:rPr>
              <a:t>: Probability that Email Received is Spam (or) Ham mail by observing features.</a:t>
            </a:r>
          </a:p>
          <a:p>
            <a:pPr algn="just"/>
            <a:r>
              <a:rPr lang="en-IN" sz="1600" b="1" u="sng" dirty="0" smtClean="0">
                <a:latin typeface="Times New Roman" panose="02020603050405020304" pitchFamily="18" charset="0"/>
                <a:cs typeface="Times New Roman" panose="02020603050405020304" pitchFamily="18" charset="0"/>
              </a:rPr>
              <a:t>Likelihood Probability</a:t>
            </a:r>
            <a:r>
              <a:rPr lang="en-IN" sz="1600" dirty="0" smtClean="0">
                <a:latin typeface="Times New Roman" panose="02020603050405020304" pitchFamily="18" charset="0"/>
                <a:cs typeface="Times New Roman" panose="02020603050405020304" pitchFamily="18" charset="0"/>
              </a:rPr>
              <a:t> : Probability of observing particular word. This likelihood estimated from the training data.</a:t>
            </a:r>
          </a:p>
          <a:p>
            <a:pPr algn="just"/>
            <a:r>
              <a:rPr lang="en-IN" sz="1600" b="1" u="sng" dirty="0" smtClean="0">
                <a:latin typeface="Times New Roman" panose="02020603050405020304" pitchFamily="18" charset="0"/>
                <a:cs typeface="Times New Roman" panose="02020603050405020304" pitchFamily="18" charset="0"/>
              </a:rPr>
              <a:t>Prior Probability </a:t>
            </a:r>
            <a:r>
              <a:rPr lang="en-IN" sz="1600" b="1" dirty="0" smtClean="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Probability that an email is Spam (or) Ham is based only on frequency of Spam (or) Ham emails in dataset</a:t>
            </a:r>
          </a:p>
          <a:p>
            <a:pPr algn="just"/>
            <a:r>
              <a:rPr lang="en-IN" sz="1600" b="1" u="sng" dirty="0" smtClean="0">
                <a:latin typeface="Times New Roman" panose="02020603050405020304" pitchFamily="18" charset="0"/>
                <a:cs typeface="Times New Roman" panose="02020603050405020304" pitchFamily="18" charset="0"/>
              </a:rPr>
              <a:t>Evidence(or)Marginal</a:t>
            </a:r>
            <a:r>
              <a:rPr lang="en-IN" sz="1600" dirty="0" smtClean="0">
                <a:latin typeface="Times New Roman" panose="02020603050405020304" pitchFamily="18" charset="0"/>
                <a:cs typeface="Times New Roman" panose="02020603050405020304" pitchFamily="18" charset="0"/>
              </a:rPr>
              <a:t> : It is scaling factor used to compute the posterior probability from prior and likelihood</a:t>
            </a:r>
            <a:endParaRPr lang="en-IN" sz="1600" b="1" u="sng" dirty="0">
              <a:latin typeface="Times New Roman" panose="02020603050405020304" pitchFamily="18"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157938DB-AB13-450E-9CCF-7E8EF8A31D32}" type="slidenum">
              <a:rPr lang="en-IN" smtClean="0"/>
              <a:t>7</a:t>
            </a:fld>
            <a:endParaRPr lang="en-IN"/>
          </a:p>
        </p:txBody>
      </p:sp>
    </p:spTree>
    <p:extLst>
      <p:ext uri="{BB962C8B-B14F-4D97-AF65-F5344CB8AC3E}">
        <p14:creationId xmlns:p14="http://schemas.microsoft.com/office/powerpoint/2010/main" val="5968761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45389" y="1923691"/>
            <a:ext cx="10075653" cy="3754874"/>
          </a:xfrm>
          <a:prstGeom prst="rect">
            <a:avLst/>
          </a:prstGeom>
          <a:noFill/>
        </p:spPr>
        <p:txBody>
          <a:bodyPr wrap="square" rtlCol="0">
            <a:spAutoFit/>
          </a:bodyPr>
          <a:lstStyle/>
          <a:p>
            <a:pPr marL="342900" indent="-342900" algn="just">
              <a:buAutoNum type="arabicPeriod"/>
            </a:pPr>
            <a:r>
              <a:rPr lang="en-IN" sz="1400" b="1" dirty="0" smtClean="0">
                <a:latin typeface="Times New Roman" panose="02020603050405020304" pitchFamily="18" charset="0"/>
                <a:cs typeface="Times New Roman" panose="02020603050405020304" pitchFamily="18" charset="0"/>
              </a:rPr>
              <a:t>Problem Understanding – Firstly we need to Understand the given problem</a:t>
            </a:r>
          </a:p>
          <a:p>
            <a:pPr marL="342900" indent="-342900" algn="just">
              <a:buAutoNum type="arabicPeriod"/>
            </a:pPr>
            <a:endParaRPr lang="en-IN" sz="1400" b="1" dirty="0">
              <a:latin typeface="Times New Roman" panose="02020603050405020304" pitchFamily="18" charset="0"/>
              <a:cs typeface="Times New Roman" panose="02020603050405020304" pitchFamily="18" charset="0"/>
            </a:endParaRPr>
          </a:p>
          <a:p>
            <a:pPr marL="342900" indent="-342900" algn="just">
              <a:buAutoNum type="arabicPeriod"/>
            </a:pPr>
            <a:r>
              <a:rPr lang="en-IN" sz="1400" b="1" dirty="0" smtClean="0">
                <a:latin typeface="Times New Roman" panose="02020603050405020304" pitchFamily="18" charset="0"/>
                <a:cs typeface="Times New Roman" panose="02020603050405020304" pitchFamily="18" charset="0"/>
              </a:rPr>
              <a:t>Data Collection – After Understanding the problem collect the data related for that problem to resolving it.</a:t>
            </a:r>
          </a:p>
          <a:p>
            <a:pPr marL="342900" indent="-342900" algn="just">
              <a:buAutoNum type="arabicPeriod"/>
            </a:pPr>
            <a:endParaRPr lang="en-IN" sz="1400" b="1" dirty="0">
              <a:latin typeface="Times New Roman" panose="02020603050405020304" pitchFamily="18" charset="0"/>
              <a:cs typeface="Times New Roman" panose="02020603050405020304" pitchFamily="18" charset="0"/>
            </a:endParaRPr>
          </a:p>
          <a:p>
            <a:pPr marL="342900" indent="-342900" algn="just">
              <a:buAutoNum type="arabicPeriod"/>
            </a:pPr>
            <a:r>
              <a:rPr lang="en-IN" sz="1400" b="1" dirty="0" smtClean="0">
                <a:latin typeface="Times New Roman" panose="02020603050405020304" pitchFamily="18" charset="0"/>
                <a:cs typeface="Times New Roman" panose="02020603050405020304" pitchFamily="18" charset="0"/>
              </a:rPr>
              <a:t>Data Cleaning – This Step delete/remove unwanted data (or) unwanted features which are irrelevant to the data.</a:t>
            </a:r>
          </a:p>
          <a:p>
            <a:pPr marL="342900" indent="-342900" algn="just">
              <a:buAutoNum type="arabicPeriod"/>
            </a:pPr>
            <a:endParaRPr lang="en-IN" sz="1400" b="1" dirty="0">
              <a:latin typeface="Times New Roman" panose="02020603050405020304" pitchFamily="18" charset="0"/>
              <a:cs typeface="Times New Roman" panose="02020603050405020304" pitchFamily="18" charset="0"/>
            </a:endParaRPr>
          </a:p>
          <a:p>
            <a:pPr marL="342900" indent="-342900" algn="just">
              <a:buAutoNum type="arabicPeriod"/>
            </a:pPr>
            <a:r>
              <a:rPr lang="en-IN" sz="1400" b="1" dirty="0">
                <a:latin typeface="Times New Roman" panose="02020603050405020304" pitchFamily="18" charset="0"/>
                <a:cs typeface="Times New Roman" panose="02020603050405020304" pitchFamily="18" charset="0"/>
              </a:rPr>
              <a:t>Feature </a:t>
            </a:r>
            <a:r>
              <a:rPr lang="en-IN" sz="1400" b="1" dirty="0" smtClean="0">
                <a:latin typeface="Times New Roman" panose="02020603050405020304" pitchFamily="18" charset="0"/>
                <a:cs typeface="Times New Roman" panose="02020603050405020304" pitchFamily="18" charset="0"/>
              </a:rPr>
              <a:t>Selection – We have to select the features which helps to detect and solve the problem</a:t>
            </a:r>
          </a:p>
          <a:p>
            <a:pPr marL="342900" indent="-342900" algn="just">
              <a:buAutoNum type="arabicPeriod"/>
            </a:pPr>
            <a:endParaRPr lang="en-IN" sz="1400" b="1" dirty="0">
              <a:latin typeface="Times New Roman" panose="02020603050405020304" pitchFamily="18" charset="0"/>
              <a:cs typeface="Times New Roman" panose="02020603050405020304" pitchFamily="18" charset="0"/>
            </a:endParaRPr>
          </a:p>
          <a:p>
            <a:pPr marL="342900" indent="-342900" algn="just">
              <a:buFontTx/>
              <a:buAutoNum type="arabicPeriod"/>
            </a:pPr>
            <a:r>
              <a:rPr lang="en-IN" sz="1400" b="1" dirty="0" smtClean="0">
                <a:latin typeface="Times New Roman" panose="02020603050405020304" pitchFamily="18" charset="0"/>
                <a:cs typeface="Times New Roman" panose="02020603050405020304" pitchFamily="18" charset="0"/>
              </a:rPr>
              <a:t>Building a Model – This s</a:t>
            </a:r>
            <a:r>
              <a:rPr lang="en-US" sz="1400" b="1" dirty="0" err="1" smtClean="0">
                <a:latin typeface="Times New Roman" panose="02020603050405020304" pitchFamily="18" charset="0"/>
                <a:cs typeface="Times New Roman" panose="02020603050405020304" pitchFamily="18" charset="0"/>
              </a:rPr>
              <a:t>tep</a:t>
            </a:r>
            <a:r>
              <a:rPr lang="en-US" sz="1400" b="1" dirty="0" smtClean="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consists of selecting the right model. There are many models which can be used for many different purposes. Once the model is selected, it needs to meet </a:t>
            </a:r>
            <a:r>
              <a:rPr lang="en-US" sz="1400" b="1" dirty="0" smtClean="0">
                <a:latin typeface="Times New Roman" panose="02020603050405020304" pitchFamily="18" charset="0"/>
                <a:cs typeface="Times New Roman" panose="02020603050405020304" pitchFamily="18" charset="0"/>
              </a:rPr>
              <a:t>the goal</a:t>
            </a:r>
            <a:r>
              <a:rPr lang="en-US" sz="1400" b="1" dirty="0">
                <a:latin typeface="Times New Roman" panose="02020603050405020304" pitchFamily="18" charset="0"/>
                <a:cs typeface="Times New Roman" panose="02020603050405020304" pitchFamily="18" charset="0"/>
              </a:rPr>
              <a:t>. </a:t>
            </a:r>
            <a:endParaRPr lang="en-US" sz="1400" b="1" dirty="0" smtClean="0">
              <a:latin typeface="Times New Roman" panose="02020603050405020304" pitchFamily="18" charset="0"/>
              <a:cs typeface="Times New Roman" panose="02020603050405020304" pitchFamily="18" charset="0"/>
            </a:endParaRPr>
          </a:p>
          <a:p>
            <a:pPr marL="342900" indent="-342900" algn="just">
              <a:buFontTx/>
              <a:buAutoNum type="arabicPeriod"/>
            </a:pPr>
            <a:endParaRPr lang="en-US" sz="1400" dirty="0" smtClean="0">
              <a:latin typeface="Times New Roman" panose="02020603050405020304" pitchFamily="18" charset="0"/>
              <a:cs typeface="Times New Roman" panose="02020603050405020304" pitchFamily="18" charset="0"/>
            </a:endParaRPr>
          </a:p>
          <a:p>
            <a:pPr marL="342900" indent="-342900" algn="just">
              <a:buFontTx/>
              <a:buAutoNum type="arabicPeriod"/>
            </a:pPr>
            <a:r>
              <a:rPr lang="en-IN" sz="1400" b="1" dirty="0" smtClean="0">
                <a:latin typeface="Times New Roman" panose="02020603050405020304" pitchFamily="18" charset="0"/>
                <a:cs typeface="Times New Roman" panose="02020603050405020304" pitchFamily="18" charset="0"/>
              </a:rPr>
              <a:t>Evaluating the model – Evaluating the model means to calculate the Accuracy of the algorithm. The output of the accuracy is in between 0 to 1</a:t>
            </a:r>
          </a:p>
          <a:p>
            <a:pPr marL="342900" indent="-342900" algn="just">
              <a:buAutoNum type="arabicPeriod"/>
            </a:pPr>
            <a:endParaRPr lang="en-IN" sz="1400" b="1" dirty="0">
              <a:latin typeface="Times New Roman" panose="02020603050405020304" pitchFamily="18" charset="0"/>
              <a:cs typeface="Times New Roman" panose="02020603050405020304" pitchFamily="18" charset="0"/>
            </a:endParaRPr>
          </a:p>
          <a:p>
            <a:pPr marL="342900" indent="-342900" algn="just">
              <a:buAutoNum type="arabicPeriod"/>
            </a:pPr>
            <a:r>
              <a:rPr lang="en-IN" sz="1400" b="1" dirty="0" smtClean="0">
                <a:latin typeface="Times New Roman" panose="02020603050405020304" pitchFamily="18" charset="0"/>
                <a:cs typeface="Times New Roman" panose="02020603050405020304" pitchFamily="18" charset="0"/>
              </a:rPr>
              <a:t>Make Classifications – If the accuracy of a model is good then start make classifications.</a:t>
            </a:r>
          </a:p>
          <a:p>
            <a:pPr marL="342900" indent="-342900" algn="just">
              <a:buAutoNum type="arabicPeriod"/>
            </a:pPr>
            <a:endParaRPr lang="en-IN" sz="1400" b="1" dirty="0">
              <a:latin typeface="Times New Roman" panose="02020603050405020304" pitchFamily="18" charset="0"/>
              <a:cs typeface="Times New Roman" panose="02020603050405020304" pitchFamily="18" charset="0"/>
            </a:endParaRPr>
          </a:p>
          <a:p>
            <a:pPr marL="342900" indent="-342900" algn="just">
              <a:buAutoNum type="arabicPeriod"/>
            </a:pPr>
            <a:endParaRPr lang="en-IN" sz="14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845389" y="888521"/>
            <a:ext cx="5305245" cy="369332"/>
          </a:xfrm>
          <a:prstGeom prst="rect">
            <a:avLst/>
          </a:prstGeom>
          <a:noFill/>
        </p:spPr>
        <p:txBody>
          <a:bodyPr wrap="square" rtlCol="0">
            <a:spAutoFit/>
          </a:bodyPr>
          <a:lstStyle/>
          <a:p>
            <a:r>
              <a:rPr lang="en-IN" b="1" u="sng" dirty="0" smtClean="0">
                <a:latin typeface="Times New Roman" panose="02020603050405020304" pitchFamily="18" charset="0"/>
                <a:cs typeface="Times New Roman" panose="02020603050405020304" pitchFamily="18" charset="0"/>
              </a:rPr>
              <a:t>ALGORITHM:</a:t>
            </a:r>
            <a:endParaRPr lang="en-IN" b="1" u="sng"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157938DB-AB13-450E-9CCF-7E8EF8A31D32}" type="slidenum">
              <a:rPr lang="en-IN" smtClean="0"/>
              <a:t>8</a:t>
            </a:fld>
            <a:endParaRPr lang="en-IN"/>
          </a:p>
        </p:txBody>
      </p:sp>
    </p:spTree>
    <p:extLst>
      <p:ext uri="{BB962C8B-B14F-4D97-AF65-F5344CB8AC3E}">
        <p14:creationId xmlns:p14="http://schemas.microsoft.com/office/powerpoint/2010/main" val="37782509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57938DB-AB13-450E-9CCF-7E8EF8A31D32}" type="slidenum">
              <a:rPr lang="en-IN" smtClean="0"/>
              <a:t>9</a:t>
            </a:fld>
            <a:endParaRPr lang="en-IN"/>
          </a:p>
        </p:txBody>
      </p:sp>
      <p:sp>
        <p:nvSpPr>
          <p:cNvPr id="4" name="TextBox 3"/>
          <p:cNvSpPr txBox="1"/>
          <p:nvPr/>
        </p:nvSpPr>
        <p:spPr>
          <a:xfrm>
            <a:off x="500332" y="748521"/>
            <a:ext cx="5667555" cy="369332"/>
          </a:xfrm>
          <a:prstGeom prst="rect">
            <a:avLst/>
          </a:prstGeom>
          <a:noFill/>
        </p:spPr>
        <p:txBody>
          <a:bodyPr wrap="square" rtlCol="0">
            <a:spAutoFit/>
          </a:bodyPr>
          <a:lstStyle/>
          <a:p>
            <a:r>
              <a:rPr lang="en-IN" b="1" dirty="0" smtClean="0">
                <a:latin typeface="Times New Roman" panose="02020603050405020304" pitchFamily="18" charset="0"/>
                <a:cs typeface="Times New Roman" panose="02020603050405020304" pitchFamily="18" charset="0"/>
              </a:rPr>
              <a:t>OUTPUT: </a:t>
            </a:r>
            <a:endParaRPr lang="en-IN"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500332" y="1270253"/>
            <a:ext cx="9010650" cy="3681831"/>
          </a:xfrm>
          <a:prstGeom prst="rect">
            <a:avLst/>
          </a:prstGeom>
        </p:spPr>
      </p:pic>
    </p:spTree>
    <p:extLst>
      <p:ext uri="{BB962C8B-B14F-4D97-AF65-F5344CB8AC3E}">
        <p14:creationId xmlns:p14="http://schemas.microsoft.com/office/powerpoint/2010/main" val="28685823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855</TotalTime>
  <Words>1097</Words>
  <Application>Microsoft Office PowerPoint</Application>
  <PresentationFormat>Widescreen</PresentationFormat>
  <Paragraphs>113</Paragraphs>
  <Slides>16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Gill Sans MT</vt:lpstr>
      <vt:lpstr>Times New Roman</vt:lpstr>
      <vt:lpstr>Wingdings 2</vt:lpstr>
      <vt:lpstr>Dividend</vt:lpstr>
      <vt:lpstr>PowerPoint Presentation</vt:lpstr>
      <vt:lpstr>01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SUNDAR</dc:creator>
  <cp:lastModifiedBy>SUNDAR</cp:lastModifiedBy>
  <cp:revision>78</cp:revision>
  <dcterms:created xsi:type="dcterms:W3CDTF">2023-11-02T17:01:52Z</dcterms:created>
  <dcterms:modified xsi:type="dcterms:W3CDTF">2023-11-03T14:41:31Z</dcterms:modified>
</cp:coreProperties>
</file>