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sldIdLst>
    <p:sldId id="256" r:id="rId2"/>
    <p:sldId id="257" r:id="rId3"/>
    <p:sldId id="272" r:id="rId4"/>
    <p:sldId id="273" r:id="rId5"/>
    <p:sldId id="274" r:id="rId6"/>
    <p:sldId id="259" r:id="rId7"/>
    <p:sldId id="261" r:id="rId8"/>
    <p:sldId id="260" r:id="rId9"/>
    <p:sldId id="269" r:id="rId10"/>
    <p:sldId id="270" r:id="rId11"/>
    <p:sldId id="271"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E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FE689-4559-4022-B321-9A280FF6D65A}" type="datetimeFigureOut">
              <a:rPr lang="en-IN" smtClean="0"/>
              <a:t>12-01-2024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1EF653-7118-42F9-A5FC-030904AAABA5}" type="slidenum">
              <a:rPr lang="en-IN" smtClean="0"/>
              <a:t>‹#›</a:t>
            </a:fld>
            <a:endParaRPr lang="en-IN"/>
          </a:p>
        </p:txBody>
      </p:sp>
    </p:spTree>
    <p:extLst>
      <p:ext uri="{BB962C8B-B14F-4D97-AF65-F5344CB8AC3E}">
        <p14:creationId xmlns:p14="http://schemas.microsoft.com/office/powerpoint/2010/main" val="1676724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1EF653-7118-42F9-A5FC-030904AAABA5}" type="slidenum">
              <a:rPr lang="en-IN" smtClean="0"/>
              <a:t>7</a:t>
            </a:fld>
            <a:endParaRPr lang="en-IN"/>
          </a:p>
        </p:txBody>
      </p:sp>
    </p:spTree>
    <p:extLst>
      <p:ext uri="{BB962C8B-B14F-4D97-AF65-F5344CB8AC3E}">
        <p14:creationId xmlns:p14="http://schemas.microsoft.com/office/powerpoint/2010/main" val="604298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61EF653-7118-42F9-A5FC-030904AAABA5}" type="slidenum">
              <a:rPr lang="en-IN" smtClean="0"/>
              <a:t>8</a:t>
            </a:fld>
            <a:endParaRPr lang="en-IN"/>
          </a:p>
        </p:txBody>
      </p:sp>
    </p:spTree>
    <p:extLst>
      <p:ext uri="{BB962C8B-B14F-4D97-AF65-F5344CB8AC3E}">
        <p14:creationId xmlns:p14="http://schemas.microsoft.com/office/powerpoint/2010/main" val="401467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735CCFE-5018-43E2-B012-10806A9A6C4A}" type="datetime1">
              <a:rPr lang="en-IN" smtClean="0"/>
              <a:t>12-01-2024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85310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5807B-9969-4252-A9D0-12B27E377F0B}"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320952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21223C3-C039-4298-999A-5DC55FC012A0}" type="datetime1">
              <a:rPr lang="en-IN" smtClean="0"/>
              <a:t>12-01-2024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3923356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92B25A-A11A-48BB-9DB1-587CB4DED8F8}" type="datetime1">
              <a:rPr lang="en-IN" smtClean="0"/>
              <a:t>12-01-2024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555024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C416B5B-80F8-48C6-8C55-B81F988732C1}" type="datetime1">
              <a:rPr lang="en-IN" smtClean="0"/>
              <a:t>12-01-2024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95633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8EDCC3A-09E9-4BF7-BCDB-1F4DB8614932}"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361696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198984-6BE8-42B0-8365-45C79E9F488B}" type="datetime1">
              <a:rPr lang="en-IN" smtClean="0"/>
              <a:t>12-01-2024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27521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317482B-F13F-45E5-96B9-DE8B3B3FA6D5}" type="datetime1">
              <a:rPr lang="en-IN" smtClean="0"/>
              <a:t>12-01-2024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7938DB-AB13-450E-9CCF-7E8EF8A31D32}"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19565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3F8DCF-7938-4F53-9B5C-5BDCC2F4670C}" type="datetime1">
              <a:rPr lang="en-IN" smtClean="0"/>
              <a:t>12-01-2024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252710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8635D956-76CA-44C0-BB5F-76D03E3CC5CD}" type="datetime1">
              <a:rPr lang="en-IN" smtClean="0"/>
              <a:t>12-01-2024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57938DB-AB13-450E-9CCF-7E8EF8A31D32}" type="slidenum">
              <a:rPr lang="en-IN" smtClean="0"/>
              <a:t>‹#›</a:t>
            </a:fld>
            <a:endParaRPr lang="en-IN"/>
          </a:p>
        </p:txBody>
      </p:sp>
    </p:spTree>
    <p:extLst>
      <p:ext uri="{BB962C8B-B14F-4D97-AF65-F5344CB8AC3E}">
        <p14:creationId xmlns:p14="http://schemas.microsoft.com/office/powerpoint/2010/main" val="32552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657867-CC95-43DD-8867-E3D9C3D19B57}" type="datetime1">
              <a:rPr lang="en-IN" smtClean="0"/>
              <a:t>12-01-2024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7938DB-AB13-450E-9CCF-7E8EF8A31D32}" type="slidenum">
              <a:rPr lang="en-IN" smtClean="0"/>
              <a:t>‹#›</a:t>
            </a:fld>
            <a:endParaRPr lang="en-IN"/>
          </a:p>
        </p:txBody>
      </p:sp>
    </p:spTree>
    <p:extLst>
      <p:ext uri="{BB962C8B-B14F-4D97-AF65-F5344CB8AC3E}">
        <p14:creationId xmlns:p14="http://schemas.microsoft.com/office/powerpoint/2010/main" val="176236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6000">
              <a:schemeClr val="bg1"/>
            </a:gs>
            <a:gs pos="92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2F03DBD-5AA6-44C5-95E8-9B3CB1DC531F}" type="datetime1">
              <a:rPr lang="en-IN" smtClean="0"/>
              <a:t>12-01-2024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57938DB-AB13-450E-9CCF-7E8EF8A31D32}"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5452319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59;p67"/>
          <p:cNvSpPr txBox="1">
            <a:spLocks/>
          </p:cNvSpPr>
          <p:nvPr/>
        </p:nvSpPr>
        <p:spPr>
          <a:xfrm>
            <a:off x="1440000" y="1693699"/>
            <a:ext cx="8821505" cy="1187332"/>
          </a:xfrm>
          <a:prstGeom prst="rect">
            <a:avLst/>
          </a:prstGeom>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4800" u="sng" dirty="0" smtClean="0">
                <a:latin typeface="Times New Roman" panose="02020603050405020304" pitchFamily="18" charset="0"/>
                <a:cs typeface="Times New Roman" panose="02020603050405020304" pitchFamily="18" charset="0"/>
              </a:rPr>
              <a:t>EMAIL SPAM DETECTION</a:t>
            </a:r>
            <a:endParaRPr lang="en" sz="4800" u="sng" dirty="0">
              <a:latin typeface="Times New Roman" panose="02020603050405020304" pitchFamily="18" charset="0"/>
              <a:cs typeface="Times New Roman" panose="02020603050405020304" pitchFamily="18" charset="0"/>
            </a:endParaRPr>
          </a:p>
        </p:txBody>
      </p:sp>
      <p:sp>
        <p:nvSpPr>
          <p:cNvPr id="8" name="Subtitle 1">
            <a:extLst>
              <a:ext uri="{FF2B5EF4-FFF2-40B4-BE49-F238E27FC236}">
                <a16:creationId xmlns="" xmlns:a16="http://schemas.microsoft.com/office/drawing/2014/main" id="{673737A7-5811-0C7D-6D89-A2F25984527D}"/>
              </a:ext>
            </a:extLst>
          </p:cNvPr>
          <p:cNvSpPr>
            <a:spLocks noGrp="1"/>
          </p:cNvSpPr>
          <p:nvPr>
            <p:ph type="subTitle" idx="1"/>
          </p:nvPr>
        </p:nvSpPr>
        <p:spPr>
          <a:xfrm>
            <a:off x="8581330" y="4244377"/>
            <a:ext cx="2942100" cy="357000"/>
          </a:xfrm>
        </p:spPr>
        <p:txBody>
          <a:bodyPr>
            <a:normAutofit/>
          </a:bodyPr>
          <a:lstStyle/>
          <a:p>
            <a:r>
              <a:rPr lang="en" sz="1600" b="1" dirty="0">
                <a:solidFill>
                  <a:schemeClr val="bg1"/>
                </a:solidFill>
                <a:latin typeface="Times New Roman" panose="02020603050405020304" pitchFamily="18" charset="0"/>
                <a:cs typeface="Times New Roman" panose="02020603050405020304" pitchFamily="18" charset="0"/>
              </a:rPr>
              <a:t>PROJECT GUIDE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57938DB-AB13-450E-9CCF-7E8EF8A31D32}" type="slidenum">
              <a:rPr lang="en-IN" smtClean="0">
                <a:solidFill>
                  <a:schemeClr val="bg1"/>
                </a:solidFill>
              </a:rPr>
              <a:t>1</a:t>
            </a:fld>
            <a:endParaRPr lang="en-IN">
              <a:solidFill>
                <a:schemeClr val="bg1"/>
              </a:solidFill>
            </a:endParaRPr>
          </a:p>
        </p:txBody>
      </p:sp>
      <p:sp>
        <p:nvSpPr>
          <p:cNvPr id="5" name="Subtitle 3">
            <a:extLst>
              <a:ext uri="{FF2B5EF4-FFF2-40B4-BE49-F238E27FC236}">
                <a16:creationId xmlns="" xmlns:a16="http://schemas.microsoft.com/office/drawing/2014/main" id="{5E01657C-4960-7722-D6EC-3E491930F73D}"/>
              </a:ext>
            </a:extLst>
          </p:cNvPr>
          <p:cNvSpPr>
            <a:spLocks noGrp="1"/>
          </p:cNvSpPr>
          <p:nvPr>
            <p:ph type="subTitle" idx="4294967295"/>
          </p:nvPr>
        </p:nvSpPr>
        <p:spPr>
          <a:xfrm>
            <a:off x="485775" y="4244189"/>
            <a:ext cx="2943225" cy="357188"/>
          </a:xfrm>
          <a:prstGeom prst="rect">
            <a:avLst/>
          </a:prstGeom>
        </p:spPr>
        <p:txBody>
          <a:bodyPr>
            <a:normAutofit/>
          </a:bodyPr>
          <a:lstStyle/>
          <a:p>
            <a:r>
              <a:rPr lang="en" sz="1600" b="1" dirty="0">
                <a:solidFill>
                  <a:schemeClr val="bg1"/>
                </a:solidFill>
                <a:latin typeface="Times New Roman" panose="02020603050405020304" pitchFamily="18" charset="0"/>
                <a:cs typeface="Times New Roman" panose="02020603050405020304" pitchFamily="18" charset="0"/>
              </a:rPr>
              <a:t>PROJECT BATCH : 6</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7" name="Subtitle 4">
            <a:extLst>
              <a:ext uri="{FF2B5EF4-FFF2-40B4-BE49-F238E27FC236}">
                <a16:creationId xmlns="" xmlns:a16="http://schemas.microsoft.com/office/drawing/2014/main" id="{35E117EA-5F7B-3C5A-B245-06CC54F1F8AB}"/>
              </a:ext>
            </a:extLst>
          </p:cNvPr>
          <p:cNvSpPr>
            <a:spLocks noGrp="1"/>
          </p:cNvSpPr>
          <p:nvPr>
            <p:ph type="subTitle" idx="4294967295"/>
          </p:nvPr>
        </p:nvSpPr>
        <p:spPr>
          <a:xfrm>
            <a:off x="485775" y="4819097"/>
            <a:ext cx="3590925" cy="1192212"/>
          </a:xfrm>
          <a:prstGeom prst="rect">
            <a:avLst/>
          </a:prstGeom>
        </p:spPr>
        <p:txBody>
          <a:bodyPr>
            <a:normAutofit lnSpcReduction="10000"/>
          </a:bodyPr>
          <a:lstStyle/>
          <a:p>
            <a:pPr marL="0" indent="0"/>
            <a:r>
              <a:rPr lang="en" sz="1200" dirty="0">
                <a:solidFill>
                  <a:schemeClr val="bg1"/>
                </a:solidFill>
                <a:latin typeface="Times New Roman" panose="02020603050405020304" pitchFamily="18" charset="0"/>
                <a:cs typeface="Times New Roman" panose="02020603050405020304" pitchFamily="18" charset="0"/>
              </a:rPr>
              <a:t>ARETI RACHANA      (20KN1A4204)</a:t>
            </a:r>
          </a:p>
          <a:p>
            <a:pPr marL="0" indent="0"/>
            <a:r>
              <a:rPr lang="en" sz="1200" dirty="0">
                <a:solidFill>
                  <a:schemeClr val="bg1"/>
                </a:solidFill>
                <a:latin typeface="Times New Roman" panose="02020603050405020304" pitchFamily="18" charset="0"/>
                <a:cs typeface="Times New Roman" panose="02020603050405020304" pitchFamily="18" charset="0"/>
              </a:rPr>
              <a:t> MANDA HARITHA     (20KN1A4234)</a:t>
            </a:r>
          </a:p>
          <a:p>
            <a:pPr marL="0" indent="0"/>
            <a:r>
              <a:rPr lang="en" sz="1200" dirty="0">
                <a:solidFill>
                  <a:schemeClr val="bg1"/>
                </a:solidFill>
                <a:latin typeface="Times New Roman" panose="02020603050405020304" pitchFamily="18" charset="0"/>
                <a:cs typeface="Times New Roman" panose="02020603050405020304" pitchFamily="18" charset="0"/>
              </a:rPr>
              <a:t> </a:t>
            </a:r>
            <a:r>
              <a:rPr lang="en" sz="1200" dirty="0" smtClean="0">
                <a:solidFill>
                  <a:schemeClr val="bg1"/>
                </a:solidFill>
                <a:latin typeface="Times New Roman" panose="02020603050405020304" pitchFamily="18" charset="0"/>
                <a:cs typeface="Times New Roman" panose="02020603050405020304" pitchFamily="18" charset="0"/>
              </a:rPr>
              <a:t>MANEPALLI </a:t>
            </a:r>
            <a:r>
              <a:rPr lang="en" sz="1200" dirty="0">
                <a:solidFill>
                  <a:schemeClr val="bg1"/>
                </a:solidFill>
                <a:latin typeface="Times New Roman" panose="02020603050405020304" pitchFamily="18" charset="0"/>
                <a:cs typeface="Times New Roman" panose="02020603050405020304" pitchFamily="18" charset="0"/>
              </a:rPr>
              <a:t>BHANUSRI (20KN1A4235)</a:t>
            </a:r>
          </a:p>
          <a:p>
            <a:pPr marL="0" indent="0"/>
            <a:r>
              <a:rPr lang="en" sz="1200" dirty="0">
                <a:solidFill>
                  <a:schemeClr val="bg1"/>
                </a:solidFill>
                <a:latin typeface="Times New Roman" panose="02020603050405020304" pitchFamily="18" charset="0"/>
                <a:cs typeface="Times New Roman" panose="02020603050405020304" pitchFamily="18" charset="0"/>
              </a:rPr>
              <a:t> </a:t>
            </a:r>
            <a:r>
              <a:rPr lang="en" sz="1200" dirty="0" smtClean="0">
                <a:solidFill>
                  <a:schemeClr val="bg1"/>
                </a:solidFill>
                <a:latin typeface="Times New Roman" panose="02020603050405020304" pitchFamily="18" charset="0"/>
                <a:cs typeface="Times New Roman" panose="02020603050405020304" pitchFamily="18" charset="0"/>
              </a:rPr>
              <a:t>THIRUMALA </a:t>
            </a:r>
            <a:r>
              <a:rPr lang="en" sz="1200" dirty="0">
                <a:solidFill>
                  <a:schemeClr val="bg1"/>
                </a:solidFill>
                <a:latin typeface="Times New Roman" panose="02020603050405020304" pitchFamily="18" charset="0"/>
                <a:cs typeface="Times New Roman" panose="02020603050405020304" pitchFamily="18" charset="0"/>
              </a:rPr>
              <a:t>SAI SUNDAR (20KN1A4259)</a:t>
            </a:r>
          </a:p>
          <a:p>
            <a:pPr marL="0" indent="0"/>
            <a:endParaRPr lang="en" sz="1200" dirty="0">
              <a:solidFill>
                <a:schemeClr val="bg1"/>
              </a:solidFill>
              <a:latin typeface="Times New Roman" panose="02020603050405020304" pitchFamily="18" charset="0"/>
              <a:cs typeface="Times New Roman" panose="02020603050405020304" pitchFamily="18" charset="0"/>
            </a:endParaRPr>
          </a:p>
          <a:p>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 xmlns:a16="http://schemas.microsoft.com/office/drawing/2014/main" id="{EEAFEF6E-B7A0-6B65-9492-36CCD82024CD}"/>
              </a:ext>
            </a:extLst>
          </p:cNvPr>
          <p:cNvSpPr txBox="1">
            <a:spLocks/>
          </p:cNvSpPr>
          <p:nvPr/>
        </p:nvSpPr>
        <p:spPr>
          <a:xfrm>
            <a:off x="8635545" y="4713343"/>
            <a:ext cx="2887885" cy="3610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smtClean="0">
                <a:solidFill>
                  <a:schemeClr val="bg1"/>
                </a:solidFill>
                <a:latin typeface="Times New Roman" panose="02020603050405020304" pitchFamily="18" charset="0"/>
                <a:cs typeface="Times New Roman" panose="02020603050405020304" pitchFamily="18" charset="0"/>
              </a:rPr>
              <a:t>Mr. RAJESH</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565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10</a:t>
            </a:fld>
            <a:endParaRPr lang="en-IN"/>
          </a:p>
        </p:txBody>
      </p:sp>
      <p:sp>
        <p:nvSpPr>
          <p:cNvPr id="4" name="TextBox 3"/>
          <p:cNvSpPr txBox="1"/>
          <p:nvPr/>
        </p:nvSpPr>
        <p:spPr>
          <a:xfrm>
            <a:off x="500332" y="748521"/>
            <a:ext cx="5667555"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 </a:t>
            </a:r>
            <a:endParaRPr lang="en-IN"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205182" y="1856622"/>
            <a:ext cx="8534400" cy="2414689"/>
          </a:xfrm>
          <a:prstGeom prst="rect">
            <a:avLst/>
          </a:prstGeom>
        </p:spPr>
      </p:pic>
    </p:spTree>
    <p:extLst>
      <p:ext uri="{BB962C8B-B14F-4D97-AF65-F5344CB8AC3E}">
        <p14:creationId xmlns:p14="http://schemas.microsoft.com/office/powerpoint/2010/main" val="370455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11</a:t>
            </a:fld>
            <a:endParaRPr lang="en-IN"/>
          </a:p>
        </p:txBody>
      </p:sp>
      <p:sp>
        <p:nvSpPr>
          <p:cNvPr id="3" name="TextBox 2"/>
          <p:cNvSpPr txBox="1"/>
          <p:nvPr/>
        </p:nvSpPr>
        <p:spPr>
          <a:xfrm>
            <a:off x="581025" y="1800225"/>
            <a:ext cx="11201400" cy="2831544"/>
          </a:xfrm>
          <a:prstGeom prst="rect">
            <a:avLst/>
          </a:prstGeom>
          <a:noFill/>
        </p:spPr>
        <p:txBody>
          <a:bodyPr wrap="square" rtlCol="0">
            <a:spAutoFit/>
          </a:bodyPr>
          <a:lstStyle/>
          <a:p>
            <a:pPr algn="just"/>
            <a:endParaRPr lang="en-IN" dirty="0" smtClean="0"/>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Assumption of Independence</a:t>
            </a:r>
          </a:p>
          <a:p>
            <a:pPr marL="285750" indent="-285750" algn="just">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Limited Representation of Relationships</a:t>
            </a:r>
          </a:p>
          <a:p>
            <a:pPr marL="285750" indent="-285750" algn="just">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Sensitive to Unseen Data</a:t>
            </a:r>
          </a:p>
          <a:p>
            <a:pPr marL="285750" indent="-285750" algn="just">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Difficulty Handling Continuous Data</a:t>
            </a:r>
          </a:p>
          <a:p>
            <a:pPr marL="285750" indent="-285750" algn="just">
              <a:buFont typeface="Arial" panose="020B0604020202020204" pitchFamily="34" charset="0"/>
              <a:buChar char="•"/>
            </a:pPr>
            <a:endParaRPr lang="en-IN" sz="16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Sensitive to Text Pre Processing</a:t>
            </a:r>
          </a:p>
          <a:p>
            <a:pPr algn="just"/>
            <a:endParaRPr lang="en-IN" sz="1600" b="1"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581025" y="996434"/>
            <a:ext cx="2361929" cy="461665"/>
          </a:xfrm>
          <a:prstGeom prst="rect">
            <a:avLst/>
          </a:prstGeom>
        </p:spPr>
        <p:txBody>
          <a:bodyPr wrap="none">
            <a:spAutoFit/>
          </a:bodyPr>
          <a:lstStyle/>
          <a:p>
            <a:r>
              <a:rPr lang="en-IN" sz="2400" b="1" u="sng" dirty="0">
                <a:latin typeface="Times New Roman" panose="02020603050405020304" pitchFamily="18" charset="0"/>
                <a:cs typeface="Times New Roman" panose="02020603050405020304" pitchFamily="18" charset="0"/>
              </a:rPr>
              <a:t>DRAW BACKS:</a:t>
            </a:r>
          </a:p>
        </p:txBody>
      </p:sp>
    </p:spTree>
    <p:extLst>
      <p:ext uri="{BB962C8B-B14F-4D97-AF65-F5344CB8AC3E}">
        <p14:creationId xmlns:p14="http://schemas.microsoft.com/office/powerpoint/2010/main" val="351655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12</a:t>
            </a:fld>
            <a:endParaRPr lang="en-IN"/>
          </a:p>
        </p:txBody>
      </p:sp>
      <p:sp>
        <p:nvSpPr>
          <p:cNvPr id="3" name="Google Shape;523;p62"/>
          <p:cNvSpPr txBox="1">
            <a:spLocks/>
          </p:cNvSpPr>
          <p:nvPr/>
        </p:nvSpPr>
        <p:spPr>
          <a:xfrm>
            <a:off x="3485072" y="2645196"/>
            <a:ext cx="5978106" cy="883008"/>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SzPts val="1100"/>
              <a:buFont typeface="Arial"/>
              <a:buNone/>
            </a:pPr>
            <a:r>
              <a:rPr lang="en" u="sng" dirty="0" smtClean="0">
                <a:latin typeface="Times New Roman" panose="02020603050405020304" pitchFamily="18" charset="0"/>
                <a:cs typeface="Times New Roman" panose="02020603050405020304" pitchFamily="18" charset="0"/>
              </a:rPr>
              <a:t>Proposed System</a:t>
            </a:r>
            <a:endParaRPr lang="e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306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13</a:t>
            </a:fld>
            <a:endParaRPr lang="en-IN"/>
          </a:p>
        </p:txBody>
      </p:sp>
      <p:sp>
        <p:nvSpPr>
          <p:cNvPr id="3" name="TextBox 2"/>
          <p:cNvSpPr txBox="1"/>
          <p:nvPr/>
        </p:nvSpPr>
        <p:spPr>
          <a:xfrm>
            <a:off x="629728" y="836762"/>
            <a:ext cx="11205714" cy="553998"/>
          </a:xfrm>
          <a:prstGeom prst="rect">
            <a:avLst/>
          </a:prstGeom>
          <a:noFill/>
        </p:spPr>
        <p:txBody>
          <a:bodyPr wrap="square" rtlCol="0">
            <a:spAutoFit/>
          </a:bodyPr>
          <a:lstStyle/>
          <a:p>
            <a:r>
              <a:rPr lang="en-IN" sz="3000" b="1" u="sng" dirty="0" smtClean="0">
                <a:latin typeface="Times New Roman" panose="02020603050405020304" pitchFamily="18" charset="0"/>
                <a:cs typeface="Times New Roman" panose="02020603050405020304" pitchFamily="18" charset="0"/>
              </a:rPr>
              <a:t>LSTM – LONG SHORT TERM MEMORY</a:t>
            </a:r>
            <a:endParaRPr lang="en-IN" sz="30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5992" y="1608466"/>
            <a:ext cx="10558732" cy="1384995"/>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LSTM (Long Short-Term Memory) is a recurrent neural network (RNN) architecture widely used in Deep Learning. It excels at capturing long-term dependencies, making it ideal for sequence prediction tasks.</a:t>
            </a:r>
          </a:p>
          <a:p>
            <a:pPr marL="285750" indent="-285750" algn="just">
              <a:buFont typeface="Arial" panose="020B0604020202020204" pitchFamily="34" charset="0"/>
              <a:buChar char="•"/>
            </a:pPr>
            <a:endParaRPr lang="en-US" sz="1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Unlike traditional neural networks, LSTM incorporates feed-back connections, allowing it to process entire sequences of data, not just individual data points. This makes it highly effective in understanding and predicting patterns in sequential data like time series, text, and speech.</a:t>
            </a:r>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257" y="3211167"/>
            <a:ext cx="5216465" cy="3327745"/>
          </a:xfrm>
          <a:prstGeom prst="rect">
            <a:avLst/>
          </a:prstGeom>
        </p:spPr>
      </p:pic>
    </p:spTree>
    <p:extLst>
      <p:ext uri="{BB962C8B-B14F-4D97-AF65-F5344CB8AC3E}">
        <p14:creationId xmlns:p14="http://schemas.microsoft.com/office/powerpoint/2010/main" val="1387202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14</a:t>
            </a:fld>
            <a:endParaRPr lang="en-IN"/>
          </a:p>
        </p:txBody>
      </p:sp>
      <p:sp>
        <p:nvSpPr>
          <p:cNvPr id="3" name="TextBox 2"/>
          <p:cNvSpPr txBox="1"/>
          <p:nvPr/>
        </p:nvSpPr>
        <p:spPr>
          <a:xfrm>
            <a:off x="470748" y="1136863"/>
            <a:ext cx="11088648" cy="5262979"/>
          </a:xfrm>
          <a:prstGeom prst="rect">
            <a:avLst/>
          </a:prstGeom>
          <a:noFill/>
        </p:spPr>
        <p:txBody>
          <a:bodyPr wrap="square" rtlCol="0">
            <a:spAutoFit/>
          </a:bodyPr>
          <a:lstStyle/>
          <a:p>
            <a:pPr algn="just"/>
            <a:r>
              <a:rPr lang="en-US" sz="1600" b="1" dirty="0" smtClean="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cells store information, whereas the gates manipulate memory. There are three entrances</a:t>
            </a:r>
            <a:r>
              <a:rPr lang="en-US" sz="1600" b="1" dirty="0" smtClean="0">
                <a:latin typeface="Times New Roman" panose="02020603050405020304" pitchFamily="18" charset="0"/>
                <a:cs typeface="Times New Roman" panose="02020603050405020304" pitchFamily="18" charset="0"/>
              </a:rPr>
              <a: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en-US" sz="1400" b="1" u="sng" dirty="0" smtClean="0">
                <a:latin typeface="Times New Roman" panose="02020603050405020304" pitchFamily="18" charset="0"/>
                <a:cs typeface="Times New Roman" panose="02020603050405020304" pitchFamily="18" charset="0"/>
              </a:rPr>
              <a:t>Input </a:t>
            </a:r>
            <a:r>
              <a:rPr lang="en-US" altLang="en-US" sz="1400" b="1" u="sng" dirty="0">
                <a:latin typeface="Times New Roman" panose="02020603050405020304" pitchFamily="18" charset="0"/>
                <a:cs typeface="Times New Roman" panose="02020603050405020304" pitchFamily="18" charset="0"/>
              </a:rPr>
              <a:t>Gate</a:t>
            </a:r>
            <a:r>
              <a:rPr lang="en-US" altLang="en-US" sz="1400" b="1" dirty="0">
                <a:latin typeface="Times New Roman" panose="02020603050405020304" pitchFamily="18" charset="0"/>
                <a:cs typeface="Times New Roman" panose="02020603050405020304" pitchFamily="18" charset="0"/>
              </a:rPr>
              <a:t>:</a:t>
            </a:r>
            <a:r>
              <a:rPr lang="en-US" altLang="en-US" sz="1400" dirty="0">
                <a:latin typeface="Times New Roman" panose="02020603050405020304" pitchFamily="18" charset="0"/>
                <a:cs typeface="Times New Roman" panose="02020603050405020304" pitchFamily="18" charset="0"/>
              </a:rPr>
              <a:t> It determines which of the input values should be used to change the memory. The sigmoid function determines whether to allow 0 or 1 values through. And the </a:t>
            </a:r>
            <a:r>
              <a:rPr lang="en-US" altLang="en-US" sz="1400" dirty="0" err="1">
                <a:latin typeface="Times New Roman" panose="02020603050405020304" pitchFamily="18" charset="0"/>
                <a:cs typeface="Times New Roman" panose="02020603050405020304" pitchFamily="18" charset="0"/>
              </a:rPr>
              <a:t>tanh</a:t>
            </a:r>
            <a:r>
              <a:rPr lang="en-US" altLang="en-US" sz="1400" dirty="0">
                <a:latin typeface="Times New Roman" panose="02020603050405020304" pitchFamily="18" charset="0"/>
                <a:cs typeface="Times New Roman" panose="02020603050405020304" pitchFamily="18" charset="0"/>
              </a:rPr>
              <a:t> function assigns weight to the data provided, determining their importance on a scale of -1 to 1. </a:t>
            </a:r>
            <a:endParaRPr lang="en-US" alt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u="sng" dirty="0" smtClean="0">
                <a:latin typeface="Times New Roman" panose="02020603050405020304" pitchFamily="18" charset="0"/>
                <a:cs typeface="Times New Roman" panose="02020603050405020304" pitchFamily="18" charset="0"/>
              </a:rPr>
              <a:t>Forgot Gate</a:t>
            </a: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It </a:t>
            </a:r>
            <a:r>
              <a:rPr lang="en-US" sz="1400" dirty="0">
                <a:latin typeface="Times New Roman" panose="02020603050405020304" pitchFamily="18" charset="0"/>
                <a:cs typeface="Times New Roman" panose="02020603050405020304" pitchFamily="18" charset="0"/>
              </a:rPr>
              <a:t>finds the details that should be removed from the block. It is decided by a sigmoid function. For each number in the cell state </a:t>
            </a:r>
            <a:r>
              <a:rPr lang="en-US" sz="1400" dirty="0" smtClean="0">
                <a:latin typeface="Times New Roman" panose="02020603050405020304" pitchFamily="18" charset="0"/>
                <a:cs typeface="Times New Roman" panose="02020603050405020304" pitchFamily="18" charset="0"/>
              </a:rPr>
              <a:t>Ct-1, </a:t>
            </a:r>
            <a:r>
              <a:rPr lang="en-US" sz="1400" dirty="0">
                <a:latin typeface="Times New Roman" panose="02020603050405020304" pitchFamily="18" charset="0"/>
                <a:cs typeface="Times New Roman" panose="02020603050405020304" pitchFamily="18" charset="0"/>
              </a:rPr>
              <a:t>it looks at the preceding state (ht-1) and the content input (</a:t>
            </a:r>
            <a:r>
              <a:rPr lang="en-US" sz="1400" dirty="0" err="1">
                <a:latin typeface="Times New Roman" panose="02020603050405020304" pitchFamily="18" charset="0"/>
                <a:cs typeface="Times New Roman" panose="02020603050405020304" pitchFamily="18" charset="0"/>
              </a:rPr>
              <a:t>Xt</a:t>
            </a:r>
            <a:r>
              <a:rPr lang="en-US" sz="1400" dirty="0">
                <a:latin typeface="Times New Roman" panose="02020603050405020304" pitchFamily="18" charset="0"/>
                <a:cs typeface="Times New Roman" panose="02020603050405020304" pitchFamily="18" charset="0"/>
              </a:rPr>
              <a:t>) and produces a number between 0 (omit this) and 1 (keep this</a:t>
            </a:r>
            <a:r>
              <a:rPr lang="en-US" sz="1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u="sng" dirty="0" smtClean="0">
                <a:latin typeface="Times New Roman" panose="02020603050405020304" pitchFamily="18" charset="0"/>
                <a:cs typeface="Times New Roman" panose="02020603050405020304" pitchFamily="18" charset="0"/>
              </a:rPr>
              <a:t>Output </a:t>
            </a:r>
            <a:r>
              <a:rPr lang="en-US" sz="1400" b="1" u="sng" dirty="0">
                <a:latin typeface="Times New Roman" panose="02020603050405020304" pitchFamily="18" charset="0"/>
                <a:cs typeface="Times New Roman" panose="02020603050405020304" pitchFamily="18" charset="0"/>
              </a:rPr>
              <a:t>Gate: </a:t>
            </a:r>
            <a:r>
              <a:rPr lang="en-US" sz="1400" dirty="0">
                <a:latin typeface="Times New Roman" panose="02020603050405020304" pitchFamily="18" charset="0"/>
                <a:cs typeface="Times New Roman" panose="02020603050405020304" pitchFamily="18" charset="0"/>
              </a:rPr>
              <a:t>The block’s input and memory are used to determine the output. The sigmoid function determines whether to allow 0 or 1 values through. And the </a:t>
            </a:r>
            <a:r>
              <a:rPr lang="en-US" sz="1400" dirty="0" err="1">
                <a:latin typeface="Times New Roman" panose="02020603050405020304" pitchFamily="18" charset="0"/>
                <a:cs typeface="Times New Roman" panose="02020603050405020304" pitchFamily="18" charset="0"/>
              </a:rPr>
              <a:t>tanh</a:t>
            </a:r>
            <a:r>
              <a:rPr lang="en-US" sz="1400" dirty="0">
                <a:latin typeface="Times New Roman" panose="02020603050405020304" pitchFamily="18" charset="0"/>
                <a:cs typeface="Times New Roman" panose="02020603050405020304" pitchFamily="18" charset="0"/>
              </a:rPr>
              <a:t> function determines which values are allowed to pass through 0, 1. And the </a:t>
            </a:r>
            <a:r>
              <a:rPr lang="en-US" sz="1400" dirty="0" err="1">
                <a:latin typeface="Times New Roman" panose="02020603050405020304" pitchFamily="18" charset="0"/>
                <a:cs typeface="Times New Roman" panose="02020603050405020304" pitchFamily="18" charset="0"/>
              </a:rPr>
              <a:t>tanh</a:t>
            </a:r>
            <a:r>
              <a:rPr lang="en-US" sz="1400" dirty="0">
                <a:latin typeface="Times New Roman" panose="02020603050405020304" pitchFamily="18" charset="0"/>
                <a:cs typeface="Times New Roman" panose="02020603050405020304" pitchFamily="18" charset="0"/>
              </a:rPr>
              <a:t> function assigns weight to the values provided, determining their relevance on a scale of -1 to 1 and multiplying it with the sigmoid output</a:t>
            </a:r>
            <a:r>
              <a:rPr lang="en-US" sz="14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algn="just"/>
            <a:endParaRPr lang="en-IN" b="1" dirty="0" smtClean="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pic>
        <p:nvPicPr>
          <p:cNvPr id="6" name="Picture 2" descr="Input Gate | Long Short Term Memory"/>
          <p:cNvPicPr>
            <a:picLocks noChangeAspect="1" noChangeArrowheads="1"/>
          </p:cNvPicPr>
          <p:nvPr/>
        </p:nvPicPr>
        <p:blipFill rotWithShape="1">
          <a:blip r:embed="rId2">
            <a:extLst>
              <a:ext uri="{28A0092B-C50C-407E-A947-70E740481C1C}">
                <a14:useLocalDpi xmlns:a14="http://schemas.microsoft.com/office/drawing/2010/main" val="0"/>
              </a:ext>
            </a:extLst>
          </a:blip>
          <a:srcRect l="9011" t="3996"/>
          <a:stretch/>
        </p:blipFill>
        <p:spPr bwMode="auto">
          <a:xfrm>
            <a:off x="3524499" y="2251046"/>
            <a:ext cx="2851339" cy="50294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3724268" y="3634776"/>
            <a:ext cx="2638793" cy="466790"/>
          </a:xfrm>
          <a:prstGeom prst="rect">
            <a:avLst/>
          </a:prstGeom>
        </p:spPr>
      </p:pic>
      <p:pic>
        <p:nvPicPr>
          <p:cNvPr id="7" name="Picture 6"/>
          <p:cNvPicPr>
            <a:picLocks noChangeAspect="1"/>
          </p:cNvPicPr>
          <p:nvPr/>
        </p:nvPicPr>
        <p:blipFill>
          <a:blip r:embed="rId4"/>
          <a:stretch>
            <a:fillRect/>
          </a:stretch>
        </p:blipFill>
        <p:spPr>
          <a:xfrm>
            <a:off x="3822036" y="5171651"/>
            <a:ext cx="2553802" cy="708915"/>
          </a:xfrm>
          <a:prstGeom prst="rect">
            <a:avLst/>
          </a:prstGeom>
        </p:spPr>
      </p:pic>
    </p:spTree>
    <p:extLst>
      <p:ext uri="{BB962C8B-B14F-4D97-AF65-F5344CB8AC3E}">
        <p14:creationId xmlns:p14="http://schemas.microsoft.com/office/powerpoint/2010/main" val="913551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15</a:t>
            </a:fld>
            <a:endParaRPr lang="en-IN"/>
          </a:p>
        </p:txBody>
      </p:sp>
      <p:sp>
        <p:nvSpPr>
          <p:cNvPr id="3" name="TextBox 2"/>
          <p:cNvSpPr txBox="1"/>
          <p:nvPr/>
        </p:nvSpPr>
        <p:spPr>
          <a:xfrm>
            <a:off x="646981" y="1306607"/>
            <a:ext cx="10929668" cy="4832092"/>
          </a:xfrm>
          <a:prstGeom prst="rect">
            <a:avLst/>
          </a:prstGeom>
          <a:noFill/>
        </p:spPr>
        <p:txBody>
          <a:bodyPr wrap="square" rtlCol="0">
            <a:spAutoFit/>
          </a:bodyPr>
          <a:lstStyle/>
          <a:p>
            <a:pPr algn="just"/>
            <a:r>
              <a:rPr lang="en-US" sz="1400" b="1" u="sng" dirty="0">
                <a:latin typeface="Times New Roman" panose="02020603050405020304" pitchFamily="18" charset="0"/>
                <a:cs typeface="Times New Roman" panose="02020603050405020304" pitchFamily="18" charset="0"/>
              </a:rPr>
              <a:t>Feature Scaling (Preprocessing of Data): </a:t>
            </a:r>
            <a:endParaRPr lang="en-US" sz="1400" b="1" u="sng"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Feature </a:t>
            </a:r>
            <a:r>
              <a:rPr lang="en-US" sz="1400" dirty="0">
                <a:latin typeface="Times New Roman" panose="02020603050405020304" pitchFamily="18" charset="0"/>
                <a:cs typeface="Times New Roman" panose="02020603050405020304" pitchFamily="18" charset="0"/>
              </a:rPr>
              <a:t>scaling involves bringing all feature values to a similar scale. In the context of LSTM models, this step is crucial to ensure that the </a:t>
            </a:r>
            <a:r>
              <a:rPr lang="en-US" sz="1400" dirty="0" smtClean="0">
                <a:latin typeface="Times New Roman" panose="02020603050405020304" pitchFamily="18" charset="0"/>
                <a:cs typeface="Times New Roman" panose="02020603050405020304" pitchFamily="18" charset="0"/>
              </a:rPr>
              <a:t>     input </a:t>
            </a:r>
            <a:r>
              <a:rPr lang="en-US" sz="1400" dirty="0">
                <a:latin typeface="Times New Roman" panose="02020603050405020304" pitchFamily="18" charset="0"/>
                <a:cs typeface="Times New Roman" panose="02020603050405020304" pitchFamily="18" charset="0"/>
              </a:rPr>
              <a:t>features are on a similar </a:t>
            </a:r>
            <a:r>
              <a:rPr lang="en-US" sz="1400" dirty="0" smtClean="0">
                <a:latin typeface="Times New Roman" panose="02020603050405020304" pitchFamily="18" charset="0"/>
                <a:cs typeface="Times New Roman" panose="02020603050405020304" pitchFamily="18" charset="0"/>
              </a:rPr>
              <a:t>scale(scaling </a:t>
            </a:r>
            <a:r>
              <a:rPr lang="en-US" sz="1400" dirty="0">
                <a:latin typeface="Times New Roman" panose="02020603050405020304" pitchFamily="18" charset="0"/>
                <a:cs typeface="Times New Roman" panose="02020603050405020304" pitchFamily="18" charset="0"/>
              </a:rPr>
              <a:t>values to a range of 0 to </a:t>
            </a:r>
            <a:r>
              <a:rPr lang="en-US" sz="1400" dirty="0" smtClean="0">
                <a:latin typeface="Times New Roman" panose="02020603050405020304" pitchFamily="18" charset="0"/>
                <a:cs typeface="Times New Roman" panose="02020603050405020304" pitchFamily="18" charset="0"/>
              </a:rPr>
              <a:t>1).</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Split the Dataset for Train and Test: </a:t>
            </a:r>
            <a:endParaRPr lang="en-US" sz="1400" b="1" u="sng"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The </a:t>
            </a:r>
            <a:r>
              <a:rPr lang="en-US" sz="1400" dirty="0">
                <a:latin typeface="Times New Roman" panose="02020603050405020304" pitchFamily="18" charset="0"/>
                <a:cs typeface="Times New Roman" panose="02020603050405020304" pitchFamily="18" charset="0"/>
              </a:rPr>
              <a:t>dataset is typically split into two parts: a training set and a testing set. The training set is used to train the model, while the testing set is used to evaluate the model's performance on unseen </a:t>
            </a:r>
            <a:r>
              <a:rPr lang="en-US" sz="1400" dirty="0" smtClean="0">
                <a:latin typeface="Times New Roman" panose="02020603050405020304" pitchFamily="18" charset="0"/>
                <a:cs typeface="Times New Roman" panose="02020603050405020304" pitchFamily="18" charset="0"/>
              </a:rPr>
              <a:t>data.</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Converting Features into </a:t>
            </a:r>
            <a:r>
              <a:rPr lang="en-US" sz="1400" b="1" u="sng" dirty="0" err="1">
                <a:latin typeface="Times New Roman" panose="02020603050405020304" pitchFamily="18" charset="0"/>
                <a:cs typeface="Times New Roman" panose="02020603050405020304" pitchFamily="18" charset="0"/>
              </a:rPr>
              <a:t>NumPy</a:t>
            </a:r>
            <a:r>
              <a:rPr lang="en-US" sz="1400" b="1" u="sng" dirty="0">
                <a:latin typeface="Times New Roman" panose="02020603050405020304" pitchFamily="18" charset="0"/>
                <a:cs typeface="Times New Roman" panose="02020603050405020304" pitchFamily="18" charset="0"/>
              </a:rPr>
              <a:t> Array and </a:t>
            </a:r>
            <a:r>
              <a:rPr lang="en-US" sz="1400" b="1" u="sng" dirty="0" smtClean="0">
                <a:latin typeface="Times New Roman" panose="02020603050405020304" pitchFamily="18" charset="0"/>
                <a:cs typeface="Times New Roman" panose="02020603050405020304" pitchFamily="18" charset="0"/>
              </a:rPr>
              <a:t>Reshaping: </a:t>
            </a:r>
          </a:p>
          <a:p>
            <a:pPr algn="just"/>
            <a:r>
              <a:rPr lang="en-US" sz="1400" dirty="0" smtClean="0">
                <a:latin typeface="Times New Roman" panose="02020603050405020304" pitchFamily="18" charset="0"/>
                <a:cs typeface="Times New Roman" panose="02020603050405020304" pitchFamily="18" charset="0"/>
              </a:rPr>
              <a:t>Each </a:t>
            </a:r>
            <a:r>
              <a:rPr lang="en-US" sz="1400" dirty="0">
                <a:latin typeface="Times New Roman" panose="02020603050405020304" pitchFamily="18" charset="0"/>
                <a:cs typeface="Times New Roman" panose="02020603050405020304" pitchFamily="18" charset="0"/>
              </a:rPr>
              <a:t>sample in the dataset may have multiple features. The data needs to be reshaped into a 3D array (samples, time steps, features) suitable for </a:t>
            </a:r>
            <a:r>
              <a:rPr lang="en-US" sz="1400" dirty="0" smtClean="0">
                <a:latin typeface="Times New Roman" panose="02020603050405020304" pitchFamily="18" charset="0"/>
                <a:cs typeface="Times New Roman" panose="02020603050405020304" pitchFamily="18" charset="0"/>
              </a:rPr>
              <a:t>LSTM</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Build the Architecture for the LSTM Network</a:t>
            </a:r>
            <a:r>
              <a:rPr lang="en-US" sz="1400" b="1" u="sng" dirty="0" smtClean="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This involves deciding the number of LSTM layers, the number of neurons in each layer, activation functions, dropout layers for regularization, and defining input and output layers</a:t>
            </a:r>
            <a:r>
              <a:rPr lang="en-US" sz="1400" dirty="0" smtClean="0">
                <a:latin typeface="Times New Roman" panose="02020603050405020304" pitchFamily="18" charset="0"/>
                <a:cs typeface="Times New Roman" panose="02020603050405020304" pitchFamily="18" charset="0"/>
              </a:rPr>
              <a:t>.</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smtClean="0">
                <a:latin typeface="Times New Roman" panose="02020603050405020304" pitchFamily="18" charset="0"/>
                <a:cs typeface="Times New Roman" panose="02020603050405020304" pitchFamily="18" charset="0"/>
              </a:rPr>
              <a:t>Compile </a:t>
            </a:r>
            <a:r>
              <a:rPr lang="en-US" sz="1400" b="1" u="sng" dirty="0">
                <a:latin typeface="Times New Roman" panose="02020603050405020304" pitchFamily="18" charset="0"/>
                <a:cs typeface="Times New Roman" panose="02020603050405020304" pitchFamily="18" charset="0"/>
              </a:rPr>
              <a:t>and Fit the Model (Training): </a:t>
            </a:r>
            <a:endParaRPr lang="en-US" sz="1400" b="1" u="sng"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Compile </a:t>
            </a:r>
            <a:r>
              <a:rPr lang="en-US" sz="1400" dirty="0">
                <a:latin typeface="Times New Roman" panose="02020603050405020304" pitchFamily="18" charset="0"/>
                <a:cs typeface="Times New Roman" panose="02020603050405020304" pitchFamily="18" charset="0"/>
              </a:rPr>
              <a:t>the LSTM model by defining the loss function, optimization algorithm, and metrics to be used to evaluate the model</a:t>
            </a:r>
            <a:r>
              <a:rPr lang="en-US" sz="1400" dirty="0" smtClean="0">
                <a:latin typeface="Times New Roman" panose="02020603050405020304" pitchFamily="18" charset="0"/>
                <a:cs typeface="Times New Roman" panose="02020603050405020304" pitchFamily="18" charset="0"/>
              </a:rPr>
              <a:t>.</a:t>
            </a:r>
          </a:p>
          <a:p>
            <a:pPr algn="just"/>
            <a:endParaRPr lang="en-US" sz="1400" b="1" dirty="0">
              <a:latin typeface="Times New Roman" panose="02020603050405020304" pitchFamily="18" charset="0"/>
              <a:cs typeface="Times New Roman" panose="02020603050405020304" pitchFamily="18" charset="0"/>
            </a:endParaRPr>
          </a:p>
          <a:p>
            <a:pPr algn="just"/>
            <a:r>
              <a:rPr lang="en-US" sz="1400" b="1" u="sng" dirty="0">
                <a:latin typeface="Times New Roman" panose="02020603050405020304" pitchFamily="18" charset="0"/>
                <a:cs typeface="Times New Roman" panose="02020603050405020304" pitchFamily="18" charset="0"/>
              </a:rPr>
              <a:t>Evaluate the Performance of the Model (Test): </a:t>
            </a:r>
            <a:endParaRPr lang="en-US" sz="1400" b="1" u="sng" dirty="0" smtClean="0">
              <a:latin typeface="Times New Roman" panose="02020603050405020304" pitchFamily="18" charset="0"/>
              <a:cs typeface="Times New Roman" panose="02020603050405020304" pitchFamily="18" charset="0"/>
            </a:endParaRPr>
          </a:p>
          <a:p>
            <a:pPr algn="just"/>
            <a:r>
              <a:rPr lang="en-US" sz="1400" dirty="0" smtClean="0">
                <a:latin typeface="Times New Roman" panose="02020603050405020304" pitchFamily="18" charset="0"/>
                <a:cs typeface="Times New Roman" panose="02020603050405020304" pitchFamily="18" charset="0"/>
              </a:rPr>
              <a:t>Finally</a:t>
            </a:r>
            <a:r>
              <a:rPr lang="en-US" sz="1400" dirty="0">
                <a:latin typeface="Times New Roman" panose="02020603050405020304" pitchFamily="18" charset="0"/>
                <a:cs typeface="Times New Roman" panose="02020603050405020304" pitchFamily="18" charset="0"/>
              </a:rPr>
              <a:t>, the trained model is tested on the unseen test dataset. Metrics such as accuracy, mean squared error (MSE), or others relevant to the problem domain are calculated to assess how well the model performs on new, unseen data.</a:t>
            </a:r>
            <a:endParaRPr lang="en-IN"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6981" y="797852"/>
            <a:ext cx="5305245" cy="369332"/>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ALGORITHM:</a:t>
            </a: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8796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16</a:t>
            </a:fld>
            <a:endParaRPr lang="en-IN"/>
          </a:p>
        </p:txBody>
      </p:sp>
      <p:sp>
        <p:nvSpPr>
          <p:cNvPr id="3" name="TextBox 2"/>
          <p:cNvSpPr txBox="1"/>
          <p:nvPr/>
        </p:nvSpPr>
        <p:spPr>
          <a:xfrm>
            <a:off x="3300932" y="2503651"/>
            <a:ext cx="10180608" cy="1015663"/>
          </a:xfrm>
          <a:prstGeom prst="rect">
            <a:avLst/>
          </a:prstGeom>
          <a:noFill/>
        </p:spPr>
        <p:txBody>
          <a:bodyPr wrap="square" rtlCol="0">
            <a:spAutoFit/>
          </a:bodyPr>
          <a:lstStyle/>
          <a:p>
            <a:r>
              <a:rPr lang="en-IN" sz="6000" b="1" dirty="0" smtClean="0">
                <a:latin typeface="Times New Roman" panose="02020603050405020304" pitchFamily="18" charset="0"/>
                <a:cs typeface="Times New Roman" panose="02020603050405020304" pitchFamily="18" charset="0"/>
              </a:rPr>
              <a:t>THANK YOU</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252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29;p62"/>
          <p:cNvSpPr txBox="1">
            <a:spLocks noGrp="1"/>
          </p:cNvSpPr>
          <p:nvPr>
            <p:ph type="title"/>
          </p:nvPr>
        </p:nvSpPr>
        <p:spPr>
          <a:xfrm>
            <a:off x="2727570" y="1006922"/>
            <a:ext cx="5883214"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smtClean="0">
                <a:latin typeface="Times New Roman" panose="02020603050405020304" pitchFamily="18" charset="0"/>
                <a:cs typeface="Times New Roman" panose="02020603050405020304" pitchFamily="18" charset="0"/>
              </a:rPr>
              <a:t>contents</a:t>
            </a:r>
            <a:endParaRPr u="sng"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938DB-AB13-450E-9CCF-7E8EF8A31D32}" type="slidenum">
              <a:rPr lang="en-IN" u="sng" smtClean="0">
                <a:solidFill>
                  <a:schemeClr val="tx1"/>
                </a:solidFill>
              </a:rPr>
              <a:t>2</a:t>
            </a:fld>
            <a:endParaRPr lang="en-IN" u="sng">
              <a:solidFill>
                <a:schemeClr val="tx1"/>
              </a:solidFill>
            </a:endParaRPr>
          </a:p>
        </p:txBody>
      </p:sp>
      <p:sp>
        <p:nvSpPr>
          <p:cNvPr id="5" name="Google Shape;516;p62"/>
          <p:cNvSpPr txBox="1">
            <a:spLocks noGrp="1"/>
          </p:cNvSpPr>
          <p:nvPr>
            <p:ph type="title" idx="4294967295"/>
          </p:nvPr>
        </p:nvSpPr>
        <p:spPr>
          <a:xfrm>
            <a:off x="1508918" y="2235200"/>
            <a:ext cx="811213"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u="sng" dirty="0" smtClean="0">
                <a:solidFill>
                  <a:schemeClr val="tx1"/>
                </a:solidFill>
                <a:latin typeface="Times New Roman" panose="02020603050405020304" pitchFamily="18" charset="0"/>
                <a:cs typeface="Times New Roman" panose="02020603050405020304" pitchFamily="18" charset="0"/>
              </a:rPr>
              <a:t>01</a:t>
            </a:r>
            <a:endParaRPr sz="4000" u="sng" dirty="0">
              <a:solidFill>
                <a:schemeClr val="tx1"/>
              </a:solidFill>
              <a:latin typeface="Times New Roman" panose="02020603050405020304" pitchFamily="18" charset="0"/>
              <a:cs typeface="Times New Roman" panose="02020603050405020304" pitchFamily="18" charset="0"/>
            </a:endParaRPr>
          </a:p>
        </p:txBody>
      </p:sp>
      <p:sp>
        <p:nvSpPr>
          <p:cNvPr id="6" name="Google Shape;521;p62"/>
          <p:cNvSpPr txBox="1">
            <a:spLocks noGrp="1"/>
          </p:cNvSpPr>
          <p:nvPr>
            <p:ph type="title" idx="4294967295"/>
          </p:nvPr>
        </p:nvSpPr>
        <p:spPr>
          <a:xfrm>
            <a:off x="304800" y="2968625"/>
            <a:ext cx="4297363" cy="857250"/>
          </a:xfrm>
          <a:prstGeom prst="rect">
            <a:avLst/>
          </a:prstGeom>
        </p:spPr>
        <p:txBody>
          <a:bodyPr spcFirstLastPara="1" wrap="square" lIns="91425" tIns="91425" rIns="91425" bIns="91425" anchor="t" anchorCtr="0">
            <a:noAutofit/>
          </a:bodyPr>
          <a:lstStyle/>
          <a:p>
            <a:pPr>
              <a:buSzPts val="1100"/>
            </a:pPr>
            <a:r>
              <a:rPr lang="en" u="sng" dirty="0" smtClean="0">
                <a:solidFill>
                  <a:schemeClr val="tx1"/>
                </a:solidFill>
                <a:latin typeface="Times New Roman" panose="02020603050405020304" pitchFamily="18" charset="0"/>
                <a:cs typeface="Times New Roman" panose="02020603050405020304" pitchFamily="18" charset="0"/>
              </a:rPr>
              <a:t>Problem statement</a:t>
            </a:r>
            <a:endParaRPr lang="en" u="sng" dirty="0">
              <a:solidFill>
                <a:schemeClr val="tx1"/>
              </a:solidFill>
              <a:latin typeface="Times New Roman" panose="02020603050405020304" pitchFamily="18" charset="0"/>
              <a:cs typeface="Times New Roman" panose="02020603050405020304" pitchFamily="18" charset="0"/>
            </a:endParaRPr>
          </a:p>
        </p:txBody>
      </p:sp>
      <p:sp>
        <p:nvSpPr>
          <p:cNvPr id="7" name="Google Shape;524;p62"/>
          <p:cNvSpPr txBox="1">
            <a:spLocks noGrp="1"/>
          </p:cNvSpPr>
          <p:nvPr>
            <p:ph type="title" idx="4294967295"/>
          </p:nvPr>
        </p:nvSpPr>
        <p:spPr>
          <a:xfrm>
            <a:off x="5320363" y="2287508"/>
            <a:ext cx="811212" cy="57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u="sng" dirty="0" smtClean="0">
                <a:solidFill>
                  <a:schemeClr val="tx1"/>
                </a:solidFill>
                <a:latin typeface="Times New Roman" panose="02020603050405020304" pitchFamily="18" charset="0"/>
                <a:cs typeface="Times New Roman" panose="02020603050405020304" pitchFamily="18" charset="0"/>
              </a:rPr>
              <a:t>02</a:t>
            </a:r>
            <a:endParaRPr sz="4000" u="sng" dirty="0">
              <a:solidFill>
                <a:schemeClr val="tx1"/>
              </a:solidFill>
              <a:latin typeface="Times New Roman" panose="02020603050405020304" pitchFamily="18" charset="0"/>
              <a:cs typeface="Times New Roman" panose="02020603050405020304" pitchFamily="18" charset="0"/>
            </a:endParaRPr>
          </a:p>
        </p:txBody>
      </p:sp>
      <p:sp>
        <p:nvSpPr>
          <p:cNvPr id="8" name="Google Shape;523;p62"/>
          <p:cNvSpPr txBox="1">
            <a:spLocks noGrp="1"/>
          </p:cNvSpPr>
          <p:nvPr>
            <p:ph type="title" idx="4294967295"/>
          </p:nvPr>
        </p:nvSpPr>
        <p:spPr>
          <a:xfrm>
            <a:off x="7932738" y="2970213"/>
            <a:ext cx="4335462" cy="855662"/>
          </a:xfrm>
          <a:prstGeom prst="rect">
            <a:avLst/>
          </a:prstGeom>
        </p:spPr>
        <p:txBody>
          <a:bodyPr spcFirstLastPara="1" wrap="square" lIns="91425" tIns="91425" rIns="91425" bIns="91425" anchor="t" anchorCtr="0">
            <a:noAutofit/>
          </a:bodyPr>
          <a:lstStyle/>
          <a:p>
            <a:pPr>
              <a:buSzPts val="1100"/>
              <a:buFont typeface="Arial"/>
            </a:pPr>
            <a:r>
              <a:rPr lang="en" u="sng" dirty="0" smtClean="0">
                <a:solidFill>
                  <a:schemeClr val="tx1"/>
                </a:solidFill>
                <a:latin typeface="Times New Roman" panose="02020603050405020304" pitchFamily="18" charset="0"/>
                <a:cs typeface="Times New Roman" panose="02020603050405020304" pitchFamily="18" charset="0"/>
              </a:rPr>
              <a:t>Proposed System</a:t>
            </a:r>
            <a:endParaRPr lang="en" u="sng" dirty="0">
              <a:solidFill>
                <a:schemeClr val="tx1"/>
              </a:solidFill>
              <a:latin typeface="Times New Roman" panose="02020603050405020304" pitchFamily="18" charset="0"/>
              <a:cs typeface="Times New Roman" panose="02020603050405020304" pitchFamily="18" charset="0"/>
            </a:endParaRPr>
          </a:p>
        </p:txBody>
      </p:sp>
      <p:sp>
        <p:nvSpPr>
          <p:cNvPr id="10" name="Google Shape;523;p62"/>
          <p:cNvSpPr txBox="1">
            <a:spLocks noGrp="1"/>
          </p:cNvSpPr>
          <p:nvPr>
            <p:ph type="title" idx="4294967295"/>
          </p:nvPr>
        </p:nvSpPr>
        <p:spPr>
          <a:xfrm>
            <a:off x="4352925" y="2950265"/>
            <a:ext cx="4333875" cy="855663"/>
          </a:xfrm>
          <a:prstGeom prst="rect">
            <a:avLst/>
          </a:prstGeom>
        </p:spPr>
        <p:txBody>
          <a:bodyPr spcFirstLastPara="1" wrap="square" lIns="91425" tIns="91425" rIns="91425" bIns="91425" anchor="t" anchorCtr="0">
            <a:noAutofit/>
          </a:bodyPr>
          <a:lstStyle/>
          <a:p>
            <a:pPr>
              <a:buSzPts val="1100"/>
              <a:buFont typeface="Arial"/>
            </a:pPr>
            <a:r>
              <a:rPr lang="en" u="sng" dirty="0" smtClean="0">
                <a:solidFill>
                  <a:schemeClr val="tx1"/>
                </a:solidFill>
                <a:latin typeface="Times New Roman" panose="02020603050405020304" pitchFamily="18" charset="0"/>
                <a:cs typeface="Times New Roman" panose="02020603050405020304" pitchFamily="18" charset="0"/>
              </a:rPr>
              <a:t>Existing</a:t>
            </a:r>
            <a:r>
              <a:rPr lang="en" sz="3200" u="sng" dirty="0" smtClean="0">
                <a:solidFill>
                  <a:schemeClr val="tx1"/>
                </a:solidFill>
                <a:latin typeface="Times New Roman" panose="02020603050405020304" pitchFamily="18" charset="0"/>
                <a:cs typeface="Times New Roman" panose="02020603050405020304" pitchFamily="18" charset="0"/>
              </a:rPr>
              <a:t> System</a:t>
            </a:r>
            <a:endParaRPr lang="en" sz="3200" u="sng"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9311338" y="2230909"/>
            <a:ext cx="697627" cy="707886"/>
          </a:xfrm>
          <a:prstGeom prst="rect">
            <a:avLst/>
          </a:prstGeom>
        </p:spPr>
        <p:txBody>
          <a:bodyPr wrap="none">
            <a:spAutoFit/>
          </a:bodyPr>
          <a:lstStyle/>
          <a:p>
            <a:r>
              <a:rPr lang="en" sz="4000" u="sng" dirty="0" smtClean="0">
                <a:latin typeface="Times New Roman" panose="02020603050405020304" pitchFamily="18" charset="0"/>
                <a:cs typeface="Times New Roman" panose="02020603050405020304" pitchFamily="18" charset="0"/>
              </a:rPr>
              <a:t>03</a:t>
            </a:r>
            <a:endParaRPr lang="en-IN" sz="4000" dirty="0"/>
          </a:p>
        </p:txBody>
      </p:sp>
    </p:spTree>
    <p:extLst>
      <p:ext uri="{BB962C8B-B14F-4D97-AF65-F5344CB8AC3E}">
        <p14:creationId xmlns:p14="http://schemas.microsoft.com/office/powerpoint/2010/main" val="28537840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3</a:t>
            </a:fld>
            <a:endParaRPr lang="en-IN"/>
          </a:p>
        </p:txBody>
      </p:sp>
      <p:sp>
        <p:nvSpPr>
          <p:cNvPr id="3" name="Rectangle 2"/>
          <p:cNvSpPr/>
          <p:nvPr/>
        </p:nvSpPr>
        <p:spPr>
          <a:xfrm>
            <a:off x="3239126" y="2579562"/>
            <a:ext cx="5681171" cy="707886"/>
          </a:xfrm>
          <a:prstGeom prst="rect">
            <a:avLst/>
          </a:prstGeom>
        </p:spPr>
        <p:txBody>
          <a:bodyPr wrap="none">
            <a:spAutoFit/>
          </a:bodyPr>
          <a:lstStyle/>
          <a:p>
            <a:pPr>
              <a:buSzPts val="1100"/>
            </a:pPr>
            <a:r>
              <a:rPr lang="en" sz="4000" u="sng" dirty="0" smtClean="0">
                <a:latin typeface="Times New Roman" panose="02020603050405020304" pitchFamily="18" charset="0"/>
                <a:cs typeface="Times New Roman" panose="02020603050405020304" pitchFamily="18" charset="0"/>
              </a:rPr>
              <a:t>PROBLEM STATEMENT</a:t>
            </a:r>
            <a:endParaRPr lang="en" sz="4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21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4</a:t>
            </a:fld>
            <a:endParaRPr lang="en-IN"/>
          </a:p>
        </p:txBody>
      </p:sp>
      <p:sp>
        <p:nvSpPr>
          <p:cNvPr id="3" name="TextBox 2"/>
          <p:cNvSpPr txBox="1"/>
          <p:nvPr/>
        </p:nvSpPr>
        <p:spPr>
          <a:xfrm>
            <a:off x="750154" y="2004024"/>
            <a:ext cx="10860656" cy="1477328"/>
          </a:xfrm>
          <a:prstGeom prst="rect">
            <a:avLst/>
          </a:prstGeom>
          <a:noFill/>
        </p:spPr>
        <p:txBody>
          <a:bodyPr wrap="square" rtlCol="0">
            <a:spAutoFit/>
          </a:bodyPr>
          <a:lstStyle/>
          <a:p>
            <a:r>
              <a:rPr lang="en" dirty="0">
                <a:latin typeface="Times New Roman" panose="02020603050405020304" pitchFamily="18" charset="0"/>
                <a:cs typeface="Times New Roman" panose="02020603050405020304" pitchFamily="18" charset="0"/>
              </a:rPr>
              <a:t>Email spam remains a pervasive issue that affects individuals and organizations alike. Users constantly deal with unwanted and potentially harmful emails, exposing them to risks such as scams, malware, and phishing attacks. Existing spam filters, although useful, are far from flawless, often marking legitimate emails as spam (false positives) or failing to catch spam (false negatives).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077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5</a:t>
            </a:fld>
            <a:endParaRPr lang="en-IN"/>
          </a:p>
        </p:txBody>
      </p:sp>
      <p:sp>
        <p:nvSpPr>
          <p:cNvPr id="3" name="Google Shape;572;p69"/>
          <p:cNvSpPr txBox="1">
            <a:spLocks/>
          </p:cNvSpPr>
          <p:nvPr/>
        </p:nvSpPr>
        <p:spPr>
          <a:xfrm>
            <a:off x="3528205" y="2796515"/>
            <a:ext cx="5539596" cy="702575"/>
          </a:xfrm>
          <a:prstGeom prst="rect">
            <a:avLst/>
          </a:prstGeom>
        </p:spPr>
        <p:txBody>
          <a:bodyPr spcFirstLastPara="1" wrap="square" lIns="91425" tIns="91425" rIns="91425" bIns="91425" anchor="t" anchorCtr="0">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 sz="4000" u="sng" smtClean="0">
                <a:solidFill>
                  <a:schemeClr val="tx1"/>
                </a:solidFill>
                <a:latin typeface="Times New Roman" panose="02020603050405020304" pitchFamily="18" charset="0"/>
                <a:cs typeface="Times New Roman" panose="02020603050405020304" pitchFamily="18" charset="0"/>
              </a:rPr>
              <a:t>EXISTING SYSTEM</a:t>
            </a:r>
            <a:endParaRPr lang="en" sz="4000"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23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9;p62"/>
          <p:cNvSpPr txBox="1">
            <a:spLocks/>
          </p:cNvSpPr>
          <p:nvPr/>
        </p:nvSpPr>
        <p:spPr>
          <a:xfrm>
            <a:off x="1777041" y="996390"/>
            <a:ext cx="8274354" cy="691101"/>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3600" b="1" u="sng" dirty="0" smtClean="0"/>
              <a:t>NAÏVE BAYES CLASSIFIER</a:t>
            </a:r>
            <a:endParaRPr lang="en-IN" sz="3600" b="1" u="sng" dirty="0"/>
          </a:p>
        </p:txBody>
      </p:sp>
      <p:sp>
        <p:nvSpPr>
          <p:cNvPr id="6" name="TextBox 5"/>
          <p:cNvSpPr txBox="1"/>
          <p:nvPr/>
        </p:nvSpPr>
        <p:spPr>
          <a:xfrm>
            <a:off x="1009290" y="2035834"/>
            <a:ext cx="10161917" cy="2031325"/>
          </a:xfrm>
          <a:prstGeom prst="rect">
            <a:avLst/>
          </a:prstGeom>
          <a:noFill/>
        </p:spPr>
        <p:txBody>
          <a:bodyPr wrap="square" rtlCol="0">
            <a:spAutoFit/>
          </a:bodyPr>
          <a:lstStyle/>
          <a:p>
            <a:endParaRPr lang="en-US" sz="1400" dirty="0"/>
          </a:p>
          <a:p>
            <a:pPr algn="just"/>
            <a:endParaRPr lang="en-US" sz="14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Naïve: It is called Naïve because it assumes that the occurrence of a certain feature is independent of the occurrence of other </a:t>
            </a:r>
            <a:r>
              <a:rPr lang="en-US" sz="1400" b="1" dirty="0" smtClean="0">
                <a:latin typeface="Times New Roman" panose="02020603050405020304" pitchFamily="18" charset="0"/>
                <a:cs typeface="Times New Roman" panose="02020603050405020304" pitchFamily="18" charset="0"/>
              </a:rPr>
              <a:t>features which gives the same results.</a:t>
            </a: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The Naive Bayes classifier is a probabilistic classifier that can be used for classification tasks. It is based on Bayes' theorem, </a:t>
            </a:r>
            <a:endParaRPr lang="en-US" sz="1400"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The formula for Bayes' theorem is given as:</a:t>
            </a:r>
            <a:endParaRPr lang="en-US" sz="1400" b="1"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157938DB-AB13-450E-9CCF-7E8EF8A31D32}" type="slidenum">
              <a:rPr lang="en-IN" smtClean="0"/>
              <a:t>6</a:t>
            </a:fld>
            <a:endParaRPr lang="en-IN"/>
          </a:p>
        </p:txBody>
      </p:sp>
    </p:spTree>
    <p:extLst>
      <p:ext uri="{BB962C8B-B14F-4D97-AF65-F5344CB8AC3E}">
        <p14:creationId xmlns:p14="http://schemas.microsoft.com/office/powerpoint/2010/main" val="2641694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29;p62"/>
          <p:cNvSpPr txBox="1">
            <a:spLocks/>
          </p:cNvSpPr>
          <p:nvPr/>
        </p:nvSpPr>
        <p:spPr>
          <a:xfrm>
            <a:off x="1863305" y="1043796"/>
            <a:ext cx="8274354" cy="691101"/>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3600" b="1" u="sng" dirty="0" smtClean="0"/>
              <a:t>NAÏVE BAYES CLASSIFIER</a:t>
            </a:r>
            <a:endParaRPr lang="en-IN" sz="3600" b="1" u="sn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4589" y="2438880"/>
            <a:ext cx="6109901" cy="3248430"/>
          </a:xfrm>
          <a:prstGeom prst="rect">
            <a:avLst/>
          </a:prstGeom>
        </p:spPr>
      </p:pic>
      <p:sp>
        <p:nvSpPr>
          <p:cNvPr id="5" name="TextBox 4"/>
          <p:cNvSpPr txBox="1"/>
          <p:nvPr/>
        </p:nvSpPr>
        <p:spPr>
          <a:xfrm>
            <a:off x="250165" y="2714925"/>
            <a:ext cx="5055080" cy="2554545"/>
          </a:xfrm>
          <a:prstGeom prst="rect">
            <a:avLst/>
          </a:prstGeom>
          <a:noFill/>
        </p:spPr>
        <p:txBody>
          <a:bodyPr wrap="square" rtlCol="0">
            <a:spAutoFit/>
          </a:bodyPr>
          <a:lstStyle/>
          <a:p>
            <a:pPr algn="just"/>
            <a:r>
              <a:rPr lang="en-IN" sz="1600" b="1" u="sng" dirty="0" smtClean="0">
                <a:latin typeface="Times New Roman" panose="02020603050405020304" pitchFamily="18" charset="0"/>
                <a:cs typeface="Times New Roman" panose="02020603050405020304" pitchFamily="18" charset="0"/>
              </a:rPr>
              <a:t>Posterior Probability </a:t>
            </a:r>
            <a:r>
              <a:rPr lang="en-IN" sz="1600" dirty="0" smtClean="0">
                <a:latin typeface="Times New Roman" panose="02020603050405020304" pitchFamily="18" charset="0"/>
                <a:cs typeface="Times New Roman" panose="02020603050405020304" pitchFamily="18" charset="0"/>
              </a:rPr>
              <a:t>: Probability that Email Received is Spam (or) Ham mail by observing features.</a:t>
            </a:r>
          </a:p>
          <a:p>
            <a:pPr algn="just"/>
            <a:r>
              <a:rPr lang="en-IN" sz="1600" b="1" u="sng" dirty="0" smtClean="0">
                <a:latin typeface="Times New Roman" panose="02020603050405020304" pitchFamily="18" charset="0"/>
                <a:cs typeface="Times New Roman" panose="02020603050405020304" pitchFamily="18" charset="0"/>
              </a:rPr>
              <a:t>Likelihood Probability</a:t>
            </a:r>
            <a:r>
              <a:rPr lang="en-IN" sz="1600" dirty="0" smtClean="0">
                <a:latin typeface="Times New Roman" panose="02020603050405020304" pitchFamily="18" charset="0"/>
                <a:cs typeface="Times New Roman" panose="02020603050405020304" pitchFamily="18" charset="0"/>
              </a:rPr>
              <a:t> : Probability of observing particular word. This likelihood estimated from the training data.</a:t>
            </a:r>
          </a:p>
          <a:p>
            <a:pPr algn="just"/>
            <a:r>
              <a:rPr lang="en-IN" sz="1600" b="1" u="sng" dirty="0" smtClean="0">
                <a:latin typeface="Times New Roman" panose="02020603050405020304" pitchFamily="18" charset="0"/>
                <a:cs typeface="Times New Roman" panose="02020603050405020304" pitchFamily="18" charset="0"/>
              </a:rPr>
              <a:t>Prior Probability </a:t>
            </a:r>
            <a:r>
              <a:rPr lang="en-IN" sz="1600" b="1" dirty="0" smtClean="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Probability that an email is Spam (or) Ham is based only on frequency of Spam (or) Ham emails in dataset</a:t>
            </a:r>
          </a:p>
          <a:p>
            <a:pPr algn="just"/>
            <a:r>
              <a:rPr lang="en-IN" sz="1600" b="1" u="sng" dirty="0" smtClean="0">
                <a:latin typeface="Times New Roman" panose="02020603050405020304" pitchFamily="18" charset="0"/>
                <a:cs typeface="Times New Roman" panose="02020603050405020304" pitchFamily="18" charset="0"/>
              </a:rPr>
              <a:t>Evidence(or)Marginal</a:t>
            </a:r>
            <a:r>
              <a:rPr lang="en-IN" sz="1600" dirty="0" smtClean="0">
                <a:latin typeface="Times New Roman" panose="02020603050405020304" pitchFamily="18" charset="0"/>
                <a:cs typeface="Times New Roman" panose="02020603050405020304" pitchFamily="18" charset="0"/>
              </a:rPr>
              <a:t> : It is scaling factor used to compute the posterior probability from prior and likelihood</a:t>
            </a:r>
            <a:endParaRPr lang="en-IN" sz="1600" b="1" u="sng"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157938DB-AB13-450E-9CCF-7E8EF8A31D32}" type="slidenum">
              <a:rPr lang="en-IN" smtClean="0"/>
              <a:t>7</a:t>
            </a:fld>
            <a:endParaRPr lang="en-IN"/>
          </a:p>
        </p:txBody>
      </p:sp>
    </p:spTree>
    <p:extLst>
      <p:ext uri="{BB962C8B-B14F-4D97-AF65-F5344CB8AC3E}">
        <p14:creationId xmlns:p14="http://schemas.microsoft.com/office/powerpoint/2010/main" val="5968761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389" y="1923691"/>
            <a:ext cx="10075653" cy="3108543"/>
          </a:xfrm>
          <a:prstGeom prst="rect">
            <a:avLst/>
          </a:prstGeom>
          <a:noFill/>
        </p:spPr>
        <p:txBody>
          <a:bodyPr wrap="square" rtlCol="0">
            <a:spAutoFit/>
          </a:bodyPr>
          <a:lstStyle/>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Problem Understanding</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Data Collection</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Data Cleaning</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a:latin typeface="Times New Roman" panose="02020603050405020304" pitchFamily="18" charset="0"/>
                <a:cs typeface="Times New Roman" panose="02020603050405020304" pitchFamily="18" charset="0"/>
              </a:rPr>
              <a:t>Feature </a:t>
            </a:r>
            <a:r>
              <a:rPr lang="en-IN" sz="1400" b="1" dirty="0" smtClean="0">
                <a:latin typeface="Times New Roman" panose="02020603050405020304" pitchFamily="18" charset="0"/>
                <a:cs typeface="Times New Roman" panose="02020603050405020304" pitchFamily="18" charset="0"/>
              </a:rPr>
              <a:t>Selection</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FontTx/>
              <a:buAutoNum type="arabicPeriod"/>
            </a:pPr>
            <a:r>
              <a:rPr lang="en-IN" sz="1400" b="1" dirty="0" smtClean="0">
                <a:latin typeface="Times New Roman" panose="02020603050405020304" pitchFamily="18" charset="0"/>
                <a:cs typeface="Times New Roman" panose="02020603050405020304" pitchFamily="18" charset="0"/>
              </a:rPr>
              <a:t>Building a Model</a:t>
            </a:r>
          </a:p>
          <a:p>
            <a:pPr marL="342900" indent="-342900" algn="just">
              <a:buFontTx/>
              <a:buAutoNum type="arabicPeriod"/>
            </a:pPr>
            <a:endParaRPr lang="en-US" sz="1400" dirty="0" smtClean="0">
              <a:latin typeface="Times New Roman" panose="02020603050405020304" pitchFamily="18" charset="0"/>
              <a:cs typeface="Times New Roman" panose="02020603050405020304" pitchFamily="18" charset="0"/>
            </a:endParaRPr>
          </a:p>
          <a:p>
            <a:pPr marL="342900" indent="-342900" algn="just">
              <a:buFontTx/>
              <a:buAutoNum type="arabicPeriod"/>
            </a:pPr>
            <a:r>
              <a:rPr lang="en-IN" sz="1400" b="1" dirty="0" smtClean="0">
                <a:latin typeface="Times New Roman" panose="02020603050405020304" pitchFamily="18" charset="0"/>
                <a:cs typeface="Times New Roman" panose="02020603050405020304" pitchFamily="18" charset="0"/>
              </a:rPr>
              <a:t>Evaluating the model</a:t>
            </a: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r>
              <a:rPr lang="en-IN" sz="1400" b="1" dirty="0" smtClean="0">
                <a:latin typeface="Times New Roman" panose="02020603050405020304" pitchFamily="18" charset="0"/>
                <a:cs typeface="Times New Roman" panose="02020603050405020304" pitchFamily="18" charset="0"/>
              </a:rPr>
              <a:t>Make Classifications</a:t>
            </a:r>
            <a:endParaRPr lang="en-IN" sz="1400" b="1" dirty="0">
              <a:latin typeface="Times New Roman" panose="02020603050405020304" pitchFamily="18" charset="0"/>
              <a:cs typeface="Times New Roman" panose="02020603050405020304" pitchFamily="18" charset="0"/>
            </a:endParaRPr>
          </a:p>
          <a:p>
            <a:pPr marL="342900" indent="-342900" algn="just">
              <a:buAutoNum type="arabicPeriod"/>
            </a:pPr>
            <a:endParaRPr lang="en-IN" sz="1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45389" y="888521"/>
            <a:ext cx="5305245" cy="369332"/>
          </a:xfrm>
          <a:prstGeom prst="rect">
            <a:avLst/>
          </a:prstGeom>
          <a:noFill/>
        </p:spPr>
        <p:txBody>
          <a:bodyPr wrap="square" rtlCol="0">
            <a:spAutoFit/>
          </a:bodyPr>
          <a:lstStyle/>
          <a:p>
            <a:r>
              <a:rPr lang="en-IN" b="1" u="sng" dirty="0" smtClean="0">
                <a:latin typeface="Times New Roman" panose="02020603050405020304" pitchFamily="18" charset="0"/>
                <a:cs typeface="Times New Roman" panose="02020603050405020304" pitchFamily="18" charset="0"/>
              </a:rPr>
              <a:t>ALGORITHM:</a:t>
            </a:r>
            <a:endParaRPr lang="en-IN" b="1" u="sng"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157938DB-AB13-450E-9CCF-7E8EF8A31D32}" type="slidenum">
              <a:rPr lang="en-IN" smtClean="0"/>
              <a:t>8</a:t>
            </a:fld>
            <a:endParaRPr lang="en-IN"/>
          </a:p>
        </p:txBody>
      </p:sp>
    </p:spTree>
    <p:extLst>
      <p:ext uri="{BB962C8B-B14F-4D97-AF65-F5344CB8AC3E}">
        <p14:creationId xmlns:p14="http://schemas.microsoft.com/office/powerpoint/2010/main" val="3778250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57938DB-AB13-450E-9CCF-7E8EF8A31D32}" type="slidenum">
              <a:rPr lang="en-IN" smtClean="0"/>
              <a:t>9</a:t>
            </a:fld>
            <a:endParaRPr lang="en-IN"/>
          </a:p>
        </p:txBody>
      </p:sp>
      <p:sp>
        <p:nvSpPr>
          <p:cNvPr id="4" name="TextBox 3"/>
          <p:cNvSpPr txBox="1"/>
          <p:nvPr/>
        </p:nvSpPr>
        <p:spPr>
          <a:xfrm>
            <a:off x="500332" y="748521"/>
            <a:ext cx="5667555" cy="369332"/>
          </a:xfrm>
          <a:prstGeom prst="rect">
            <a:avLst/>
          </a:prstGeom>
          <a:noFill/>
        </p:spPr>
        <p:txBody>
          <a:bodyPr wrap="square" rtlCol="0">
            <a:spAutoFit/>
          </a:bodyPr>
          <a:lstStyle/>
          <a:p>
            <a:r>
              <a:rPr lang="en-IN" b="1" dirty="0" smtClean="0">
                <a:latin typeface="Times New Roman" panose="02020603050405020304" pitchFamily="18" charset="0"/>
                <a:cs typeface="Times New Roman" panose="02020603050405020304" pitchFamily="18" charset="0"/>
              </a:rPr>
              <a:t>OUTPUT: </a:t>
            </a:r>
            <a:endParaRPr lang="en-IN"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00332" y="1270253"/>
            <a:ext cx="9010650" cy="3681831"/>
          </a:xfrm>
          <a:prstGeom prst="rect">
            <a:avLst/>
          </a:prstGeom>
        </p:spPr>
      </p:pic>
    </p:spTree>
    <p:extLst>
      <p:ext uri="{BB962C8B-B14F-4D97-AF65-F5344CB8AC3E}">
        <p14:creationId xmlns:p14="http://schemas.microsoft.com/office/powerpoint/2010/main" val="2868582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1462</TotalTime>
  <Words>875</Words>
  <Application>Microsoft Office PowerPoint</Application>
  <PresentationFormat>Widescreen</PresentationFormat>
  <Paragraphs>115</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Times New Roman</vt:lpstr>
      <vt:lpstr>Wingdings 2</vt:lpstr>
      <vt:lpstr>Dividend</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dc:creator>
  <cp:lastModifiedBy>SUNDAR</cp:lastModifiedBy>
  <cp:revision>90</cp:revision>
  <dcterms:created xsi:type="dcterms:W3CDTF">2023-11-02T17:01:52Z</dcterms:created>
  <dcterms:modified xsi:type="dcterms:W3CDTF">2024-01-12T05:04:51Z</dcterms:modified>
</cp:coreProperties>
</file>