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73" r:id="rId4"/>
    <p:sldId id="258" r:id="rId5"/>
    <p:sldId id="259" r:id="rId6"/>
    <p:sldId id="260" r:id="rId7"/>
    <p:sldId id="262" r:id="rId8"/>
    <p:sldId id="263" r:id="rId9"/>
    <p:sldId id="264" r:id="rId10"/>
    <p:sldId id="270" r:id="rId11"/>
    <p:sldId id="261" r:id="rId12"/>
    <p:sldId id="272" r:id="rId13"/>
    <p:sldId id="271"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94610"/>
  </p:normalViewPr>
  <p:slideViewPr>
    <p:cSldViewPr snapToGrid="0" snapToObjects="1">
      <p:cViewPr varScale="1">
        <p:scale>
          <a:sx n="74" d="100"/>
          <a:sy n="74" d="100"/>
        </p:scale>
        <p:origin x="39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081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129146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962870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752290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38608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687771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741940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495987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20782"/>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537930"/>
            <a:ext cx="7033260" cy="833199"/>
          </a:xfrm>
          <a:prstGeom prst="rect">
            <a:avLst/>
          </a:prstGeom>
          <a:noFill/>
          <a:ln/>
        </p:spPr>
        <p:txBody>
          <a:bodyPr wrap="none" rtlCol="0" anchor="t"/>
          <a:lstStyle/>
          <a:p>
            <a:pPr marL="0" indent="0">
              <a:lnSpc>
                <a:spcPts val="6561"/>
              </a:lnSpc>
              <a:buNone/>
            </a:pPr>
            <a:r>
              <a:rPr lang="en-US" sz="5249" dirty="0">
                <a:solidFill>
                  <a:srgbClr val="FFFFFF"/>
                </a:solidFill>
                <a:latin typeface="Times New Roman" panose="02020603050405020304" pitchFamily="18" charset="0"/>
                <a:ea typeface="Fraunces" pitchFamily="34" charset="-122"/>
                <a:cs typeface="Times New Roman" panose="02020603050405020304" pitchFamily="18" charset="0"/>
              </a:rPr>
              <a:t>Email Spam Detection</a:t>
            </a:r>
            <a:endParaRPr lang="en-US" sz="5249" dirty="0">
              <a:latin typeface="Times New Roman" panose="02020603050405020304" pitchFamily="18" charset="0"/>
              <a:cs typeface="Times New Roman" panose="02020603050405020304" pitchFamily="18" charset="0"/>
            </a:endParaRPr>
          </a:p>
        </p:txBody>
      </p:sp>
      <p:sp>
        <p:nvSpPr>
          <p:cNvPr id="6" name="Text 3"/>
          <p:cNvSpPr/>
          <p:nvPr/>
        </p:nvSpPr>
        <p:spPr>
          <a:xfrm>
            <a:off x="833199" y="2704386"/>
            <a:ext cx="7477601" cy="355402"/>
          </a:xfrm>
          <a:prstGeom prst="rect">
            <a:avLst/>
          </a:prstGeom>
          <a:noFill/>
          <a:ln/>
        </p:spPr>
        <p:txBody>
          <a:bodyPr wrap="none" rtlCol="0" anchor="t"/>
          <a:lstStyle/>
          <a:p>
            <a:pPr marL="0" indent="0">
              <a:lnSpc>
                <a:spcPts val="2799"/>
              </a:lnSpc>
              <a:buNone/>
            </a:pP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Batch -6 </a:t>
            </a:r>
            <a:endParaRPr lang="en-US" sz="1750" dirty="0">
              <a:latin typeface="Times New Roman" panose="02020603050405020304" pitchFamily="18" charset="0"/>
              <a:cs typeface="Times New Roman" panose="02020603050405020304" pitchFamily="18" charset="0"/>
            </a:endParaRPr>
          </a:p>
        </p:txBody>
      </p:sp>
      <p:sp>
        <p:nvSpPr>
          <p:cNvPr id="7" name="Text 4"/>
          <p:cNvSpPr/>
          <p:nvPr/>
        </p:nvSpPr>
        <p:spPr>
          <a:xfrm>
            <a:off x="833199" y="3309699"/>
            <a:ext cx="7477601" cy="355402"/>
          </a:xfrm>
          <a:prstGeom prst="rect">
            <a:avLst/>
          </a:prstGeom>
          <a:noFill/>
          <a:ln/>
        </p:spPr>
        <p:txBody>
          <a:bodyPr wrap="none" rtlCol="0" anchor="t"/>
          <a:lstStyle/>
          <a:p>
            <a:pPr marL="0" indent="0">
              <a:lnSpc>
                <a:spcPts val="2799"/>
              </a:lnSpc>
              <a:buNone/>
            </a:pP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A.Rachana(20KN1A4204)</a:t>
            </a:r>
            <a:endParaRPr lang="en-US" sz="1750" dirty="0">
              <a:latin typeface="Times New Roman" panose="02020603050405020304" pitchFamily="18" charset="0"/>
              <a:cs typeface="Times New Roman" panose="02020603050405020304" pitchFamily="18" charset="0"/>
            </a:endParaRPr>
          </a:p>
        </p:txBody>
      </p:sp>
      <p:sp>
        <p:nvSpPr>
          <p:cNvPr id="8" name="Text 5"/>
          <p:cNvSpPr/>
          <p:nvPr/>
        </p:nvSpPr>
        <p:spPr>
          <a:xfrm>
            <a:off x="833199" y="3915013"/>
            <a:ext cx="7477601" cy="355402"/>
          </a:xfrm>
          <a:prstGeom prst="rect">
            <a:avLst/>
          </a:prstGeom>
          <a:noFill/>
          <a:ln/>
        </p:spPr>
        <p:txBody>
          <a:bodyPr wrap="none" rtlCol="0" anchor="t"/>
          <a:lstStyle/>
          <a:p>
            <a:pPr marL="0" indent="0">
              <a:lnSpc>
                <a:spcPts val="2799"/>
              </a:lnSpc>
              <a:buNone/>
            </a:pP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M.Haritha(20KN1A4234)</a:t>
            </a:r>
            <a:endParaRPr lang="en-US" sz="1750" dirty="0">
              <a:latin typeface="Times New Roman" panose="02020603050405020304" pitchFamily="18" charset="0"/>
              <a:cs typeface="Times New Roman" panose="02020603050405020304" pitchFamily="18" charset="0"/>
            </a:endParaRPr>
          </a:p>
        </p:txBody>
      </p:sp>
      <p:sp>
        <p:nvSpPr>
          <p:cNvPr id="9" name="Text 6"/>
          <p:cNvSpPr/>
          <p:nvPr/>
        </p:nvSpPr>
        <p:spPr>
          <a:xfrm>
            <a:off x="833199" y="4520327"/>
            <a:ext cx="7477601" cy="355402"/>
          </a:xfrm>
          <a:prstGeom prst="rect">
            <a:avLst/>
          </a:prstGeom>
          <a:noFill/>
          <a:ln/>
        </p:spPr>
        <p:txBody>
          <a:bodyPr wrap="none" rtlCol="0" anchor="t"/>
          <a:lstStyle/>
          <a:p>
            <a:pPr marL="0" indent="0">
              <a:lnSpc>
                <a:spcPts val="2799"/>
              </a:lnSpc>
              <a:buNone/>
            </a:pP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M.Bhanu Sri(20KN1A4235)</a:t>
            </a:r>
            <a:endParaRPr lang="en-US" sz="1750" dirty="0">
              <a:latin typeface="Times New Roman" panose="02020603050405020304" pitchFamily="18" charset="0"/>
              <a:cs typeface="Times New Roman" panose="02020603050405020304" pitchFamily="18" charset="0"/>
            </a:endParaRPr>
          </a:p>
        </p:txBody>
      </p:sp>
      <p:sp>
        <p:nvSpPr>
          <p:cNvPr id="10" name="Text 7"/>
          <p:cNvSpPr/>
          <p:nvPr/>
        </p:nvSpPr>
        <p:spPr>
          <a:xfrm>
            <a:off x="833199" y="5125641"/>
            <a:ext cx="7477601" cy="355402"/>
          </a:xfrm>
          <a:prstGeom prst="rect">
            <a:avLst/>
          </a:prstGeom>
          <a:noFill/>
          <a:ln/>
        </p:spPr>
        <p:txBody>
          <a:bodyPr wrap="none" rtlCol="0" anchor="t"/>
          <a:lstStyle/>
          <a:p>
            <a:pPr marL="0" indent="0">
              <a:lnSpc>
                <a:spcPts val="2799"/>
              </a:lnSpc>
              <a:buNone/>
            </a:pP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T.Sai Sundar(20KN1A4259)</a:t>
            </a:r>
            <a:endParaRPr lang="en-US" sz="1750" dirty="0">
              <a:latin typeface="Times New Roman" panose="02020603050405020304" pitchFamily="18" charset="0"/>
              <a:cs typeface="Times New Roman" panose="02020603050405020304" pitchFamily="18" charset="0"/>
            </a:endParaRPr>
          </a:p>
        </p:txBody>
      </p:sp>
      <p:sp>
        <p:nvSpPr>
          <p:cNvPr id="11" name="Text 8"/>
          <p:cNvSpPr/>
          <p:nvPr/>
        </p:nvSpPr>
        <p:spPr>
          <a:xfrm>
            <a:off x="833199" y="5730954"/>
            <a:ext cx="7477601" cy="355402"/>
          </a:xfrm>
          <a:prstGeom prst="rect">
            <a:avLst/>
          </a:prstGeom>
          <a:noFill/>
          <a:ln/>
        </p:spPr>
        <p:txBody>
          <a:bodyPr wrap="none" rtlCol="0" anchor="t"/>
          <a:lstStyle/>
          <a:p>
            <a:pPr marL="0" indent="0">
              <a:lnSpc>
                <a:spcPts val="2799"/>
              </a:lnSpc>
              <a:buNone/>
            </a:pPr>
            <a:r>
              <a:rPr lang="en-US" sz="1750" dirty="0" smtClean="0">
                <a:solidFill>
                  <a:srgbClr val="EBECEF"/>
                </a:solidFill>
                <a:latin typeface="Times New Roman" panose="02020603050405020304" pitchFamily="18" charset="0"/>
                <a:ea typeface="Epilogue" pitchFamily="34" charset="-122"/>
                <a:cs typeface="Times New Roman" panose="02020603050405020304" pitchFamily="18" charset="0"/>
              </a:rPr>
              <a:t>                                                                Under the Esteemed Guidance of</a:t>
            </a:r>
            <a:endParaRPr lang="en-US" sz="1750" dirty="0">
              <a:latin typeface="Times New Roman" panose="02020603050405020304" pitchFamily="18" charset="0"/>
              <a:cs typeface="Times New Roman" panose="02020603050405020304" pitchFamily="18" charset="0"/>
            </a:endParaRPr>
          </a:p>
        </p:txBody>
      </p:sp>
      <p:sp>
        <p:nvSpPr>
          <p:cNvPr id="12" name="Text 9"/>
          <p:cNvSpPr/>
          <p:nvPr/>
        </p:nvSpPr>
        <p:spPr>
          <a:xfrm>
            <a:off x="833199" y="6336268"/>
            <a:ext cx="7477601" cy="355402"/>
          </a:xfrm>
          <a:prstGeom prst="rect">
            <a:avLst/>
          </a:prstGeom>
          <a:noFill/>
          <a:ln/>
        </p:spPr>
        <p:txBody>
          <a:bodyPr wrap="none" rtlCol="0" anchor="t"/>
          <a:lstStyle/>
          <a:p>
            <a:pPr marL="0" indent="0">
              <a:lnSpc>
                <a:spcPts val="2799"/>
              </a:lnSpc>
              <a:buNone/>
            </a:pP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                                                                         Mr. </a:t>
            </a:r>
            <a:r>
              <a:rPr lang="en-US" sz="1750" dirty="0" smtClean="0">
                <a:solidFill>
                  <a:srgbClr val="EBECEF"/>
                </a:solidFill>
                <a:latin typeface="Times New Roman" panose="02020603050405020304" pitchFamily="18" charset="0"/>
                <a:ea typeface="Epilogue" pitchFamily="34" charset="-122"/>
                <a:cs typeface="Times New Roman" panose="02020603050405020304" pitchFamily="18" charset="0"/>
              </a:rPr>
              <a:t>K Rajesh</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135081"/>
            <a:ext cx="14630400" cy="8229600"/>
          </a:xfrm>
          <a:prstGeom prst="rect">
            <a:avLst/>
          </a:prstGeom>
          <a:solidFill>
            <a:srgbClr val="080E26"/>
          </a:solidFill>
          <a:ln w="13811">
            <a:solidFill>
              <a:srgbClr val="565151"/>
            </a:solidFill>
            <a:prstDash val="solid"/>
          </a:ln>
        </p:spPr>
      </p:sp>
      <p:sp>
        <p:nvSpPr>
          <p:cNvPr id="6" name="Text 1"/>
          <p:cNvSpPr/>
          <p:nvPr/>
        </p:nvSpPr>
        <p:spPr>
          <a:xfrm>
            <a:off x="5746287" y="115051"/>
            <a:ext cx="2191385" cy="694690"/>
          </a:xfrm>
          <a:prstGeom prst="rect">
            <a:avLst/>
          </a:prstGeom>
          <a:noFill/>
        </p:spPr>
        <p:txBody>
          <a:bodyPr wrap="none" rtlCol="0" anchor="ctr" anchorCtr="0"/>
          <a:lstStyle/>
          <a:p>
            <a:pPr marL="0" indent="0" algn="ctr">
              <a:lnSpc>
                <a:spcPts val="5470"/>
              </a:lnSpc>
              <a:buNone/>
            </a:pPr>
            <a:r>
              <a:rPr lang="en-IN" altLang="en-US" sz="3600" b="1" kern="0" spc="-131" dirty="0">
                <a:solidFill>
                  <a:srgbClr val="FFFFFF"/>
                </a:solidFill>
                <a:latin typeface="Times New Roman" panose="02020603050405020304" charset="0"/>
                <a:ea typeface="Overpass" pitchFamily="34" charset="-122"/>
                <a:cs typeface="Times New Roman" panose="02020603050405020304" charset="0"/>
              </a:rPr>
              <a:t>Flowchart</a:t>
            </a:r>
          </a:p>
        </p:txBody>
      </p:sp>
      <p:sp>
        <p:nvSpPr>
          <p:cNvPr id="7" name="Oval 6"/>
          <p:cNvSpPr/>
          <p:nvPr/>
        </p:nvSpPr>
        <p:spPr>
          <a:xfrm>
            <a:off x="633845" y="1309254"/>
            <a:ext cx="1808018" cy="8936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Start</a:t>
            </a:r>
          </a:p>
          <a:p>
            <a:pPr algn="ctr"/>
            <a:endParaRPr lang="en-IN" dirty="0"/>
          </a:p>
        </p:txBody>
      </p:sp>
      <p:cxnSp>
        <p:nvCxnSpPr>
          <p:cNvPr id="8" name="Straight Arrow Connector 7"/>
          <p:cNvCxnSpPr/>
          <p:nvPr/>
        </p:nvCxnSpPr>
        <p:spPr>
          <a:xfrm>
            <a:off x="2441863" y="1766454"/>
            <a:ext cx="1609725" cy="0"/>
          </a:xfrm>
          <a:prstGeom prst="straightConnector1">
            <a:avLst/>
          </a:prstGeom>
          <a:solidFill>
            <a:srgbClr val="7E023C"/>
          </a:solidFill>
          <a:ln>
            <a:solidFill>
              <a:schemeClr val="bg1"/>
            </a:solidFill>
            <a:tailEnd type="arrow" w="med" len="med"/>
          </a:ln>
        </p:spPr>
        <p:style>
          <a:lnRef idx="0">
            <a:srgbClr val="FFFFFF"/>
          </a:lnRef>
          <a:fillRef idx="1">
            <a:schemeClr val="accent2"/>
          </a:fillRef>
          <a:effectRef idx="1">
            <a:schemeClr val="accent2"/>
          </a:effectRef>
          <a:fontRef idx="minor">
            <a:schemeClr val="lt1"/>
          </a:fontRef>
        </p:style>
      </p:cxnSp>
      <p:sp>
        <p:nvSpPr>
          <p:cNvPr id="9" name="Parallelogram 8"/>
          <p:cNvSpPr/>
          <p:nvPr/>
        </p:nvSpPr>
        <p:spPr>
          <a:xfrm>
            <a:off x="7728670" y="1330035"/>
            <a:ext cx="1911928" cy="1018309"/>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Enters the </a:t>
            </a:r>
            <a:br>
              <a:rPr lang="en-IN" dirty="0" smtClean="0"/>
            </a:br>
            <a:r>
              <a:rPr lang="en-IN" dirty="0" smtClean="0"/>
              <a:t>Email </a:t>
            </a:r>
            <a:r>
              <a:rPr lang="en-IN" dirty="0" err="1" smtClean="0"/>
              <a:t>inText</a:t>
            </a:r>
            <a:r>
              <a:rPr lang="en-IN" dirty="0" smtClean="0"/>
              <a:t/>
            </a:r>
            <a:br>
              <a:rPr lang="en-IN" dirty="0" smtClean="0"/>
            </a:br>
            <a:r>
              <a:rPr lang="en-IN" dirty="0" smtClean="0"/>
              <a:t>Format</a:t>
            </a:r>
            <a:endParaRPr lang="en-IN" dirty="0"/>
          </a:p>
        </p:txBody>
      </p:sp>
      <p:sp>
        <p:nvSpPr>
          <p:cNvPr id="10" name="Rectangle 9"/>
          <p:cNvSpPr/>
          <p:nvPr/>
        </p:nvSpPr>
        <p:spPr>
          <a:xfrm>
            <a:off x="4042495" y="1402772"/>
            <a:ext cx="2234046" cy="893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HTML Page</a:t>
            </a:r>
            <a:endParaRPr lang="en-IN" dirty="0"/>
          </a:p>
        </p:txBody>
      </p:sp>
      <p:cxnSp>
        <p:nvCxnSpPr>
          <p:cNvPr id="11" name="Straight Arrow Connector 10"/>
          <p:cNvCxnSpPr/>
          <p:nvPr/>
        </p:nvCxnSpPr>
        <p:spPr>
          <a:xfrm>
            <a:off x="6276541" y="1752599"/>
            <a:ext cx="1609725" cy="0"/>
          </a:xfrm>
          <a:prstGeom prst="straightConnector1">
            <a:avLst/>
          </a:prstGeom>
          <a:solidFill>
            <a:srgbClr val="7E023C"/>
          </a:solidFill>
          <a:ln>
            <a:solidFill>
              <a:schemeClr val="bg1"/>
            </a:solidFill>
            <a:tailEnd type="arrow" w="med" len="med"/>
          </a:ln>
        </p:spPr>
        <p:style>
          <a:lnRef idx="0">
            <a:srgbClr val="FFFFFF"/>
          </a:lnRef>
          <a:fillRef idx="1">
            <a:schemeClr val="accent2"/>
          </a:fillRef>
          <a:effectRef idx="1">
            <a:schemeClr val="accent2"/>
          </a:effectRef>
          <a:fontRef idx="minor">
            <a:schemeClr val="lt1"/>
          </a:fontRef>
        </p:style>
      </p:cxnSp>
      <p:sp>
        <p:nvSpPr>
          <p:cNvPr id="12" name="Rectangle 11"/>
          <p:cNvSpPr/>
          <p:nvPr/>
        </p:nvSpPr>
        <p:spPr>
          <a:xfrm>
            <a:off x="11196636" y="1330035"/>
            <a:ext cx="2234046" cy="893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Processing</a:t>
            </a:r>
            <a:endParaRPr lang="en-IN" dirty="0"/>
          </a:p>
        </p:txBody>
      </p:sp>
      <p:cxnSp>
        <p:nvCxnSpPr>
          <p:cNvPr id="13" name="Straight Arrow Connector 12"/>
          <p:cNvCxnSpPr/>
          <p:nvPr/>
        </p:nvCxnSpPr>
        <p:spPr>
          <a:xfrm>
            <a:off x="9586911" y="1766454"/>
            <a:ext cx="1609725" cy="0"/>
          </a:xfrm>
          <a:prstGeom prst="straightConnector1">
            <a:avLst/>
          </a:prstGeom>
          <a:solidFill>
            <a:srgbClr val="7E023C"/>
          </a:solidFill>
          <a:ln>
            <a:solidFill>
              <a:schemeClr val="bg1"/>
            </a:solidFill>
            <a:tailEnd type="arrow" w="med" len="med"/>
          </a:ln>
        </p:spPr>
        <p:style>
          <a:lnRef idx="0">
            <a:srgbClr val="FFFFFF"/>
          </a:lnRef>
          <a:fillRef idx="1">
            <a:schemeClr val="accent2"/>
          </a:fillRef>
          <a:effectRef idx="1">
            <a:schemeClr val="accent2"/>
          </a:effectRef>
          <a:fontRef idx="minor">
            <a:schemeClr val="lt1"/>
          </a:fontRef>
        </p:style>
      </p:cxnSp>
      <p:cxnSp>
        <p:nvCxnSpPr>
          <p:cNvPr id="14" name="Straight Arrow Connector 13"/>
          <p:cNvCxnSpPr/>
          <p:nvPr/>
        </p:nvCxnSpPr>
        <p:spPr>
          <a:xfrm>
            <a:off x="12313659" y="2223653"/>
            <a:ext cx="0" cy="1267689"/>
          </a:xfrm>
          <a:prstGeom prst="straightConnector1">
            <a:avLst/>
          </a:prstGeom>
          <a:solidFill>
            <a:srgbClr val="7E023C"/>
          </a:solidFill>
          <a:ln>
            <a:solidFill>
              <a:schemeClr val="bg1"/>
            </a:solidFill>
            <a:tailEnd type="arrow" w="med" len="med"/>
          </a:ln>
        </p:spPr>
        <p:style>
          <a:lnRef idx="0">
            <a:srgbClr val="FFFFFF"/>
          </a:lnRef>
          <a:fillRef idx="1">
            <a:schemeClr val="accent2"/>
          </a:fillRef>
          <a:effectRef idx="1">
            <a:schemeClr val="accent2"/>
          </a:effectRef>
          <a:fontRef idx="minor">
            <a:schemeClr val="lt1"/>
          </a:fontRef>
        </p:style>
      </p:cxnSp>
      <p:sp>
        <p:nvSpPr>
          <p:cNvPr id="18" name="Diamond 17"/>
          <p:cNvSpPr/>
          <p:nvPr/>
        </p:nvSpPr>
        <p:spPr>
          <a:xfrm>
            <a:off x="11602097" y="3491338"/>
            <a:ext cx="1423123" cy="135081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a:t>
            </a:r>
            <a:br>
              <a:rPr lang="en-IN" dirty="0" smtClean="0"/>
            </a:br>
            <a:r>
              <a:rPr lang="en-IN" dirty="0" smtClean="0"/>
              <a:t>Spam</a:t>
            </a:r>
            <a:endParaRPr lang="en-IN" dirty="0"/>
          </a:p>
        </p:txBody>
      </p:sp>
      <p:cxnSp>
        <p:nvCxnSpPr>
          <p:cNvPr id="19" name="Straight Arrow Connector 18"/>
          <p:cNvCxnSpPr/>
          <p:nvPr/>
        </p:nvCxnSpPr>
        <p:spPr>
          <a:xfrm flipH="1">
            <a:off x="9640598" y="4239484"/>
            <a:ext cx="1980765" cy="0"/>
          </a:xfrm>
          <a:prstGeom prst="straightConnector1">
            <a:avLst/>
          </a:prstGeom>
          <a:solidFill>
            <a:srgbClr val="7E023C"/>
          </a:solidFill>
          <a:ln>
            <a:solidFill>
              <a:schemeClr val="bg1"/>
            </a:solidFill>
            <a:tailEnd type="arrow" w="med" len="med"/>
          </a:ln>
        </p:spPr>
        <p:style>
          <a:lnRef idx="0">
            <a:srgbClr val="FFFFFF"/>
          </a:lnRef>
          <a:fillRef idx="1">
            <a:schemeClr val="accent2"/>
          </a:fillRef>
          <a:effectRef idx="1">
            <a:schemeClr val="accent2"/>
          </a:effectRef>
          <a:fontRef idx="minor">
            <a:schemeClr val="lt1"/>
          </a:fontRef>
        </p:style>
      </p:cxnSp>
      <p:sp>
        <p:nvSpPr>
          <p:cNvPr id="21" name="Text 1"/>
          <p:cNvSpPr/>
          <p:nvPr/>
        </p:nvSpPr>
        <p:spPr>
          <a:xfrm>
            <a:off x="11497769" y="5096621"/>
            <a:ext cx="2191385" cy="694690"/>
          </a:xfrm>
          <a:prstGeom prst="rect">
            <a:avLst/>
          </a:prstGeom>
          <a:noFill/>
        </p:spPr>
        <p:txBody>
          <a:bodyPr wrap="none" rtlCol="0" anchor="ctr" anchorCtr="0"/>
          <a:lstStyle/>
          <a:p>
            <a:pPr marL="0" indent="0" algn="ctr">
              <a:lnSpc>
                <a:spcPts val="5470"/>
              </a:lnSpc>
              <a:buNone/>
            </a:pPr>
            <a:r>
              <a:rPr lang="en-IN" altLang="en-US" sz="1600" b="1" kern="0" spc="-131" dirty="0" smtClean="0">
                <a:solidFill>
                  <a:srgbClr val="FFFFFF"/>
                </a:solidFill>
                <a:latin typeface="Times New Roman" panose="02020603050405020304" charset="0"/>
                <a:ea typeface="Overpass" pitchFamily="34" charset="-122"/>
                <a:cs typeface="Times New Roman" panose="02020603050405020304" charset="0"/>
              </a:rPr>
              <a:t>No</a:t>
            </a:r>
          </a:p>
          <a:p>
            <a:pPr marL="0" indent="0" algn="ctr">
              <a:lnSpc>
                <a:spcPts val="5470"/>
              </a:lnSpc>
              <a:buNone/>
            </a:pPr>
            <a:endParaRPr lang="en-IN" altLang="en-US" sz="1600" b="1" kern="0" spc="-131" dirty="0">
              <a:solidFill>
                <a:srgbClr val="FFFFFF"/>
              </a:solidFill>
              <a:latin typeface="Times New Roman" panose="02020603050405020304" charset="0"/>
              <a:ea typeface="Overpass" pitchFamily="34" charset="-122"/>
              <a:cs typeface="Times New Roman" panose="02020603050405020304" charset="0"/>
            </a:endParaRPr>
          </a:p>
        </p:txBody>
      </p:sp>
      <p:cxnSp>
        <p:nvCxnSpPr>
          <p:cNvPr id="22" name="Straight Arrow Connector 21"/>
          <p:cNvCxnSpPr/>
          <p:nvPr/>
        </p:nvCxnSpPr>
        <p:spPr>
          <a:xfrm flipH="1">
            <a:off x="12313658" y="4842156"/>
            <a:ext cx="1" cy="1039099"/>
          </a:xfrm>
          <a:prstGeom prst="straightConnector1">
            <a:avLst/>
          </a:prstGeom>
          <a:solidFill>
            <a:srgbClr val="7E023C"/>
          </a:solidFill>
          <a:ln>
            <a:solidFill>
              <a:schemeClr val="bg1"/>
            </a:solidFill>
            <a:tailEnd type="arrow" w="med" len="med"/>
          </a:ln>
        </p:spPr>
        <p:style>
          <a:lnRef idx="0">
            <a:srgbClr val="FFFFFF"/>
          </a:lnRef>
          <a:fillRef idx="1">
            <a:schemeClr val="accent2"/>
          </a:fillRef>
          <a:effectRef idx="1">
            <a:schemeClr val="accent2"/>
          </a:effectRef>
          <a:fontRef idx="minor">
            <a:schemeClr val="lt1"/>
          </a:fontRef>
        </p:style>
      </p:cxnSp>
      <p:sp>
        <p:nvSpPr>
          <p:cNvPr id="25" name="Text 1"/>
          <p:cNvSpPr/>
          <p:nvPr/>
        </p:nvSpPr>
        <p:spPr>
          <a:xfrm>
            <a:off x="9582378" y="3629661"/>
            <a:ext cx="2191385" cy="694690"/>
          </a:xfrm>
          <a:prstGeom prst="rect">
            <a:avLst/>
          </a:prstGeom>
          <a:noFill/>
        </p:spPr>
        <p:txBody>
          <a:bodyPr wrap="none" rtlCol="0" anchor="ctr" anchorCtr="0"/>
          <a:lstStyle/>
          <a:p>
            <a:pPr marL="0" indent="0" algn="ctr">
              <a:lnSpc>
                <a:spcPts val="5470"/>
              </a:lnSpc>
              <a:buNone/>
            </a:pPr>
            <a:r>
              <a:rPr lang="en-IN" altLang="en-US" sz="1600" b="1" kern="0" spc="-131" dirty="0" smtClean="0">
                <a:solidFill>
                  <a:srgbClr val="FFFFFF"/>
                </a:solidFill>
                <a:latin typeface="Times New Roman" panose="02020603050405020304" charset="0"/>
                <a:ea typeface="Overpass" pitchFamily="34" charset="-122"/>
                <a:cs typeface="Times New Roman" panose="02020603050405020304" charset="0"/>
              </a:rPr>
              <a:t>Yes</a:t>
            </a:r>
            <a:endParaRPr lang="en-IN" altLang="en-US" sz="1600" b="1" kern="0" spc="-131" dirty="0">
              <a:solidFill>
                <a:srgbClr val="FFFFFF"/>
              </a:solidFill>
              <a:latin typeface="Times New Roman" panose="02020603050405020304" charset="0"/>
              <a:ea typeface="Overpass" pitchFamily="34" charset="-122"/>
              <a:cs typeface="Times New Roman" panose="02020603050405020304" charset="0"/>
            </a:endParaRPr>
          </a:p>
        </p:txBody>
      </p:sp>
      <p:sp>
        <p:nvSpPr>
          <p:cNvPr id="26" name="Parallelogram 25"/>
          <p:cNvSpPr/>
          <p:nvPr/>
        </p:nvSpPr>
        <p:spPr>
          <a:xfrm>
            <a:off x="7807370" y="3657599"/>
            <a:ext cx="1911928" cy="1018309"/>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Displays</a:t>
            </a:r>
            <a:br>
              <a:rPr lang="en-IN" dirty="0" smtClean="0"/>
            </a:br>
            <a:r>
              <a:rPr lang="en-IN" dirty="0" smtClean="0"/>
              <a:t>It’s a Spam mail</a:t>
            </a:r>
            <a:endParaRPr lang="en-IN" dirty="0"/>
          </a:p>
        </p:txBody>
      </p:sp>
      <p:sp>
        <p:nvSpPr>
          <p:cNvPr id="27" name="Parallelogram 26"/>
          <p:cNvSpPr/>
          <p:nvPr/>
        </p:nvSpPr>
        <p:spPr>
          <a:xfrm>
            <a:off x="11357694" y="5855155"/>
            <a:ext cx="1911928" cy="1018309"/>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Displays</a:t>
            </a:r>
            <a:br>
              <a:rPr lang="en-IN" dirty="0" smtClean="0"/>
            </a:br>
            <a:r>
              <a:rPr lang="en-IN" dirty="0" smtClean="0"/>
              <a:t>It’s not a Spam mail</a:t>
            </a:r>
            <a:endParaRPr lang="en-IN" dirty="0"/>
          </a:p>
        </p:txBody>
      </p:sp>
      <p:cxnSp>
        <p:nvCxnSpPr>
          <p:cNvPr id="28" name="Straight Arrow Connector 27"/>
          <p:cNvCxnSpPr/>
          <p:nvPr/>
        </p:nvCxnSpPr>
        <p:spPr>
          <a:xfrm flipH="1">
            <a:off x="5956907" y="4114800"/>
            <a:ext cx="1980765" cy="0"/>
          </a:xfrm>
          <a:prstGeom prst="straightConnector1">
            <a:avLst/>
          </a:prstGeom>
          <a:solidFill>
            <a:srgbClr val="7E023C"/>
          </a:solidFill>
          <a:ln>
            <a:solidFill>
              <a:schemeClr val="bg1"/>
            </a:solidFill>
            <a:tailEnd type="arrow" w="med" len="med"/>
          </a:ln>
        </p:spPr>
        <p:style>
          <a:lnRef idx="0">
            <a:srgbClr val="FFFFFF"/>
          </a:lnRef>
          <a:fillRef idx="1">
            <a:schemeClr val="accent2"/>
          </a:fillRef>
          <a:effectRef idx="1">
            <a:schemeClr val="accent2"/>
          </a:effectRef>
          <a:fontRef idx="minor">
            <a:schemeClr val="lt1"/>
          </a:fontRef>
        </p:style>
      </p:cxnSp>
      <p:cxnSp>
        <p:nvCxnSpPr>
          <p:cNvPr id="29" name="Straight Arrow Connector 28"/>
          <p:cNvCxnSpPr/>
          <p:nvPr/>
        </p:nvCxnSpPr>
        <p:spPr>
          <a:xfrm flipH="1" flipV="1">
            <a:off x="5299364" y="4603171"/>
            <a:ext cx="6158888" cy="1781919"/>
          </a:xfrm>
          <a:prstGeom prst="straightConnector1">
            <a:avLst/>
          </a:prstGeom>
          <a:solidFill>
            <a:srgbClr val="7E023C"/>
          </a:solidFill>
          <a:ln>
            <a:solidFill>
              <a:schemeClr val="bg1"/>
            </a:solidFill>
            <a:tailEnd type="arrow" w="med" len="med"/>
          </a:ln>
        </p:spPr>
        <p:style>
          <a:lnRef idx="0">
            <a:srgbClr val="FFFFFF"/>
          </a:lnRef>
          <a:fillRef idx="1">
            <a:schemeClr val="accent2"/>
          </a:fillRef>
          <a:effectRef idx="1">
            <a:schemeClr val="accent2"/>
          </a:effectRef>
          <a:fontRef idx="minor">
            <a:schemeClr val="lt1"/>
          </a:fontRef>
        </p:style>
      </p:cxnSp>
      <p:sp>
        <p:nvSpPr>
          <p:cNvPr id="30" name="Oval 29"/>
          <p:cNvSpPr/>
          <p:nvPr/>
        </p:nvSpPr>
        <p:spPr>
          <a:xfrm>
            <a:off x="4090992" y="3709553"/>
            <a:ext cx="1808018" cy="8936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End</a:t>
            </a:r>
            <a:endParaRPr lang="en-IN" dirty="0"/>
          </a:p>
        </p:txBody>
      </p:sp>
    </p:spTree>
    <p:extLst>
      <p:ext uri="{BB962C8B-B14F-4D97-AF65-F5344CB8AC3E}">
        <p14:creationId xmlns:p14="http://schemas.microsoft.com/office/powerpoint/2010/main" val="584574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20782"/>
            <a:ext cx="14630400" cy="8229600"/>
          </a:xfrm>
          <a:prstGeom prst="rect">
            <a:avLst/>
          </a:prstGeom>
          <a:solidFill>
            <a:srgbClr val="080E26"/>
          </a:solidFill>
          <a:ln w="13811">
            <a:solidFill>
              <a:srgbClr val="565151"/>
            </a:solidFill>
            <a:prstDash val="solid"/>
          </a:ln>
        </p:spPr>
      </p:sp>
      <p:sp>
        <p:nvSpPr>
          <p:cNvPr id="7" name="TextBox 6"/>
          <p:cNvSpPr txBox="1"/>
          <p:nvPr/>
        </p:nvSpPr>
        <p:spPr>
          <a:xfrm>
            <a:off x="446809" y="270164"/>
            <a:ext cx="3553691" cy="646331"/>
          </a:xfrm>
          <a:prstGeom prst="rect">
            <a:avLst/>
          </a:prstGeom>
          <a:noFill/>
        </p:spPr>
        <p:txBody>
          <a:bodyPr wrap="square" rtlCol="0">
            <a:spAutoFit/>
          </a:bodyPr>
          <a:lstStyle/>
          <a:p>
            <a:r>
              <a:rPr lang="en-IN" sz="3600" dirty="0" smtClean="0">
                <a:solidFill>
                  <a:schemeClr val="bg1"/>
                </a:solidFill>
                <a:latin typeface="Times New Roman" panose="02020603050405020304" pitchFamily="18" charset="0"/>
                <a:cs typeface="Times New Roman" panose="02020603050405020304" pitchFamily="18" charset="0"/>
              </a:rPr>
              <a:t>INPUT</a:t>
            </a:r>
            <a:endParaRPr lang="en-IN" sz="3600"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039090" y="1011034"/>
            <a:ext cx="12905509" cy="66134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20782"/>
            <a:ext cx="14630400" cy="8229600"/>
          </a:xfrm>
          <a:prstGeom prst="rect">
            <a:avLst/>
          </a:prstGeom>
          <a:solidFill>
            <a:srgbClr val="080E26"/>
          </a:solidFill>
          <a:ln w="13811">
            <a:solidFill>
              <a:srgbClr val="565151"/>
            </a:solidFill>
            <a:prstDash val="solid"/>
          </a:ln>
        </p:spPr>
      </p:sp>
      <p:sp>
        <p:nvSpPr>
          <p:cNvPr id="7" name="TextBox 6"/>
          <p:cNvSpPr txBox="1"/>
          <p:nvPr/>
        </p:nvSpPr>
        <p:spPr>
          <a:xfrm>
            <a:off x="446809" y="270164"/>
            <a:ext cx="3553691" cy="646331"/>
          </a:xfrm>
          <a:prstGeom prst="rect">
            <a:avLst/>
          </a:prstGeom>
          <a:noFill/>
        </p:spPr>
        <p:txBody>
          <a:bodyPr wrap="square" rtlCol="0">
            <a:spAutoFit/>
          </a:bodyPr>
          <a:lstStyle/>
          <a:p>
            <a:r>
              <a:rPr lang="en-IN" sz="3600" dirty="0" smtClean="0">
                <a:solidFill>
                  <a:schemeClr val="bg1"/>
                </a:solidFill>
                <a:latin typeface="Times New Roman" panose="02020603050405020304" pitchFamily="18" charset="0"/>
                <a:cs typeface="Times New Roman" panose="02020603050405020304" pitchFamily="18" charset="0"/>
              </a:rPr>
              <a:t>OUTPUT</a:t>
            </a:r>
            <a:endParaRPr lang="en-IN" sz="36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226126" y="1014574"/>
            <a:ext cx="12791209" cy="6586368"/>
          </a:xfrm>
          <a:prstGeom prst="rect">
            <a:avLst/>
          </a:prstGeom>
        </p:spPr>
      </p:pic>
    </p:spTree>
    <p:extLst>
      <p:ext uri="{BB962C8B-B14F-4D97-AF65-F5344CB8AC3E}">
        <p14:creationId xmlns:p14="http://schemas.microsoft.com/office/powerpoint/2010/main" val="668358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890123"/>
            <a:ext cx="4443889" cy="694373"/>
          </a:xfrm>
          <a:prstGeom prst="rect">
            <a:avLst/>
          </a:prstGeom>
          <a:noFill/>
          <a:ln/>
        </p:spPr>
        <p:txBody>
          <a:bodyPr wrap="none" rtlCol="0" anchor="t"/>
          <a:lstStyle/>
          <a:p>
            <a:pPr marL="0" indent="0">
              <a:lnSpc>
                <a:spcPts val="5468"/>
              </a:lnSpc>
              <a:buNone/>
            </a:pPr>
            <a:r>
              <a:rPr lang="en-US" sz="4374" dirty="0">
                <a:solidFill>
                  <a:srgbClr val="FFFFFF"/>
                </a:solidFill>
                <a:latin typeface="Times New Roman" panose="02020603050405020304" pitchFamily="18" charset="0"/>
                <a:ea typeface="Fraunces" pitchFamily="34" charset="-122"/>
                <a:cs typeface="Times New Roman" panose="02020603050405020304" pitchFamily="18" charset="0"/>
              </a:rPr>
              <a:t>Conclusion</a:t>
            </a:r>
            <a:endParaRPr lang="en-US" sz="4374" dirty="0">
              <a:latin typeface="Times New Roman" panose="02020603050405020304" pitchFamily="18" charset="0"/>
              <a:cs typeface="Times New Roman" panose="02020603050405020304" pitchFamily="18" charset="0"/>
            </a:endParaRPr>
          </a:p>
        </p:txBody>
      </p:sp>
      <p:sp>
        <p:nvSpPr>
          <p:cNvPr id="6" name="Text 3"/>
          <p:cNvSpPr/>
          <p:nvPr/>
        </p:nvSpPr>
        <p:spPr>
          <a:xfrm>
            <a:off x="833199" y="3917752"/>
            <a:ext cx="7477601" cy="1421606"/>
          </a:xfrm>
          <a:prstGeom prst="rect">
            <a:avLst/>
          </a:prstGeom>
          <a:noFill/>
          <a:ln/>
        </p:spPr>
        <p:txBody>
          <a:bodyPr wrap="square" rtlCol="0" anchor="t"/>
          <a:lstStyle/>
          <a:p>
            <a:pPr marL="0" indent="0">
              <a:lnSpc>
                <a:spcPts val="2799"/>
              </a:lnSpc>
              <a:buNone/>
            </a:pP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Email spam detection will continue to evolve as spammers find new ways to bypass filters. It's important for individuals and organizations to stay vigilant and adopt the latest countermeasures to protect against spam.</a:t>
            </a:r>
            <a:endParaRPr lang="en-US" sz="17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687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890123"/>
            <a:ext cx="4443889" cy="694373"/>
          </a:xfrm>
          <a:prstGeom prst="rect">
            <a:avLst/>
          </a:prstGeom>
          <a:noFill/>
          <a:ln/>
        </p:spPr>
        <p:txBody>
          <a:bodyPr wrap="none" rtlCol="0" anchor="t"/>
          <a:lstStyle/>
          <a:p>
            <a:pPr marL="0" indent="0">
              <a:lnSpc>
                <a:spcPts val="5468"/>
              </a:lnSpc>
              <a:buNone/>
            </a:pPr>
            <a:r>
              <a:rPr lang="en-US" sz="4374" dirty="0">
                <a:solidFill>
                  <a:srgbClr val="FFFFFF"/>
                </a:solidFill>
                <a:latin typeface="Times New Roman" panose="02020603050405020304" pitchFamily="18" charset="0"/>
                <a:ea typeface="Fraunces" pitchFamily="34" charset="-122"/>
                <a:cs typeface="Times New Roman" panose="02020603050405020304" pitchFamily="18" charset="0"/>
              </a:rPr>
              <a:t>Introduction</a:t>
            </a:r>
            <a:endParaRPr lang="en-US" sz="4374" dirty="0">
              <a:latin typeface="Times New Roman" panose="02020603050405020304" pitchFamily="18" charset="0"/>
              <a:cs typeface="Times New Roman" panose="02020603050405020304" pitchFamily="18" charset="0"/>
            </a:endParaRPr>
          </a:p>
        </p:txBody>
      </p:sp>
      <p:sp>
        <p:nvSpPr>
          <p:cNvPr id="6" name="Text 3"/>
          <p:cNvSpPr/>
          <p:nvPr/>
        </p:nvSpPr>
        <p:spPr>
          <a:xfrm>
            <a:off x="6319599" y="3917752"/>
            <a:ext cx="7477601" cy="1421606"/>
          </a:xfrm>
          <a:prstGeom prst="rect">
            <a:avLst/>
          </a:prstGeom>
          <a:noFill/>
          <a:ln/>
        </p:spPr>
        <p:txBody>
          <a:bodyPr wrap="square" rtlCol="0" anchor="t"/>
          <a:lstStyle/>
          <a:p>
            <a:pPr marL="0" indent="0">
              <a:lnSpc>
                <a:spcPts val="2799"/>
              </a:lnSpc>
              <a:buNone/>
            </a:pP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Email spam detection plays a critical role in ensuring the security and reliability of our inboxes. By filtering out unsolicited and potentially harmful emails, we can protect ourselves from phishing attempts, scams, and malware.</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890123"/>
            <a:ext cx="4443889" cy="694373"/>
          </a:xfrm>
          <a:prstGeom prst="rect">
            <a:avLst/>
          </a:prstGeom>
          <a:noFill/>
          <a:ln/>
        </p:spPr>
        <p:txBody>
          <a:bodyPr wrap="none" rtlCol="0" anchor="t"/>
          <a:lstStyle/>
          <a:p>
            <a:pPr marL="0" indent="0">
              <a:lnSpc>
                <a:spcPts val="5468"/>
              </a:lnSpc>
              <a:buNone/>
            </a:pPr>
            <a:r>
              <a:rPr lang="en-US" sz="4374" dirty="0" smtClean="0">
                <a:solidFill>
                  <a:srgbClr val="FFFFFF"/>
                </a:solidFill>
                <a:latin typeface="Times New Roman" panose="02020603050405020304" pitchFamily="18" charset="0"/>
                <a:ea typeface="Fraunces" pitchFamily="34" charset="-122"/>
                <a:cs typeface="Times New Roman" panose="02020603050405020304" pitchFamily="18" charset="0"/>
              </a:rPr>
              <a:t>Abstract</a:t>
            </a:r>
            <a:endParaRPr lang="en-US" sz="4374" dirty="0">
              <a:latin typeface="Times New Roman" panose="02020603050405020304" pitchFamily="18" charset="0"/>
              <a:cs typeface="Times New Roman" panose="02020603050405020304" pitchFamily="18" charset="0"/>
            </a:endParaRPr>
          </a:p>
        </p:txBody>
      </p:sp>
      <p:sp>
        <p:nvSpPr>
          <p:cNvPr id="6" name="Text 3"/>
          <p:cNvSpPr/>
          <p:nvPr/>
        </p:nvSpPr>
        <p:spPr>
          <a:xfrm>
            <a:off x="6319599" y="3917752"/>
            <a:ext cx="7477601" cy="1421606"/>
          </a:xfrm>
          <a:prstGeom prst="rect">
            <a:avLst/>
          </a:prstGeom>
          <a:noFill/>
          <a:ln/>
        </p:spPr>
        <p:txBody>
          <a:bodyPr wrap="square" rtlCol="0" anchor="t"/>
          <a:lstStyle/>
          <a:p>
            <a:pPr>
              <a:lnSpc>
                <a:spcPts val="2799"/>
              </a:lnSpc>
            </a:pPr>
            <a:r>
              <a:rPr lang="en-US" sz="1600" dirty="0">
                <a:solidFill>
                  <a:schemeClr val="bg1"/>
                </a:solidFill>
                <a:latin typeface="Times New Roman" panose="02020603050405020304" pitchFamily="18" charset="0"/>
                <a:cs typeface="Times New Roman" panose="02020603050405020304" pitchFamily="18" charset="0"/>
              </a:rPr>
              <a:t>An LSTM-based web app for email spam detection is presented. It leverages pre-processed labeled data for training an RNN model to classify new messages as spam or ham. Tokenization and padding prepare text data for the model, which incorporates embedding, LSTM, dense, and dropout layers. Predictions are served through a user-friendly web interface, empowering users to identify spam effectively.</a:t>
            </a:r>
            <a:endParaRPr lang="en-US" sz="175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29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20781"/>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560076"/>
            <a:ext cx="5509260" cy="694373"/>
          </a:xfrm>
          <a:prstGeom prst="rect">
            <a:avLst/>
          </a:prstGeom>
          <a:noFill/>
          <a:ln/>
        </p:spPr>
        <p:txBody>
          <a:bodyPr wrap="none" rtlCol="0" anchor="t"/>
          <a:lstStyle/>
          <a:p>
            <a:pPr marL="0" indent="0">
              <a:lnSpc>
                <a:spcPts val="5468"/>
              </a:lnSpc>
              <a:buNone/>
            </a:pPr>
            <a:r>
              <a:rPr lang="en-US" sz="4374" dirty="0" smtClean="0">
                <a:solidFill>
                  <a:srgbClr val="FFFFFF"/>
                </a:solidFill>
                <a:latin typeface="Fraunces" pitchFamily="34" charset="0"/>
                <a:ea typeface="Fraunces" pitchFamily="34" charset="-122"/>
                <a:cs typeface="Fraunces" pitchFamily="34" charset="-120"/>
              </a:rPr>
              <a:t>Filtering </a:t>
            </a:r>
            <a:r>
              <a:rPr lang="en-US" sz="4374" dirty="0">
                <a:solidFill>
                  <a:srgbClr val="FFFFFF"/>
                </a:solidFill>
                <a:latin typeface="Fraunces" pitchFamily="34" charset="0"/>
                <a:ea typeface="Fraunces" pitchFamily="34" charset="-122"/>
                <a:cs typeface="Fraunces" pitchFamily="34" charset="-120"/>
              </a:rPr>
              <a:t>Email Spam</a:t>
            </a:r>
            <a:endParaRPr lang="en-US" sz="4374" dirty="0"/>
          </a:p>
        </p:txBody>
      </p:sp>
      <p:sp>
        <p:nvSpPr>
          <p:cNvPr id="6" name="Shape 3"/>
          <p:cNvSpPr/>
          <p:nvPr/>
        </p:nvSpPr>
        <p:spPr>
          <a:xfrm>
            <a:off x="4490799" y="2587704"/>
            <a:ext cx="9306401" cy="1752124"/>
          </a:xfrm>
          <a:prstGeom prst="roundRect">
            <a:avLst>
              <a:gd name="adj" fmla="val 5707"/>
            </a:avLst>
          </a:prstGeom>
          <a:solidFill>
            <a:srgbClr val="283157"/>
          </a:solidFill>
          <a:ln w="13811">
            <a:solidFill>
              <a:srgbClr val="303B69"/>
            </a:solidFill>
            <a:prstDash val="solid"/>
          </a:ln>
        </p:spPr>
      </p:sp>
      <p:sp>
        <p:nvSpPr>
          <p:cNvPr id="7" name="Text 4"/>
          <p:cNvSpPr/>
          <p:nvPr/>
        </p:nvSpPr>
        <p:spPr>
          <a:xfrm>
            <a:off x="4726781" y="2823686"/>
            <a:ext cx="241554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Different Methods</a:t>
            </a:r>
            <a:endParaRPr lang="en-US" sz="2187" dirty="0"/>
          </a:p>
        </p:txBody>
      </p:sp>
      <p:sp>
        <p:nvSpPr>
          <p:cNvPr id="8" name="Text 5"/>
          <p:cNvSpPr/>
          <p:nvPr/>
        </p:nvSpPr>
        <p:spPr>
          <a:xfrm>
            <a:off x="4726781" y="3393043"/>
            <a:ext cx="8834438" cy="71080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To detect email spam, a combination of techniques is employed, including content-based analysis, blacklisting, and whitelisting.</a:t>
            </a:r>
            <a:endParaRPr lang="en-US" sz="1750" dirty="0"/>
          </a:p>
        </p:txBody>
      </p:sp>
      <p:sp>
        <p:nvSpPr>
          <p:cNvPr id="9" name="Shape 6"/>
          <p:cNvSpPr/>
          <p:nvPr/>
        </p:nvSpPr>
        <p:spPr>
          <a:xfrm>
            <a:off x="4490799" y="4561999"/>
            <a:ext cx="9306401" cy="2107525"/>
          </a:xfrm>
          <a:prstGeom prst="roundRect">
            <a:avLst>
              <a:gd name="adj" fmla="val 4744"/>
            </a:avLst>
          </a:prstGeom>
          <a:solidFill>
            <a:srgbClr val="283157"/>
          </a:solidFill>
          <a:ln w="13811">
            <a:solidFill>
              <a:srgbClr val="303B69"/>
            </a:solidFill>
            <a:prstDash val="solid"/>
          </a:ln>
        </p:spPr>
      </p:sp>
      <p:sp>
        <p:nvSpPr>
          <p:cNvPr id="10" name="Text 7"/>
          <p:cNvSpPr/>
          <p:nvPr/>
        </p:nvSpPr>
        <p:spPr>
          <a:xfrm>
            <a:off x="4726781" y="4797981"/>
            <a:ext cx="3939540" cy="347186"/>
          </a:xfrm>
          <a:prstGeom prst="rect">
            <a:avLst/>
          </a:prstGeom>
          <a:noFill/>
          <a:ln/>
        </p:spPr>
        <p:txBody>
          <a:bodyPr wrap="none" rtlCol="0" anchor="t"/>
          <a:lstStyle/>
          <a:p>
            <a:pPr marL="0" indent="0">
              <a:lnSpc>
                <a:spcPts val="2734"/>
              </a:lnSpc>
              <a:buNone/>
            </a:pPr>
            <a:r>
              <a:rPr lang="en-US" sz="2187" dirty="0" smtClean="0">
                <a:solidFill>
                  <a:srgbClr val="EBECEF"/>
                </a:solidFill>
                <a:latin typeface="Fraunces" pitchFamily="34" charset="0"/>
                <a:ea typeface="Fraunces" pitchFamily="34" charset="-122"/>
                <a:cs typeface="Fraunces" pitchFamily="34" charset="-120"/>
              </a:rPr>
              <a:t>Deep </a:t>
            </a:r>
            <a:r>
              <a:rPr lang="en-US" sz="2187" dirty="0">
                <a:solidFill>
                  <a:srgbClr val="EBECEF"/>
                </a:solidFill>
                <a:latin typeface="Fraunces" pitchFamily="34" charset="0"/>
                <a:ea typeface="Fraunces" pitchFamily="34" charset="-122"/>
                <a:cs typeface="Fraunces" pitchFamily="34" charset="-120"/>
              </a:rPr>
              <a:t>Learning </a:t>
            </a:r>
            <a:r>
              <a:rPr lang="en-US" sz="2187" dirty="0" smtClean="0">
                <a:solidFill>
                  <a:srgbClr val="EBECEF"/>
                </a:solidFill>
                <a:latin typeface="Fraunces" pitchFamily="34" charset="0"/>
                <a:ea typeface="Fraunces" pitchFamily="34" charset="-122"/>
                <a:cs typeface="Fraunces" pitchFamily="34" charset="-120"/>
              </a:rPr>
              <a:t>Techniques</a:t>
            </a:r>
            <a:endParaRPr lang="en-US" sz="2187" dirty="0"/>
          </a:p>
        </p:txBody>
      </p:sp>
      <p:sp>
        <p:nvSpPr>
          <p:cNvPr id="11" name="Text 8"/>
          <p:cNvSpPr/>
          <p:nvPr/>
        </p:nvSpPr>
        <p:spPr>
          <a:xfrm>
            <a:off x="4726781" y="5367338"/>
            <a:ext cx="8834438"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Advanced </a:t>
            </a:r>
            <a:r>
              <a:rPr lang="en-US" sz="1750" dirty="0" smtClean="0">
                <a:solidFill>
                  <a:srgbClr val="EBECEF"/>
                </a:solidFill>
                <a:latin typeface="Epilogue" pitchFamily="34" charset="0"/>
                <a:ea typeface="Epilogue" pitchFamily="34" charset="-122"/>
                <a:cs typeface="Epilogue" pitchFamily="34" charset="-120"/>
              </a:rPr>
              <a:t>Deep </a:t>
            </a:r>
            <a:r>
              <a:rPr lang="en-US" sz="1750" dirty="0">
                <a:solidFill>
                  <a:srgbClr val="EBECEF"/>
                </a:solidFill>
                <a:latin typeface="Epilogue" pitchFamily="34" charset="0"/>
                <a:ea typeface="Epilogue" pitchFamily="34" charset="-122"/>
                <a:cs typeface="Epilogue" pitchFamily="34" charset="-120"/>
              </a:rPr>
              <a:t>learning algorithms, such as </a:t>
            </a:r>
            <a:r>
              <a:rPr lang="en-US" sz="1750" dirty="0" smtClean="0">
                <a:solidFill>
                  <a:srgbClr val="EBECEF"/>
                </a:solidFill>
                <a:latin typeface="Epilogue" pitchFamily="34" charset="0"/>
                <a:ea typeface="Epilogue" pitchFamily="34" charset="-122"/>
                <a:cs typeface="Epilogue" pitchFamily="34" charset="-120"/>
              </a:rPr>
              <a:t>LSTM and BPNN, </a:t>
            </a:r>
            <a:r>
              <a:rPr lang="en-US" sz="1750" dirty="0">
                <a:solidFill>
                  <a:srgbClr val="EBECEF"/>
                </a:solidFill>
                <a:latin typeface="Epilogue" pitchFamily="34" charset="0"/>
                <a:ea typeface="Epilogue" pitchFamily="34" charset="-122"/>
                <a:cs typeface="Epilogue" pitchFamily="34" charset="-120"/>
              </a:rPr>
              <a:t>are used to analyze email content and classify messages as spam or not.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3" y="-20782"/>
            <a:ext cx="14630400" cy="8229600"/>
          </a:xfrm>
          <a:prstGeom prst="rect">
            <a:avLst/>
          </a:prstGeom>
          <a:solidFill>
            <a:srgbClr val="080E26"/>
          </a:solidFill>
          <a:ln w="13811">
            <a:solidFill>
              <a:srgbClr val="565151"/>
            </a:solidFill>
            <a:prstDash val="solid"/>
          </a:ln>
        </p:spPr>
        <p:txBody>
          <a:bodyPr/>
          <a:lstStyle/>
          <a:p>
            <a:r>
              <a:rPr lang="en-IN" dirty="0" smtClean="0">
                <a:latin typeface="Times New Roman" panose="02020603050405020304" pitchFamily="18" charset="0"/>
                <a:cs typeface="Times New Roman" panose="02020603050405020304" pitchFamily="18" charset="0"/>
              </a:rPr>
              <a:t>s</a:t>
            </a:r>
            <a:endParaRPr lang="en-IN" dirty="0">
              <a:latin typeface="Times New Roman" panose="02020603050405020304" pitchFamily="18" charset="0"/>
              <a:cs typeface="Times New Roman" panose="02020603050405020304" pitchFamily="18" charset="0"/>
            </a:endParaRPr>
          </a:p>
        </p:txBody>
      </p:sp>
      <p:pic>
        <p:nvPicPr>
          <p:cNvPr id="4" name="Image 0" descr="preencoded.png"/>
          <p:cNvPicPr>
            <a:picLocks noChangeAspect="1"/>
          </p:cNvPicPr>
          <p:nvPr/>
        </p:nvPicPr>
        <p:blipFill>
          <a:blip r:embed="rId3"/>
          <a:stretch>
            <a:fillRect/>
          </a:stretch>
        </p:blipFill>
        <p:spPr>
          <a:xfrm>
            <a:off x="-10783" y="0"/>
            <a:ext cx="3657600" cy="8229600"/>
          </a:xfrm>
          <a:prstGeom prst="rect">
            <a:avLst/>
          </a:prstGeom>
        </p:spPr>
      </p:pic>
      <p:sp>
        <p:nvSpPr>
          <p:cNvPr id="5" name="Text 2"/>
          <p:cNvSpPr/>
          <p:nvPr/>
        </p:nvSpPr>
        <p:spPr>
          <a:xfrm>
            <a:off x="4490799" y="295870"/>
            <a:ext cx="9306401" cy="1388745"/>
          </a:xfrm>
          <a:prstGeom prst="rect">
            <a:avLst/>
          </a:prstGeom>
          <a:noFill/>
          <a:ln/>
        </p:spPr>
        <p:txBody>
          <a:bodyPr wrap="square" rtlCol="0" anchor="t"/>
          <a:lstStyle/>
          <a:p>
            <a:pPr marL="0" indent="0">
              <a:lnSpc>
                <a:spcPts val="5468"/>
              </a:lnSpc>
              <a:buNone/>
            </a:pPr>
            <a:r>
              <a:rPr lang="en-US" sz="4374" dirty="0" smtClean="0">
                <a:solidFill>
                  <a:srgbClr val="FFFFFF"/>
                </a:solidFill>
                <a:latin typeface="Times New Roman" panose="02020603050405020304" pitchFamily="18" charset="0"/>
                <a:ea typeface="Fraunces" pitchFamily="34" charset="-122"/>
                <a:cs typeface="Times New Roman" panose="02020603050405020304" pitchFamily="18" charset="0"/>
              </a:rPr>
              <a:t>Existing System and it’s Problems</a:t>
            </a:r>
            <a:endParaRPr lang="en-US" sz="4374" dirty="0">
              <a:latin typeface="Times New Roman" panose="02020603050405020304" pitchFamily="18" charset="0"/>
              <a:cs typeface="Times New Roman" panose="02020603050405020304" pitchFamily="18" charset="0"/>
            </a:endParaRPr>
          </a:p>
        </p:txBody>
      </p:sp>
      <p:sp>
        <p:nvSpPr>
          <p:cNvPr id="6" name="Shape 3"/>
          <p:cNvSpPr/>
          <p:nvPr/>
        </p:nvSpPr>
        <p:spPr>
          <a:xfrm>
            <a:off x="4490740" y="2648882"/>
            <a:ext cx="499943" cy="499943"/>
          </a:xfrm>
          <a:prstGeom prst="roundRect">
            <a:avLst>
              <a:gd name="adj" fmla="val 20000"/>
            </a:avLst>
          </a:prstGeom>
          <a:solidFill>
            <a:srgbClr val="283157"/>
          </a:solidFill>
          <a:ln w="13811">
            <a:solidFill>
              <a:srgbClr val="303B69"/>
            </a:solidFill>
            <a:prstDash val="solid"/>
          </a:ln>
        </p:spPr>
      </p:sp>
      <p:sp>
        <p:nvSpPr>
          <p:cNvPr id="7" name="Text 4"/>
          <p:cNvSpPr/>
          <p:nvPr/>
        </p:nvSpPr>
        <p:spPr>
          <a:xfrm>
            <a:off x="4671471" y="2665826"/>
            <a:ext cx="15240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Times New Roman" panose="02020603050405020304" pitchFamily="18" charset="0"/>
                <a:ea typeface="Fraunces" pitchFamily="34" charset="-122"/>
                <a:cs typeface="Times New Roman" panose="02020603050405020304" pitchFamily="18" charset="0"/>
              </a:rPr>
              <a:t>1</a:t>
            </a:r>
            <a:endParaRPr lang="en-US" sz="2624" dirty="0">
              <a:latin typeface="Times New Roman" panose="02020603050405020304" pitchFamily="18" charset="0"/>
              <a:cs typeface="Times New Roman" panose="02020603050405020304" pitchFamily="18" charset="0"/>
            </a:endParaRPr>
          </a:p>
        </p:txBody>
      </p:sp>
      <p:sp>
        <p:nvSpPr>
          <p:cNvPr id="8" name="Text 5"/>
          <p:cNvSpPr/>
          <p:nvPr/>
        </p:nvSpPr>
        <p:spPr>
          <a:xfrm>
            <a:off x="5171355" y="2700473"/>
            <a:ext cx="3543300" cy="347186"/>
          </a:xfrm>
          <a:prstGeom prst="rect">
            <a:avLst/>
          </a:prstGeom>
          <a:noFill/>
          <a:ln/>
        </p:spPr>
        <p:txBody>
          <a:bodyPr wrap="none" rtlCol="0" anchor="t"/>
          <a:lstStyle/>
          <a:p>
            <a:pPr algn="just"/>
            <a:r>
              <a:rPr lang="en-IN" sz="2400" b="1" dirty="0">
                <a:solidFill>
                  <a:schemeClr val="bg1"/>
                </a:solidFill>
                <a:latin typeface="Times New Roman" panose="02020603050405020304" pitchFamily="18" charset="0"/>
                <a:cs typeface="Times New Roman" panose="02020603050405020304" pitchFamily="18" charset="0"/>
              </a:rPr>
              <a:t>Assumption of Independence</a:t>
            </a:r>
          </a:p>
        </p:txBody>
      </p:sp>
      <p:sp>
        <p:nvSpPr>
          <p:cNvPr id="10" name="Shape 7"/>
          <p:cNvSpPr/>
          <p:nvPr/>
        </p:nvSpPr>
        <p:spPr>
          <a:xfrm>
            <a:off x="4525406" y="3515089"/>
            <a:ext cx="499943" cy="499943"/>
          </a:xfrm>
          <a:prstGeom prst="roundRect">
            <a:avLst>
              <a:gd name="adj" fmla="val 20000"/>
            </a:avLst>
          </a:prstGeom>
          <a:solidFill>
            <a:srgbClr val="283157"/>
          </a:solidFill>
          <a:ln w="13811">
            <a:solidFill>
              <a:srgbClr val="303B69"/>
            </a:solidFill>
            <a:prstDash val="solid"/>
          </a:ln>
        </p:spPr>
      </p:sp>
      <p:sp>
        <p:nvSpPr>
          <p:cNvPr id="11" name="Text 8"/>
          <p:cNvSpPr/>
          <p:nvPr/>
        </p:nvSpPr>
        <p:spPr>
          <a:xfrm>
            <a:off x="4675475" y="3497112"/>
            <a:ext cx="20574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Times New Roman" panose="02020603050405020304" pitchFamily="18" charset="0"/>
                <a:ea typeface="Fraunces" pitchFamily="34" charset="-122"/>
                <a:cs typeface="Times New Roman" panose="02020603050405020304" pitchFamily="18" charset="0"/>
              </a:rPr>
              <a:t>2</a:t>
            </a:r>
            <a:endParaRPr lang="en-US" sz="2624" dirty="0">
              <a:latin typeface="Times New Roman" panose="02020603050405020304" pitchFamily="18" charset="0"/>
              <a:cs typeface="Times New Roman" panose="02020603050405020304" pitchFamily="18" charset="0"/>
            </a:endParaRPr>
          </a:p>
        </p:txBody>
      </p:sp>
      <p:sp>
        <p:nvSpPr>
          <p:cNvPr id="12" name="Text 9"/>
          <p:cNvSpPr/>
          <p:nvPr/>
        </p:nvSpPr>
        <p:spPr>
          <a:xfrm>
            <a:off x="5171355" y="3506740"/>
            <a:ext cx="4541520" cy="347186"/>
          </a:xfrm>
          <a:prstGeom prst="rect">
            <a:avLst/>
          </a:prstGeom>
          <a:noFill/>
          <a:ln/>
        </p:spPr>
        <p:txBody>
          <a:bodyPr wrap="none" rtlCol="0" anchor="t"/>
          <a:lstStyle/>
          <a:p>
            <a:pPr>
              <a:lnSpc>
                <a:spcPts val="2734"/>
              </a:lnSpc>
            </a:pPr>
            <a:r>
              <a:rPr lang="en-IN" sz="2400" b="1" dirty="0">
                <a:solidFill>
                  <a:schemeClr val="bg1"/>
                </a:solidFill>
                <a:latin typeface="Times New Roman" panose="02020603050405020304" pitchFamily="18" charset="0"/>
                <a:cs typeface="Times New Roman" panose="02020603050405020304" pitchFamily="18" charset="0"/>
              </a:rPr>
              <a:t>Limited Representation of Relationships</a:t>
            </a:r>
          </a:p>
          <a:p>
            <a:pPr marL="0" indent="0">
              <a:lnSpc>
                <a:spcPts val="2734"/>
              </a:lnSpc>
              <a:buNone/>
            </a:pPr>
            <a:endParaRPr lang="en-US" sz="2187" dirty="0">
              <a:latin typeface="Times New Roman" panose="02020603050405020304" pitchFamily="18" charset="0"/>
              <a:cs typeface="Times New Roman" panose="02020603050405020304" pitchFamily="18" charset="0"/>
            </a:endParaRPr>
          </a:p>
        </p:txBody>
      </p:sp>
      <p:sp>
        <p:nvSpPr>
          <p:cNvPr id="15" name="Text 2"/>
          <p:cNvSpPr/>
          <p:nvPr/>
        </p:nvSpPr>
        <p:spPr>
          <a:xfrm>
            <a:off x="4490798" y="1035963"/>
            <a:ext cx="9306401" cy="1388745"/>
          </a:xfrm>
          <a:prstGeom prst="rect">
            <a:avLst/>
          </a:prstGeom>
          <a:noFill/>
          <a:ln/>
        </p:spPr>
        <p:txBody>
          <a:bodyPr wrap="square" rtlCol="0" anchor="t"/>
          <a:lstStyle/>
          <a:p>
            <a:pPr marL="0" indent="0">
              <a:lnSpc>
                <a:spcPts val="5468"/>
              </a:lnSpc>
              <a:buNone/>
            </a:pPr>
            <a:r>
              <a:rPr lang="en-US" sz="2400" u="sng" dirty="0" smtClean="0">
                <a:solidFill>
                  <a:schemeClr val="bg1"/>
                </a:solidFill>
                <a:latin typeface="Times New Roman" panose="02020603050405020304" pitchFamily="18" charset="0"/>
                <a:cs typeface="Times New Roman" panose="02020603050405020304" pitchFamily="18" charset="0"/>
              </a:rPr>
              <a:t>Naïve Bayes Theorem</a:t>
            </a:r>
            <a:endParaRPr lang="en-US" sz="2400" u="sng" dirty="0">
              <a:solidFill>
                <a:schemeClr val="bg1"/>
              </a:solidFill>
              <a:latin typeface="Times New Roman" panose="02020603050405020304" pitchFamily="18" charset="0"/>
              <a:cs typeface="Times New Roman" panose="02020603050405020304" pitchFamily="18" charset="0"/>
            </a:endParaRPr>
          </a:p>
        </p:txBody>
      </p:sp>
      <p:sp>
        <p:nvSpPr>
          <p:cNvPr id="16" name="Text 2"/>
          <p:cNvSpPr/>
          <p:nvPr/>
        </p:nvSpPr>
        <p:spPr>
          <a:xfrm>
            <a:off x="4490799" y="1644531"/>
            <a:ext cx="9306401" cy="1388745"/>
          </a:xfrm>
          <a:prstGeom prst="rect">
            <a:avLst/>
          </a:prstGeom>
          <a:noFill/>
          <a:ln/>
        </p:spPr>
        <p:txBody>
          <a:bodyPr wrap="square" rtlCol="0" anchor="t"/>
          <a:lstStyle/>
          <a:p>
            <a:pPr marL="0" indent="0">
              <a:lnSpc>
                <a:spcPts val="5468"/>
              </a:lnSpc>
              <a:buNone/>
            </a:pPr>
            <a:r>
              <a:rPr lang="en-US" sz="2400" u="sng" dirty="0" smtClean="0">
                <a:solidFill>
                  <a:schemeClr val="bg1"/>
                </a:solidFill>
                <a:latin typeface="Times New Roman" panose="02020603050405020304" pitchFamily="18" charset="0"/>
                <a:cs typeface="Times New Roman" panose="02020603050405020304" pitchFamily="18" charset="0"/>
              </a:rPr>
              <a:t>Problems:</a:t>
            </a:r>
            <a:endParaRPr lang="en-US" sz="2400" u="sng" dirty="0">
              <a:solidFill>
                <a:schemeClr val="bg1"/>
              </a:solidFill>
              <a:latin typeface="Times New Roman" panose="02020603050405020304" pitchFamily="18" charset="0"/>
              <a:cs typeface="Times New Roman" panose="02020603050405020304" pitchFamily="18" charset="0"/>
            </a:endParaRPr>
          </a:p>
        </p:txBody>
      </p:sp>
      <p:sp>
        <p:nvSpPr>
          <p:cNvPr id="17" name="Shape 7"/>
          <p:cNvSpPr/>
          <p:nvPr/>
        </p:nvSpPr>
        <p:spPr>
          <a:xfrm>
            <a:off x="4481765" y="4376099"/>
            <a:ext cx="499943" cy="499943"/>
          </a:xfrm>
          <a:prstGeom prst="roundRect">
            <a:avLst>
              <a:gd name="adj" fmla="val 20000"/>
            </a:avLst>
          </a:prstGeom>
          <a:solidFill>
            <a:srgbClr val="283157"/>
          </a:solidFill>
          <a:ln w="13811">
            <a:solidFill>
              <a:srgbClr val="303B69"/>
            </a:solidFill>
            <a:prstDash val="solid"/>
          </a:ln>
        </p:spPr>
      </p:sp>
      <p:sp>
        <p:nvSpPr>
          <p:cNvPr id="21" name="Text 8"/>
          <p:cNvSpPr/>
          <p:nvPr/>
        </p:nvSpPr>
        <p:spPr>
          <a:xfrm>
            <a:off x="4628866" y="4376099"/>
            <a:ext cx="20574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Times New Roman" panose="02020603050405020304" pitchFamily="18" charset="0"/>
                <a:ea typeface="Fraunces" pitchFamily="34" charset="-122"/>
                <a:cs typeface="Times New Roman" panose="02020603050405020304" pitchFamily="18" charset="0"/>
              </a:rPr>
              <a:t>3</a:t>
            </a:r>
            <a:endParaRPr lang="en-US" sz="2624" dirty="0">
              <a:latin typeface="Times New Roman" panose="02020603050405020304" pitchFamily="18" charset="0"/>
              <a:cs typeface="Times New Roman" panose="02020603050405020304" pitchFamily="18" charset="0"/>
            </a:endParaRPr>
          </a:p>
        </p:txBody>
      </p:sp>
      <p:sp>
        <p:nvSpPr>
          <p:cNvPr id="22" name="Shape 7"/>
          <p:cNvSpPr/>
          <p:nvPr/>
        </p:nvSpPr>
        <p:spPr>
          <a:xfrm>
            <a:off x="4497699" y="5199704"/>
            <a:ext cx="499943" cy="499943"/>
          </a:xfrm>
          <a:prstGeom prst="roundRect">
            <a:avLst>
              <a:gd name="adj" fmla="val 20000"/>
            </a:avLst>
          </a:prstGeom>
          <a:solidFill>
            <a:srgbClr val="283157"/>
          </a:solidFill>
          <a:ln w="13811">
            <a:solidFill>
              <a:srgbClr val="303B69"/>
            </a:solidFill>
            <a:prstDash val="solid"/>
          </a:ln>
        </p:spPr>
      </p:sp>
      <p:sp>
        <p:nvSpPr>
          <p:cNvPr id="23" name="Shape 7"/>
          <p:cNvSpPr/>
          <p:nvPr/>
        </p:nvSpPr>
        <p:spPr>
          <a:xfrm>
            <a:off x="4525406" y="6200232"/>
            <a:ext cx="499943" cy="499943"/>
          </a:xfrm>
          <a:prstGeom prst="roundRect">
            <a:avLst>
              <a:gd name="adj" fmla="val 20000"/>
            </a:avLst>
          </a:prstGeom>
          <a:solidFill>
            <a:srgbClr val="283157"/>
          </a:solidFill>
          <a:ln w="13811">
            <a:solidFill>
              <a:srgbClr val="303B69"/>
            </a:solidFill>
            <a:prstDash val="solid"/>
          </a:ln>
        </p:spPr>
      </p:sp>
      <p:sp>
        <p:nvSpPr>
          <p:cNvPr id="24" name="Text 8"/>
          <p:cNvSpPr/>
          <p:nvPr/>
        </p:nvSpPr>
        <p:spPr>
          <a:xfrm>
            <a:off x="4687370" y="5230943"/>
            <a:ext cx="20574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Times New Roman" panose="02020603050405020304" pitchFamily="18" charset="0"/>
                <a:ea typeface="Fraunces" pitchFamily="34" charset="-122"/>
                <a:cs typeface="Times New Roman" panose="02020603050405020304" pitchFamily="18" charset="0"/>
              </a:rPr>
              <a:t>4</a:t>
            </a:r>
            <a:endParaRPr lang="en-US" sz="2624" dirty="0">
              <a:latin typeface="Times New Roman" panose="02020603050405020304" pitchFamily="18" charset="0"/>
              <a:cs typeface="Times New Roman" panose="02020603050405020304" pitchFamily="18" charset="0"/>
            </a:endParaRPr>
          </a:p>
        </p:txBody>
      </p:sp>
      <p:sp>
        <p:nvSpPr>
          <p:cNvPr id="25" name="Text 8"/>
          <p:cNvSpPr/>
          <p:nvPr/>
        </p:nvSpPr>
        <p:spPr>
          <a:xfrm>
            <a:off x="4664076" y="6200232"/>
            <a:ext cx="20574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Times New Roman" panose="02020603050405020304" pitchFamily="18" charset="0"/>
                <a:ea typeface="Fraunces" pitchFamily="34" charset="-122"/>
                <a:cs typeface="Times New Roman" panose="02020603050405020304" pitchFamily="18" charset="0"/>
              </a:rPr>
              <a:t>5</a:t>
            </a:r>
            <a:endParaRPr lang="en-US" sz="2624" dirty="0">
              <a:latin typeface="Times New Roman" panose="02020603050405020304" pitchFamily="18" charset="0"/>
              <a:cs typeface="Times New Roman" panose="02020603050405020304" pitchFamily="18" charset="0"/>
            </a:endParaRPr>
          </a:p>
        </p:txBody>
      </p:sp>
      <p:sp>
        <p:nvSpPr>
          <p:cNvPr id="26" name="Text 9"/>
          <p:cNvSpPr/>
          <p:nvPr/>
        </p:nvSpPr>
        <p:spPr>
          <a:xfrm>
            <a:off x="5171355" y="4403489"/>
            <a:ext cx="4541520" cy="347186"/>
          </a:xfrm>
          <a:prstGeom prst="rect">
            <a:avLst/>
          </a:prstGeom>
          <a:noFill/>
          <a:ln/>
        </p:spPr>
        <p:txBody>
          <a:bodyPr wrap="none" rtlCol="0" anchor="t"/>
          <a:lstStyle/>
          <a:p>
            <a:pPr algn="just"/>
            <a:r>
              <a:rPr lang="en-IN" sz="2400" b="1" dirty="0">
                <a:solidFill>
                  <a:schemeClr val="bg1"/>
                </a:solidFill>
                <a:latin typeface="Times New Roman" panose="02020603050405020304" pitchFamily="18" charset="0"/>
                <a:cs typeface="Times New Roman" panose="02020603050405020304" pitchFamily="18" charset="0"/>
              </a:rPr>
              <a:t>Sensitive to Unseen Data</a:t>
            </a:r>
          </a:p>
        </p:txBody>
      </p:sp>
      <p:sp>
        <p:nvSpPr>
          <p:cNvPr id="27" name="Text 9"/>
          <p:cNvSpPr/>
          <p:nvPr/>
        </p:nvSpPr>
        <p:spPr>
          <a:xfrm>
            <a:off x="5187313" y="5300238"/>
            <a:ext cx="4541520" cy="347186"/>
          </a:xfrm>
          <a:prstGeom prst="rect">
            <a:avLst/>
          </a:prstGeom>
          <a:noFill/>
          <a:ln/>
        </p:spPr>
        <p:txBody>
          <a:bodyPr wrap="none" rtlCol="0" anchor="t"/>
          <a:lstStyle/>
          <a:p>
            <a:pPr algn="just"/>
            <a:r>
              <a:rPr lang="en-IN" sz="2400" b="1" dirty="0">
                <a:solidFill>
                  <a:schemeClr val="bg1"/>
                </a:solidFill>
                <a:latin typeface="Times New Roman" panose="02020603050405020304" pitchFamily="18" charset="0"/>
                <a:cs typeface="Times New Roman" panose="02020603050405020304" pitchFamily="18" charset="0"/>
              </a:rPr>
              <a:t>Difficulty Handling Continuous Data</a:t>
            </a:r>
          </a:p>
        </p:txBody>
      </p:sp>
      <p:sp>
        <p:nvSpPr>
          <p:cNvPr id="28" name="Text 9"/>
          <p:cNvSpPr/>
          <p:nvPr/>
        </p:nvSpPr>
        <p:spPr>
          <a:xfrm>
            <a:off x="5187313" y="6234879"/>
            <a:ext cx="4541520" cy="347186"/>
          </a:xfrm>
          <a:prstGeom prst="rect">
            <a:avLst/>
          </a:prstGeom>
          <a:noFill/>
          <a:ln/>
        </p:spPr>
        <p:txBody>
          <a:bodyPr wrap="none" rtlCol="0" anchor="t"/>
          <a:lstStyle/>
          <a:p>
            <a:pPr algn="just"/>
            <a:r>
              <a:rPr lang="en-IN" sz="2400" b="1" dirty="0">
                <a:solidFill>
                  <a:schemeClr val="bg1"/>
                </a:solidFill>
                <a:latin typeface="Times New Roman" panose="02020603050405020304" pitchFamily="18" charset="0"/>
                <a:cs typeface="Times New Roman" panose="02020603050405020304" pitchFamily="18" charset="0"/>
              </a:rPr>
              <a:t>Sensitive to Text Pre Processing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452120" y="0"/>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5557599" y="3420427"/>
            <a:ext cx="9306401" cy="1388745"/>
          </a:xfrm>
          <a:prstGeom prst="rect">
            <a:avLst/>
          </a:prstGeom>
          <a:noFill/>
          <a:ln/>
        </p:spPr>
        <p:txBody>
          <a:bodyPr wrap="square" rtlCol="0" anchor="t"/>
          <a:lstStyle/>
          <a:p>
            <a:pPr marL="0" indent="0">
              <a:lnSpc>
                <a:spcPts val="5468"/>
              </a:lnSpc>
              <a:buNone/>
            </a:pPr>
            <a:r>
              <a:rPr lang="en-US" sz="4374" dirty="0" smtClean="0">
                <a:solidFill>
                  <a:srgbClr val="FFFFFF"/>
                </a:solidFill>
                <a:latin typeface="Times New Roman" panose="02020603050405020304" pitchFamily="18" charset="0"/>
                <a:ea typeface="Fraunces" pitchFamily="34" charset="-122"/>
                <a:cs typeface="Times New Roman" panose="02020603050405020304" pitchFamily="18" charset="0"/>
              </a:rPr>
              <a:t>PROPOSED SYSTEM</a:t>
            </a:r>
            <a:endParaRPr lang="en-US" sz="4374"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20781"/>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7" name="TextBox 6"/>
          <p:cNvSpPr txBox="1"/>
          <p:nvPr/>
        </p:nvSpPr>
        <p:spPr>
          <a:xfrm>
            <a:off x="3972368" y="440522"/>
            <a:ext cx="11205714" cy="553998"/>
          </a:xfrm>
          <a:prstGeom prst="rect">
            <a:avLst/>
          </a:prstGeom>
          <a:noFill/>
        </p:spPr>
        <p:txBody>
          <a:bodyPr wrap="square" rtlCol="0">
            <a:spAutoFit/>
          </a:bodyPr>
          <a:lstStyle/>
          <a:p>
            <a:r>
              <a:rPr lang="en-IN" sz="3000" b="1" u="sng" dirty="0" smtClean="0">
                <a:solidFill>
                  <a:schemeClr val="bg1"/>
                </a:solidFill>
                <a:latin typeface="Times New Roman" panose="02020603050405020304" pitchFamily="18" charset="0"/>
                <a:cs typeface="Times New Roman" panose="02020603050405020304" pitchFamily="18" charset="0"/>
              </a:rPr>
              <a:t>LSTM – LONG SHORT TERM MEMORY</a:t>
            </a:r>
            <a:endParaRPr lang="en-IN" sz="3000" b="1" u="sng"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733512" y="1608466"/>
            <a:ext cx="10558732"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smtClean="0">
                <a:solidFill>
                  <a:schemeClr val="bg1"/>
                </a:solidFill>
                <a:latin typeface="Times New Roman" panose="02020603050405020304" pitchFamily="18" charset="0"/>
                <a:cs typeface="Times New Roman" panose="02020603050405020304" pitchFamily="18" charset="0"/>
              </a:rPr>
              <a:t>LSTM (Long Short-Term Memory) is a recurrent neural network (RNN) architecture widely used in Deep Learning. It excels at capturing long-term dependencies, making it ideal for sequence prediction tasks.</a:t>
            </a:r>
          </a:p>
          <a:p>
            <a:pPr marL="285750" indent="-285750" algn="just">
              <a:buFont typeface="Arial" panose="020B0604020202020204" pitchFamily="34" charset="0"/>
              <a:buChar char="•"/>
            </a:pPr>
            <a:endParaRPr lang="en-US" sz="1600" dirty="0" smtClean="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solidFill>
                  <a:schemeClr val="bg1"/>
                </a:solidFill>
                <a:latin typeface="Times New Roman" panose="02020603050405020304" pitchFamily="18" charset="0"/>
                <a:cs typeface="Times New Roman" panose="02020603050405020304" pitchFamily="18" charset="0"/>
              </a:rPr>
              <a:t>Unlike traditional neural networks, LSTM incorporates feed-back connections, allowing it to process entire sequences of data, not just individual data points. This makes it highly effective in understanding and predicting patterns in sequential data like time series, text, and speech.</a:t>
            </a:r>
            <a:endParaRPr lang="en-IN" sz="1600" dirty="0">
              <a:solidFill>
                <a:schemeClr val="bg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4645" y="3627618"/>
            <a:ext cx="5216465" cy="3327745"/>
          </a:xfrm>
          <a:prstGeom prst="rect">
            <a:avLst/>
          </a:prstGeom>
        </p:spPr>
      </p:pic>
    </p:spTree>
    <p:extLst>
      <p:ext uri="{BB962C8B-B14F-4D97-AF65-F5344CB8AC3E}">
        <p14:creationId xmlns:p14="http://schemas.microsoft.com/office/powerpoint/2010/main" val="3770226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0640"/>
            <a:ext cx="14630400" cy="8229600"/>
          </a:xfrm>
          <a:prstGeom prst="rect">
            <a:avLst/>
          </a:prstGeom>
          <a:solidFill>
            <a:srgbClr val="A8AFCC"/>
          </a:solidFill>
          <a:ln/>
        </p:spPr>
      </p:sp>
      <p:sp>
        <p:nvSpPr>
          <p:cNvPr id="3" name="Shape 1"/>
          <p:cNvSpPr/>
          <p:nvPr/>
        </p:nvSpPr>
        <p:spPr>
          <a:xfrm>
            <a:off x="452120" y="0"/>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7" name="TextBox 6"/>
          <p:cNvSpPr txBox="1"/>
          <p:nvPr/>
        </p:nvSpPr>
        <p:spPr>
          <a:xfrm>
            <a:off x="3767812" y="710143"/>
            <a:ext cx="11088648" cy="6494085"/>
          </a:xfrm>
          <a:prstGeom prst="rect">
            <a:avLst/>
          </a:prstGeom>
          <a:noFill/>
        </p:spPr>
        <p:txBody>
          <a:bodyPr wrap="square" rtlCol="0">
            <a:spAutoFit/>
          </a:bodyPr>
          <a:lstStyle/>
          <a:p>
            <a:pPr algn="just"/>
            <a:r>
              <a:rPr lang="en-US" sz="1600" b="1" dirty="0" smtClean="0">
                <a:solidFill>
                  <a:schemeClr val="bg1"/>
                </a:solidFill>
                <a:latin typeface="Times New Roman" panose="02020603050405020304" pitchFamily="18" charset="0"/>
                <a:cs typeface="Times New Roman" panose="02020603050405020304" pitchFamily="18" charset="0"/>
              </a:rPr>
              <a:t>The </a:t>
            </a:r>
            <a:r>
              <a:rPr lang="en-US" sz="1600" b="1" dirty="0">
                <a:solidFill>
                  <a:schemeClr val="bg1"/>
                </a:solidFill>
                <a:latin typeface="Times New Roman" panose="02020603050405020304" pitchFamily="18" charset="0"/>
                <a:cs typeface="Times New Roman" panose="02020603050405020304" pitchFamily="18" charset="0"/>
              </a:rPr>
              <a:t>cells store information, whereas the gates manipulate memory. There are three entrances</a:t>
            </a:r>
            <a:r>
              <a:rPr lang="en-US" sz="1600" b="1" dirty="0" smtClean="0">
                <a:solidFill>
                  <a:schemeClr val="bg1"/>
                </a:solidFill>
                <a:latin typeface="Times New Roman" panose="02020603050405020304" pitchFamily="18" charset="0"/>
                <a:cs typeface="Times New Roman" panose="02020603050405020304" pitchFamily="18" charset="0"/>
              </a:rPr>
              <a:t>:</a:t>
            </a:r>
          </a:p>
          <a:p>
            <a:pPr algn="just"/>
            <a:endParaRPr lang="en-US" sz="1600" b="1"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sz="1600" b="1" u="sng" dirty="0" smtClean="0">
                <a:solidFill>
                  <a:schemeClr val="bg1"/>
                </a:solidFill>
                <a:latin typeface="Times New Roman" panose="02020603050405020304" pitchFamily="18" charset="0"/>
                <a:cs typeface="Times New Roman" panose="02020603050405020304" pitchFamily="18" charset="0"/>
              </a:rPr>
              <a:t>Input </a:t>
            </a:r>
            <a:r>
              <a:rPr lang="en-US" altLang="en-US" sz="1600" b="1" u="sng" dirty="0">
                <a:solidFill>
                  <a:schemeClr val="bg1"/>
                </a:solidFill>
                <a:latin typeface="Times New Roman" panose="02020603050405020304" pitchFamily="18" charset="0"/>
                <a:cs typeface="Times New Roman" panose="02020603050405020304" pitchFamily="18" charset="0"/>
              </a:rPr>
              <a:t>Gate</a:t>
            </a:r>
            <a:r>
              <a:rPr lang="en-US" altLang="en-US" sz="1600" b="1" dirty="0">
                <a:solidFill>
                  <a:schemeClr val="bg1"/>
                </a:solidFill>
                <a:latin typeface="Times New Roman" panose="02020603050405020304" pitchFamily="18" charset="0"/>
                <a:cs typeface="Times New Roman" panose="02020603050405020304" pitchFamily="18" charset="0"/>
              </a:rPr>
              <a:t>:</a:t>
            </a:r>
            <a:r>
              <a:rPr lang="en-US" altLang="en-US" sz="1600" dirty="0">
                <a:solidFill>
                  <a:schemeClr val="bg1"/>
                </a:solidFill>
                <a:latin typeface="Times New Roman" panose="02020603050405020304" pitchFamily="18" charset="0"/>
                <a:cs typeface="Times New Roman" panose="02020603050405020304" pitchFamily="18" charset="0"/>
              </a:rPr>
              <a:t> It determines which of the input values should be used to change the memory. The sigmoid function determines whether to allow 0 or 1 values through. And the </a:t>
            </a:r>
            <a:r>
              <a:rPr lang="en-US" altLang="en-US" sz="1600" dirty="0" err="1">
                <a:solidFill>
                  <a:schemeClr val="bg1"/>
                </a:solidFill>
                <a:latin typeface="Times New Roman" panose="02020603050405020304" pitchFamily="18" charset="0"/>
                <a:cs typeface="Times New Roman" panose="02020603050405020304" pitchFamily="18" charset="0"/>
              </a:rPr>
              <a:t>tanh</a:t>
            </a:r>
            <a:r>
              <a:rPr lang="en-US" altLang="en-US" sz="1600" dirty="0">
                <a:solidFill>
                  <a:schemeClr val="bg1"/>
                </a:solidFill>
                <a:latin typeface="Times New Roman" panose="02020603050405020304" pitchFamily="18" charset="0"/>
                <a:cs typeface="Times New Roman" panose="02020603050405020304" pitchFamily="18" charset="0"/>
              </a:rPr>
              <a:t> function assigns weight to the data provided, determining their importance on a scale of -1 to 1. </a:t>
            </a:r>
            <a:endParaRPr lang="en-US" altLang="en-US" sz="1600" dirty="0" smtClean="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tLang="en-US" sz="1600" dirty="0" smtClean="0">
              <a:solidFill>
                <a:schemeClr val="bg1"/>
              </a:solidFill>
              <a:latin typeface="Times New Roman" panose="02020603050405020304" pitchFamily="18" charset="0"/>
              <a:cs typeface="Times New Roman" panose="02020603050405020304" pitchFamily="18" charset="0"/>
            </a:endParaRPr>
          </a:p>
          <a:p>
            <a:pPr algn="just"/>
            <a:endParaRPr lang="en-US" altLang="en-US" sz="1600" b="1"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b="1" dirty="0" smtClean="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b="1"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u="sng" dirty="0" smtClean="0">
                <a:solidFill>
                  <a:schemeClr val="bg1"/>
                </a:solidFill>
                <a:latin typeface="Times New Roman" panose="02020603050405020304" pitchFamily="18" charset="0"/>
                <a:cs typeface="Times New Roman" panose="02020603050405020304" pitchFamily="18" charset="0"/>
              </a:rPr>
              <a:t>Forgot Gate</a:t>
            </a:r>
            <a:r>
              <a:rPr lang="en-US" sz="1600" b="1" dirty="0" smtClean="0">
                <a:solidFill>
                  <a:schemeClr val="bg1"/>
                </a:solidFill>
                <a:latin typeface="Times New Roman" panose="02020603050405020304" pitchFamily="18" charset="0"/>
                <a:cs typeface="Times New Roman" panose="02020603050405020304" pitchFamily="18" charset="0"/>
              </a:rPr>
              <a:t>: </a:t>
            </a:r>
            <a:r>
              <a:rPr lang="en-US" sz="1600" dirty="0" smtClean="0">
                <a:solidFill>
                  <a:schemeClr val="bg1"/>
                </a:solidFill>
                <a:latin typeface="Times New Roman" panose="02020603050405020304" pitchFamily="18" charset="0"/>
                <a:cs typeface="Times New Roman" panose="02020603050405020304" pitchFamily="18" charset="0"/>
              </a:rPr>
              <a:t>It </a:t>
            </a:r>
            <a:r>
              <a:rPr lang="en-US" sz="1600" dirty="0">
                <a:solidFill>
                  <a:schemeClr val="bg1"/>
                </a:solidFill>
                <a:latin typeface="Times New Roman" panose="02020603050405020304" pitchFamily="18" charset="0"/>
                <a:cs typeface="Times New Roman" panose="02020603050405020304" pitchFamily="18" charset="0"/>
              </a:rPr>
              <a:t>finds the details that should be removed from the block. It is decided by a sigmoid function. For each number in the cell state </a:t>
            </a:r>
            <a:r>
              <a:rPr lang="en-US" sz="1600" dirty="0" smtClean="0">
                <a:solidFill>
                  <a:schemeClr val="bg1"/>
                </a:solidFill>
                <a:latin typeface="Times New Roman" panose="02020603050405020304" pitchFamily="18" charset="0"/>
                <a:cs typeface="Times New Roman" panose="02020603050405020304" pitchFamily="18" charset="0"/>
              </a:rPr>
              <a:t>Ct-1, </a:t>
            </a:r>
            <a:r>
              <a:rPr lang="en-US" sz="1600" dirty="0">
                <a:solidFill>
                  <a:schemeClr val="bg1"/>
                </a:solidFill>
                <a:latin typeface="Times New Roman" panose="02020603050405020304" pitchFamily="18" charset="0"/>
                <a:cs typeface="Times New Roman" panose="02020603050405020304" pitchFamily="18" charset="0"/>
              </a:rPr>
              <a:t>it looks at the preceding state (ht-1) and the content input (</a:t>
            </a:r>
            <a:r>
              <a:rPr lang="en-US" sz="1600" dirty="0" err="1">
                <a:solidFill>
                  <a:schemeClr val="bg1"/>
                </a:solidFill>
                <a:latin typeface="Times New Roman" panose="02020603050405020304" pitchFamily="18" charset="0"/>
                <a:cs typeface="Times New Roman" panose="02020603050405020304" pitchFamily="18" charset="0"/>
              </a:rPr>
              <a:t>Xt</a:t>
            </a:r>
            <a:r>
              <a:rPr lang="en-US" sz="1600" dirty="0">
                <a:solidFill>
                  <a:schemeClr val="bg1"/>
                </a:solidFill>
                <a:latin typeface="Times New Roman" panose="02020603050405020304" pitchFamily="18" charset="0"/>
                <a:cs typeface="Times New Roman" panose="02020603050405020304" pitchFamily="18" charset="0"/>
              </a:rPr>
              <a:t>) and produces a number between 0 (omit this) and 1 (keep this</a:t>
            </a:r>
            <a:r>
              <a:rPr lang="en-US" sz="1600" dirty="0" smtClean="0">
                <a:solidFill>
                  <a:schemeClr val="bg1"/>
                </a:solidFill>
                <a:latin typeface="Times New Roman" panose="02020603050405020304" pitchFamily="18" charset="0"/>
                <a:cs typeface="Times New Roman" panose="02020603050405020304" pitchFamily="18" charset="0"/>
              </a:rPr>
              <a:t>).</a:t>
            </a:r>
          </a:p>
          <a:p>
            <a:pPr algn="just"/>
            <a:endParaRPr lang="en-US" sz="1600" dirty="0" smtClean="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b="1"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b="1" dirty="0" smtClean="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b="1"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u="sng" dirty="0" smtClean="0">
                <a:solidFill>
                  <a:schemeClr val="bg1"/>
                </a:solidFill>
                <a:latin typeface="Times New Roman" panose="02020603050405020304" pitchFamily="18" charset="0"/>
                <a:cs typeface="Times New Roman" panose="02020603050405020304" pitchFamily="18" charset="0"/>
              </a:rPr>
              <a:t>Output </a:t>
            </a:r>
            <a:r>
              <a:rPr lang="en-US" sz="1600" b="1" u="sng" dirty="0">
                <a:solidFill>
                  <a:schemeClr val="bg1"/>
                </a:solidFill>
                <a:latin typeface="Times New Roman" panose="02020603050405020304" pitchFamily="18" charset="0"/>
                <a:cs typeface="Times New Roman" panose="02020603050405020304" pitchFamily="18" charset="0"/>
              </a:rPr>
              <a:t>Gate: </a:t>
            </a:r>
            <a:r>
              <a:rPr lang="en-US" sz="1600" dirty="0">
                <a:solidFill>
                  <a:schemeClr val="bg1"/>
                </a:solidFill>
                <a:latin typeface="Times New Roman" panose="02020603050405020304" pitchFamily="18" charset="0"/>
                <a:cs typeface="Times New Roman" panose="02020603050405020304" pitchFamily="18" charset="0"/>
              </a:rPr>
              <a:t>The block’s input and memory are used to determine the output. The sigmoid function determines whether to allow 0 or 1 values through. And the </a:t>
            </a:r>
            <a:r>
              <a:rPr lang="en-US" sz="1600" dirty="0" err="1">
                <a:solidFill>
                  <a:schemeClr val="bg1"/>
                </a:solidFill>
                <a:latin typeface="Times New Roman" panose="02020603050405020304" pitchFamily="18" charset="0"/>
                <a:cs typeface="Times New Roman" panose="02020603050405020304" pitchFamily="18" charset="0"/>
              </a:rPr>
              <a:t>tanh</a:t>
            </a:r>
            <a:r>
              <a:rPr lang="en-US" sz="1600" dirty="0">
                <a:solidFill>
                  <a:schemeClr val="bg1"/>
                </a:solidFill>
                <a:latin typeface="Times New Roman" panose="02020603050405020304" pitchFamily="18" charset="0"/>
                <a:cs typeface="Times New Roman" panose="02020603050405020304" pitchFamily="18" charset="0"/>
              </a:rPr>
              <a:t> function determines which values are allowed to pass through 0, 1. And the </a:t>
            </a:r>
            <a:r>
              <a:rPr lang="en-US" sz="1600" dirty="0" err="1">
                <a:solidFill>
                  <a:schemeClr val="bg1"/>
                </a:solidFill>
                <a:latin typeface="Times New Roman" panose="02020603050405020304" pitchFamily="18" charset="0"/>
                <a:cs typeface="Times New Roman" panose="02020603050405020304" pitchFamily="18" charset="0"/>
              </a:rPr>
              <a:t>tanh</a:t>
            </a:r>
            <a:r>
              <a:rPr lang="en-US" sz="1600" dirty="0">
                <a:solidFill>
                  <a:schemeClr val="bg1"/>
                </a:solidFill>
                <a:latin typeface="Times New Roman" panose="02020603050405020304" pitchFamily="18" charset="0"/>
                <a:cs typeface="Times New Roman" panose="02020603050405020304" pitchFamily="18" charset="0"/>
              </a:rPr>
              <a:t> function assigns weight to the values provided, determining their relevance on a scale of -1 to 1 and multiplying it with the sigmoid output</a:t>
            </a:r>
            <a:r>
              <a:rPr lang="en-US" sz="1600" dirty="0" smtClean="0">
                <a:solidFill>
                  <a:schemeClr val="bg1"/>
                </a:solidFill>
                <a:latin typeface="Times New Roman" panose="02020603050405020304" pitchFamily="18" charset="0"/>
                <a:cs typeface="Times New Roman" panose="02020603050405020304" pitchFamily="18" charset="0"/>
              </a:rPr>
              <a:t>.</a:t>
            </a:r>
          </a:p>
          <a:p>
            <a:pPr algn="just"/>
            <a:endParaRPr lang="en-US" sz="1600" dirty="0" smtClean="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b="1" dirty="0" smtClean="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b="1"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b="1" dirty="0">
              <a:solidFill>
                <a:schemeClr val="bg1"/>
              </a:solidFill>
              <a:latin typeface="Times New Roman" panose="02020603050405020304" pitchFamily="18" charset="0"/>
              <a:cs typeface="Times New Roman" panose="02020603050405020304" pitchFamily="18" charset="0"/>
            </a:endParaRPr>
          </a:p>
          <a:p>
            <a:pPr algn="just"/>
            <a:endParaRPr lang="en-IN" sz="1600" b="1" dirty="0" smtClean="0">
              <a:solidFill>
                <a:schemeClr val="bg1"/>
              </a:solidFill>
              <a:latin typeface="Times New Roman" panose="02020603050405020304" pitchFamily="18" charset="0"/>
              <a:cs typeface="Times New Roman" panose="02020603050405020304" pitchFamily="18" charset="0"/>
            </a:endParaRPr>
          </a:p>
          <a:p>
            <a:pPr algn="just"/>
            <a:endParaRPr lang="en-IN" sz="1600" b="1" dirty="0">
              <a:solidFill>
                <a:schemeClr val="bg1"/>
              </a:solidFill>
              <a:latin typeface="Times New Roman" panose="02020603050405020304" pitchFamily="18" charset="0"/>
              <a:cs typeface="Times New Roman" panose="02020603050405020304" pitchFamily="18" charset="0"/>
            </a:endParaRPr>
          </a:p>
          <a:p>
            <a:pPr algn="just"/>
            <a:endParaRPr lang="en-IN" sz="1600" b="1" dirty="0">
              <a:solidFill>
                <a:schemeClr val="bg1"/>
              </a:solidFill>
              <a:latin typeface="Times New Roman" panose="02020603050405020304" pitchFamily="18" charset="0"/>
              <a:cs typeface="Times New Roman" panose="02020603050405020304" pitchFamily="18" charset="0"/>
            </a:endParaRPr>
          </a:p>
        </p:txBody>
      </p:sp>
      <p:pic>
        <p:nvPicPr>
          <p:cNvPr id="8" name="Picture 2" descr="Input Gate | Long Short Term Memory"/>
          <p:cNvPicPr>
            <a:picLocks noChangeAspect="1" noChangeArrowheads="1"/>
          </p:cNvPicPr>
          <p:nvPr/>
        </p:nvPicPr>
        <p:blipFill rotWithShape="1">
          <a:blip r:embed="rId4">
            <a:extLst>
              <a:ext uri="{28A0092B-C50C-407E-A947-70E740481C1C}">
                <a14:useLocalDpi xmlns:a14="http://schemas.microsoft.com/office/drawing/2010/main" val="0"/>
              </a:ext>
            </a:extLst>
          </a:blip>
          <a:srcRect l="9011" t="3996"/>
          <a:stretch/>
        </p:blipFill>
        <p:spPr bwMode="auto">
          <a:xfrm>
            <a:off x="7537699" y="1988973"/>
            <a:ext cx="2851339" cy="5029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stretch>
            <a:fillRect/>
          </a:stretch>
        </p:blipFill>
        <p:spPr>
          <a:xfrm>
            <a:off x="7877651" y="3723790"/>
            <a:ext cx="2638793" cy="466790"/>
          </a:xfrm>
          <a:prstGeom prst="rect">
            <a:avLst/>
          </a:prstGeom>
        </p:spPr>
      </p:pic>
      <p:pic>
        <p:nvPicPr>
          <p:cNvPr id="10" name="Picture 9"/>
          <p:cNvPicPr>
            <a:picLocks noChangeAspect="1"/>
          </p:cNvPicPr>
          <p:nvPr/>
        </p:nvPicPr>
        <p:blipFill>
          <a:blip r:embed="rId6"/>
          <a:stretch>
            <a:fillRect/>
          </a:stretch>
        </p:blipFill>
        <p:spPr>
          <a:xfrm>
            <a:off x="7962642" y="5710131"/>
            <a:ext cx="2553802" cy="708915"/>
          </a:xfrm>
          <a:prstGeom prst="rect">
            <a:avLst/>
          </a:prstGeom>
        </p:spPr>
      </p:pic>
    </p:spTree>
    <p:extLst>
      <p:ext uri="{BB962C8B-B14F-4D97-AF65-F5344CB8AC3E}">
        <p14:creationId xmlns:p14="http://schemas.microsoft.com/office/powerpoint/2010/main" val="2037843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33973"/>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10160" y="-33973"/>
            <a:ext cx="3657600" cy="8229600"/>
          </a:xfrm>
          <a:prstGeom prst="rect">
            <a:avLst/>
          </a:prstGeom>
        </p:spPr>
      </p:pic>
      <p:sp>
        <p:nvSpPr>
          <p:cNvPr id="6" name="TextBox 5"/>
          <p:cNvSpPr txBox="1"/>
          <p:nvPr/>
        </p:nvSpPr>
        <p:spPr>
          <a:xfrm>
            <a:off x="3838754" y="127292"/>
            <a:ext cx="5305245" cy="369332"/>
          </a:xfrm>
          <a:prstGeom prst="rect">
            <a:avLst/>
          </a:prstGeom>
          <a:noFill/>
        </p:spPr>
        <p:txBody>
          <a:bodyPr wrap="square" rtlCol="0">
            <a:spAutoFit/>
          </a:bodyPr>
          <a:lstStyle/>
          <a:p>
            <a:r>
              <a:rPr lang="en-IN" b="1" u="sng" dirty="0" smtClean="0">
                <a:solidFill>
                  <a:schemeClr val="bg1"/>
                </a:solidFill>
                <a:latin typeface="Times New Roman" panose="02020603050405020304" pitchFamily="18" charset="0"/>
                <a:cs typeface="Times New Roman" panose="02020603050405020304" pitchFamily="18" charset="0"/>
              </a:rPr>
              <a:t>ALGORITHM:</a:t>
            </a:r>
            <a:endParaRPr lang="en-IN" b="1" u="sng"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3710892" y="818927"/>
            <a:ext cx="10929668" cy="5509200"/>
          </a:xfrm>
          <a:prstGeom prst="rect">
            <a:avLst/>
          </a:prstGeom>
          <a:noFill/>
        </p:spPr>
        <p:txBody>
          <a:bodyPr wrap="square" rtlCol="0">
            <a:spAutoFit/>
          </a:bodyPr>
          <a:lstStyle/>
          <a:p>
            <a:pPr algn="just"/>
            <a:r>
              <a:rPr lang="en-US" sz="1600" b="1" u="sng" dirty="0">
                <a:solidFill>
                  <a:schemeClr val="bg1"/>
                </a:solidFill>
                <a:latin typeface="Times New Roman" panose="02020603050405020304" pitchFamily="18" charset="0"/>
                <a:cs typeface="Times New Roman" panose="02020603050405020304" pitchFamily="18" charset="0"/>
              </a:rPr>
              <a:t>Feature Scaling (Preprocessing of Data): </a:t>
            </a:r>
            <a:endParaRPr lang="en-US" sz="1600" b="1" u="sng" dirty="0" smtClean="0">
              <a:solidFill>
                <a:schemeClr val="bg1"/>
              </a:solidFill>
              <a:latin typeface="Times New Roman" panose="02020603050405020304" pitchFamily="18" charset="0"/>
              <a:cs typeface="Times New Roman" panose="02020603050405020304" pitchFamily="18" charset="0"/>
            </a:endParaRPr>
          </a:p>
          <a:p>
            <a:pPr algn="just"/>
            <a:r>
              <a:rPr lang="en-US" sz="1600" dirty="0" smtClean="0">
                <a:solidFill>
                  <a:schemeClr val="bg1"/>
                </a:solidFill>
                <a:latin typeface="Times New Roman" panose="02020603050405020304" pitchFamily="18" charset="0"/>
                <a:cs typeface="Times New Roman" panose="02020603050405020304" pitchFamily="18" charset="0"/>
              </a:rPr>
              <a:t>Feature </a:t>
            </a:r>
            <a:r>
              <a:rPr lang="en-US" sz="1600" dirty="0">
                <a:solidFill>
                  <a:schemeClr val="bg1"/>
                </a:solidFill>
                <a:latin typeface="Times New Roman" panose="02020603050405020304" pitchFamily="18" charset="0"/>
                <a:cs typeface="Times New Roman" panose="02020603050405020304" pitchFamily="18" charset="0"/>
              </a:rPr>
              <a:t>scaling involves bringing all feature values to a similar scale. In the context of LSTM models, this step is crucial to ensure that the </a:t>
            </a:r>
            <a:r>
              <a:rPr lang="en-US" sz="1600" dirty="0" smtClean="0">
                <a:solidFill>
                  <a:schemeClr val="bg1"/>
                </a:solidFill>
                <a:latin typeface="Times New Roman" panose="02020603050405020304" pitchFamily="18" charset="0"/>
                <a:cs typeface="Times New Roman" panose="02020603050405020304" pitchFamily="18" charset="0"/>
              </a:rPr>
              <a:t>     input </a:t>
            </a:r>
            <a:r>
              <a:rPr lang="en-US" sz="1600" dirty="0">
                <a:solidFill>
                  <a:schemeClr val="bg1"/>
                </a:solidFill>
                <a:latin typeface="Times New Roman" panose="02020603050405020304" pitchFamily="18" charset="0"/>
                <a:cs typeface="Times New Roman" panose="02020603050405020304" pitchFamily="18" charset="0"/>
              </a:rPr>
              <a:t>features are on a similar </a:t>
            </a:r>
            <a:r>
              <a:rPr lang="en-US" sz="1600" dirty="0" smtClean="0">
                <a:solidFill>
                  <a:schemeClr val="bg1"/>
                </a:solidFill>
                <a:latin typeface="Times New Roman" panose="02020603050405020304" pitchFamily="18" charset="0"/>
                <a:cs typeface="Times New Roman" panose="02020603050405020304" pitchFamily="18" charset="0"/>
              </a:rPr>
              <a:t>scale(scaling </a:t>
            </a:r>
            <a:r>
              <a:rPr lang="en-US" sz="1600" dirty="0">
                <a:solidFill>
                  <a:schemeClr val="bg1"/>
                </a:solidFill>
                <a:latin typeface="Times New Roman" panose="02020603050405020304" pitchFamily="18" charset="0"/>
                <a:cs typeface="Times New Roman" panose="02020603050405020304" pitchFamily="18" charset="0"/>
              </a:rPr>
              <a:t>values to a range of 0 to </a:t>
            </a:r>
            <a:r>
              <a:rPr lang="en-US" sz="1600" dirty="0" smtClean="0">
                <a:solidFill>
                  <a:schemeClr val="bg1"/>
                </a:solidFill>
                <a:latin typeface="Times New Roman" panose="02020603050405020304" pitchFamily="18" charset="0"/>
                <a:cs typeface="Times New Roman" panose="02020603050405020304" pitchFamily="18" charset="0"/>
              </a:rPr>
              <a:t>1).</a:t>
            </a:r>
          </a:p>
          <a:p>
            <a:pPr algn="just"/>
            <a:endParaRPr lang="en-US" sz="1600" b="1" dirty="0">
              <a:solidFill>
                <a:schemeClr val="bg1"/>
              </a:solidFill>
              <a:latin typeface="Times New Roman" panose="02020603050405020304" pitchFamily="18" charset="0"/>
              <a:cs typeface="Times New Roman" panose="02020603050405020304" pitchFamily="18" charset="0"/>
            </a:endParaRPr>
          </a:p>
          <a:p>
            <a:pPr algn="just"/>
            <a:r>
              <a:rPr lang="en-US" sz="1600" b="1" u="sng" dirty="0">
                <a:solidFill>
                  <a:schemeClr val="bg1"/>
                </a:solidFill>
                <a:latin typeface="Times New Roman" panose="02020603050405020304" pitchFamily="18" charset="0"/>
                <a:cs typeface="Times New Roman" panose="02020603050405020304" pitchFamily="18" charset="0"/>
              </a:rPr>
              <a:t>Split the Dataset for Train and Test: </a:t>
            </a:r>
            <a:endParaRPr lang="en-US" sz="1600" b="1" u="sng" dirty="0" smtClean="0">
              <a:solidFill>
                <a:schemeClr val="bg1"/>
              </a:solidFill>
              <a:latin typeface="Times New Roman" panose="02020603050405020304" pitchFamily="18" charset="0"/>
              <a:cs typeface="Times New Roman" panose="02020603050405020304" pitchFamily="18" charset="0"/>
            </a:endParaRPr>
          </a:p>
          <a:p>
            <a:pPr algn="just"/>
            <a:r>
              <a:rPr lang="en-US" sz="1600" dirty="0" smtClean="0">
                <a:solidFill>
                  <a:schemeClr val="bg1"/>
                </a:solidFill>
                <a:latin typeface="Times New Roman" panose="02020603050405020304" pitchFamily="18" charset="0"/>
                <a:cs typeface="Times New Roman" panose="02020603050405020304" pitchFamily="18" charset="0"/>
              </a:rPr>
              <a:t>The </a:t>
            </a:r>
            <a:r>
              <a:rPr lang="en-US" sz="1600" dirty="0">
                <a:solidFill>
                  <a:schemeClr val="bg1"/>
                </a:solidFill>
                <a:latin typeface="Times New Roman" panose="02020603050405020304" pitchFamily="18" charset="0"/>
                <a:cs typeface="Times New Roman" panose="02020603050405020304" pitchFamily="18" charset="0"/>
              </a:rPr>
              <a:t>dataset is typically split into two parts: a training set and a testing set. The training set is used to train the model, while the testing set is used to evaluate the model's performance on unseen </a:t>
            </a:r>
            <a:r>
              <a:rPr lang="en-US" sz="1600" dirty="0" smtClean="0">
                <a:solidFill>
                  <a:schemeClr val="bg1"/>
                </a:solidFill>
                <a:latin typeface="Times New Roman" panose="02020603050405020304" pitchFamily="18" charset="0"/>
                <a:cs typeface="Times New Roman" panose="02020603050405020304" pitchFamily="18" charset="0"/>
              </a:rPr>
              <a:t>data.</a:t>
            </a:r>
          </a:p>
          <a:p>
            <a:pPr algn="just"/>
            <a:endParaRPr lang="en-US" sz="1600" b="1" dirty="0">
              <a:solidFill>
                <a:schemeClr val="bg1"/>
              </a:solidFill>
              <a:latin typeface="Times New Roman" panose="02020603050405020304" pitchFamily="18" charset="0"/>
              <a:cs typeface="Times New Roman" panose="02020603050405020304" pitchFamily="18" charset="0"/>
            </a:endParaRPr>
          </a:p>
          <a:p>
            <a:pPr algn="just"/>
            <a:r>
              <a:rPr lang="en-US" sz="1600" b="1" u="sng" dirty="0">
                <a:solidFill>
                  <a:schemeClr val="bg1"/>
                </a:solidFill>
                <a:latin typeface="Times New Roman" panose="02020603050405020304" pitchFamily="18" charset="0"/>
                <a:cs typeface="Times New Roman" panose="02020603050405020304" pitchFamily="18" charset="0"/>
              </a:rPr>
              <a:t>Converting Features into </a:t>
            </a:r>
            <a:r>
              <a:rPr lang="en-US" sz="1600" b="1" u="sng" dirty="0" err="1">
                <a:solidFill>
                  <a:schemeClr val="bg1"/>
                </a:solidFill>
                <a:latin typeface="Times New Roman" panose="02020603050405020304" pitchFamily="18" charset="0"/>
                <a:cs typeface="Times New Roman" panose="02020603050405020304" pitchFamily="18" charset="0"/>
              </a:rPr>
              <a:t>NumPy</a:t>
            </a:r>
            <a:r>
              <a:rPr lang="en-US" sz="1600" b="1" u="sng" dirty="0">
                <a:solidFill>
                  <a:schemeClr val="bg1"/>
                </a:solidFill>
                <a:latin typeface="Times New Roman" panose="02020603050405020304" pitchFamily="18" charset="0"/>
                <a:cs typeface="Times New Roman" panose="02020603050405020304" pitchFamily="18" charset="0"/>
              </a:rPr>
              <a:t> Array and </a:t>
            </a:r>
            <a:r>
              <a:rPr lang="en-US" sz="1600" b="1" u="sng" dirty="0" smtClean="0">
                <a:solidFill>
                  <a:schemeClr val="bg1"/>
                </a:solidFill>
                <a:latin typeface="Times New Roman" panose="02020603050405020304" pitchFamily="18" charset="0"/>
                <a:cs typeface="Times New Roman" panose="02020603050405020304" pitchFamily="18" charset="0"/>
              </a:rPr>
              <a:t>Reshaping: </a:t>
            </a:r>
          </a:p>
          <a:p>
            <a:pPr algn="just"/>
            <a:r>
              <a:rPr lang="en-US" sz="1600" dirty="0" smtClean="0">
                <a:solidFill>
                  <a:schemeClr val="bg1"/>
                </a:solidFill>
                <a:latin typeface="Times New Roman" panose="02020603050405020304" pitchFamily="18" charset="0"/>
                <a:cs typeface="Times New Roman" panose="02020603050405020304" pitchFamily="18" charset="0"/>
              </a:rPr>
              <a:t>Each </a:t>
            </a:r>
            <a:r>
              <a:rPr lang="en-US" sz="1600" dirty="0">
                <a:solidFill>
                  <a:schemeClr val="bg1"/>
                </a:solidFill>
                <a:latin typeface="Times New Roman" panose="02020603050405020304" pitchFamily="18" charset="0"/>
                <a:cs typeface="Times New Roman" panose="02020603050405020304" pitchFamily="18" charset="0"/>
              </a:rPr>
              <a:t>sample in the dataset may have multiple features. The data needs to be reshaped into a 3D array (samples, time steps, features) suitable for </a:t>
            </a:r>
            <a:r>
              <a:rPr lang="en-US" sz="1600" dirty="0" smtClean="0">
                <a:solidFill>
                  <a:schemeClr val="bg1"/>
                </a:solidFill>
                <a:latin typeface="Times New Roman" panose="02020603050405020304" pitchFamily="18" charset="0"/>
                <a:cs typeface="Times New Roman" panose="02020603050405020304" pitchFamily="18" charset="0"/>
              </a:rPr>
              <a:t>LSTM</a:t>
            </a:r>
          </a:p>
          <a:p>
            <a:pPr algn="just"/>
            <a:endParaRPr lang="en-US" sz="1600" b="1" dirty="0">
              <a:solidFill>
                <a:schemeClr val="bg1"/>
              </a:solidFill>
              <a:latin typeface="Times New Roman" panose="02020603050405020304" pitchFamily="18" charset="0"/>
              <a:cs typeface="Times New Roman" panose="02020603050405020304" pitchFamily="18" charset="0"/>
            </a:endParaRPr>
          </a:p>
          <a:p>
            <a:pPr algn="just"/>
            <a:r>
              <a:rPr lang="en-US" sz="1600" b="1" u="sng" dirty="0">
                <a:solidFill>
                  <a:schemeClr val="bg1"/>
                </a:solidFill>
                <a:latin typeface="Times New Roman" panose="02020603050405020304" pitchFamily="18" charset="0"/>
                <a:cs typeface="Times New Roman" panose="02020603050405020304" pitchFamily="18" charset="0"/>
              </a:rPr>
              <a:t>Build the Architecture for the LSTM Network</a:t>
            </a:r>
            <a:r>
              <a:rPr lang="en-US" sz="1600" b="1" u="sng" dirty="0" smtClean="0">
                <a:solidFill>
                  <a:schemeClr val="bg1"/>
                </a:solidFill>
                <a:latin typeface="Times New Roman" panose="02020603050405020304" pitchFamily="18" charset="0"/>
                <a:cs typeface="Times New Roman" panose="02020603050405020304" pitchFamily="18" charset="0"/>
              </a:rPr>
              <a:t>:</a:t>
            </a:r>
          </a:p>
          <a:p>
            <a:pPr algn="just"/>
            <a:r>
              <a:rPr lang="en-US" sz="1600" dirty="0">
                <a:solidFill>
                  <a:schemeClr val="bg1"/>
                </a:solidFill>
                <a:latin typeface="Times New Roman" panose="02020603050405020304" pitchFamily="18" charset="0"/>
                <a:cs typeface="Times New Roman" panose="02020603050405020304" pitchFamily="18" charset="0"/>
              </a:rPr>
              <a:t>This involves deciding the number of LSTM layers, the number of neurons in each layer, activation functions, dropout layers for regularization, and defining input and output layers</a:t>
            </a:r>
            <a:r>
              <a:rPr lang="en-US" sz="1600" dirty="0" smtClean="0">
                <a:solidFill>
                  <a:schemeClr val="bg1"/>
                </a:solidFill>
                <a:latin typeface="Times New Roman" panose="02020603050405020304" pitchFamily="18" charset="0"/>
                <a:cs typeface="Times New Roman" panose="02020603050405020304" pitchFamily="18" charset="0"/>
              </a:rPr>
              <a:t>.</a:t>
            </a:r>
          </a:p>
          <a:p>
            <a:pPr algn="just"/>
            <a:endParaRPr lang="en-US" sz="1600" b="1" dirty="0">
              <a:solidFill>
                <a:schemeClr val="bg1"/>
              </a:solidFill>
              <a:latin typeface="Times New Roman" panose="02020603050405020304" pitchFamily="18" charset="0"/>
              <a:cs typeface="Times New Roman" panose="02020603050405020304" pitchFamily="18" charset="0"/>
            </a:endParaRPr>
          </a:p>
          <a:p>
            <a:pPr algn="just"/>
            <a:r>
              <a:rPr lang="en-US" sz="1600" b="1" u="sng" dirty="0" smtClean="0">
                <a:solidFill>
                  <a:schemeClr val="bg1"/>
                </a:solidFill>
                <a:latin typeface="Times New Roman" panose="02020603050405020304" pitchFamily="18" charset="0"/>
                <a:cs typeface="Times New Roman" panose="02020603050405020304" pitchFamily="18" charset="0"/>
              </a:rPr>
              <a:t>Compile </a:t>
            </a:r>
            <a:r>
              <a:rPr lang="en-US" sz="1600" b="1" u="sng" dirty="0">
                <a:solidFill>
                  <a:schemeClr val="bg1"/>
                </a:solidFill>
                <a:latin typeface="Times New Roman" panose="02020603050405020304" pitchFamily="18" charset="0"/>
                <a:cs typeface="Times New Roman" panose="02020603050405020304" pitchFamily="18" charset="0"/>
              </a:rPr>
              <a:t>and Fit the Model (Training): </a:t>
            </a:r>
            <a:endParaRPr lang="en-US" sz="1600" b="1" u="sng" dirty="0" smtClean="0">
              <a:solidFill>
                <a:schemeClr val="bg1"/>
              </a:solidFill>
              <a:latin typeface="Times New Roman" panose="02020603050405020304" pitchFamily="18" charset="0"/>
              <a:cs typeface="Times New Roman" panose="02020603050405020304" pitchFamily="18" charset="0"/>
            </a:endParaRPr>
          </a:p>
          <a:p>
            <a:pPr algn="just"/>
            <a:r>
              <a:rPr lang="en-US" sz="1600" dirty="0" smtClean="0">
                <a:solidFill>
                  <a:schemeClr val="bg1"/>
                </a:solidFill>
                <a:latin typeface="Times New Roman" panose="02020603050405020304" pitchFamily="18" charset="0"/>
                <a:cs typeface="Times New Roman" panose="02020603050405020304" pitchFamily="18" charset="0"/>
              </a:rPr>
              <a:t>Compile </a:t>
            </a:r>
            <a:r>
              <a:rPr lang="en-US" sz="1600" dirty="0">
                <a:solidFill>
                  <a:schemeClr val="bg1"/>
                </a:solidFill>
                <a:latin typeface="Times New Roman" panose="02020603050405020304" pitchFamily="18" charset="0"/>
                <a:cs typeface="Times New Roman" panose="02020603050405020304" pitchFamily="18" charset="0"/>
              </a:rPr>
              <a:t>the LSTM model by defining the loss function, optimization algorithm, and metrics to be used to evaluate the model</a:t>
            </a:r>
            <a:r>
              <a:rPr lang="en-US" sz="1600" dirty="0" smtClean="0">
                <a:solidFill>
                  <a:schemeClr val="bg1"/>
                </a:solidFill>
                <a:latin typeface="Times New Roman" panose="02020603050405020304" pitchFamily="18" charset="0"/>
                <a:cs typeface="Times New Roman" panose="02020603050405020304" pitchFamily="18" charset="0"/>
              </a:rPr>
              <a:t>.</a:t>
            </a:r>
          </a:p>
          <a:p>
            <a:pPr algn="just"/>
            <a:endParaRPr lang="en-US" sz="1600" b="1" dirty="0">
              <a:solidFill>
                <a:schemeClr val="bg1"/>
              </a:solidFill>
              <a:latin typeface="Times New Roman" panose="02020603050405020304" pitchFamily="18" charset="0"/>
              <a:cs typeface="Times New Roman" panose="02020603050405020304" pitchFamily="18" charset="0"/>
            </a:endParaRPr>
          </a:p>
          <a:p>
            <a:pPr algn="just"/>
            <a:r>
              <a:rPr lang="en-US" sz="1600" b="1" u="sng" dirty="0">
                <a:solidFill>
                  <a:schemeClr val="bg1"/>
                </a:solidFill>
                <a:latin typeface="Times New Roman" panose="02020603050405020304" pitchFamily="18" charset="0"/>
                <a:cs typeface="Times New Roman" panose="02020603050405020304" pitchFamily="18" charset="0"/>
              </a:rPr>
              <a:t>Evaluate the Performance of the Model (Test): </a:t>
            </a:r>
            <a:endParaRPr lang="en-US" sz="1600" b="1" u="sng" dirty="0" smtClean="0">
              <a:solidFill>
                <a:schemeClr val="bg1"/>
              </a:solidFill>
              <a:latin typeface="Times New Roman" panose="02020603050405020304" pitchFamily="18" charset="0"/>
              <a:cs typeface="Times New Roman" panose="02020603050405020304" pitchFamily="18" charset="0"/>
            </a:endParaRPr>
          </a:p>
          <a:p>
            <a:pPr algn="just"/>
            <a:r>
              <a:rPr lang="en-US" sz="1600" dirty="0" smtClean="0">
                <a:solidFill>
                  <a:schemeClr val="bg1"/>
                </a:solidFill>
                <a:latin typeface="Times New Roman" panose="02020603050405020304" pitchFamily="18" charset="0"/>
                <a:cs typeface="Times New Roman" panose="02020603050405020304" pitchFamily="18" charset="0"/>
              </a:rPr>
              <a:t>Finally</a:t>
            </a:r>
            <a:r>
              <a:rPr lang="en-US" sz="1600" dirty="0">
                <a:solidFill>
                  <a:schemeClr val="bg1"/>
                </a:solidFill>
                <a:latin typeface="Times New Roman" panose="02020603050405020304" pitchFamily="18" charset="0"/>
                <a:cs typeface="Times New Roman" panose="02020603050405020304" pitchFamily="18" charset="0"/>
              </a:rPr>
              <a:t>, the trained model is tested on the unseen test dataset. Metrics such as accuracy, mean squared error (MSE), or others relevant to the problem domain are calculated to assess how well the model performs on new, unseen data.</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298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857</Words>
  <Application>Microsoft Office PowerPoint</Application>
  <PresentationFormat>Custom</PresentationFormat>
  <Paragraphs>100</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Epilogue</vt:lpstr>
      <vt:lpstr>Fraunces</vt:lpstr>
      <vt:lpstr>Overpass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SUNDAR</cp:lastModifiedBy>
  <cp:revision>32</cp:revision>
  <dcterms:created xsi:type="dcterms:W3CDTF">2023-11-03T14:07:25Z</dcterms:created>
  <dcterms:modified xsi:type="dcterms:W3CDTF">2024-02-25T18:49:11Z</dcterms:modified>
</cp:coreProperties>
</file>