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9" r:id="rId6"/>
    <p:sldId id="310" r:id="rId7"/>
    <p:sldId id="311" r:id="rId8"/>
    <p:sldId id="312" r:id="rId9"/>
    <p:sldId id="313" r:id="rId10"/>
    <p:sldId id="314" r:id="rId11"/>
    <p:sldId id="301" r:id="rId12"/>
    <p:sldId id="317" r:id="rId13"/>
    <p:sldId id="316" r:id="rId14"/>
    <p:sldId id="318" r:id="rId15"/>
    <p:sldId id="319" r:id="rId16"/>
    <p:sldId id="302" r:id="rId17"/>
    <p:sldId id="305" r:id="rId18"/>
    <p:sldId id="306" r:id="rId19"/>
    <p:sldId id="308"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82" autoAdjust="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3600" b="1" i="0" dirty="0">
                <a:solidFill>
                  <a:schemeClr val="tx1"/>
                </a:solidFill>
                <a:effectLst/>
              </a:rPr>
              <a:t>Predictive Analysis and Prevention of diseases using genetic data by AI</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sz="1600" dirty="0"/>
              <a:t>P. Sai SWAROOP(2023001705)</a:t>
            </a:r>
          </a:p>
          <a:p>
            <a:pPr>
              <a:lnSpc>
                <a:spcPct val="100000"/>
              </a:lnSpc>
            </a:pPr>
            <a:r>
              <a:rPr lang="en-US" sz="1600" dirty="0"/>
              <a:t>Under guidance of “Dr. </a:t>
            </a:r>
            <a:r>
              <a:rPr lang="en-US" sz="1600" dirty="0" err="1"/>
              <a:t>Ambeshwar</a:t>
            </a:r>
            <a:r>
              <a:rPr lang="en-US" sz="1600" dirty="0"/>
              <a:t> KUMAR”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83782DC-B9EE-ADD3-1EA8-3A658DCCD40C}"/>
              </a:ext>
            </a:extLst>
          </p:cNvPr>
          <p:cNvGraphicFramePr>
            <a:graphicFrameLocks noGrp="1"/>
          </p:cNvGraphicFramePr>
          <p:nvPr>
            <p:extLst>
              <p:ext uri="{D42A27DB-BD31-4B8C-83A1-F6EECF244321}">
                <p14:modId xmlns:p14="http://schemas.microsoft.com/office/powerpoint/2010/main" val="1585392299"/>
              </p:ext>
            </p:extLst>
          </p:nvPr>
        </p:nvGraphicFramePr>
        <p:xfrm>
          <a:off x="0" y="0"/>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84129927"/>
                    </a:ext>
                  </a:extLst>
                </a:gridCol>
                <a:gridCol w="3048000">
                  <a:extLst>
                    <a:ext uri="{9D8B030D-6E8A-4147-A177-3AD203B41FA5}">
                      <a16:colId xmlns:a16="http://schemas.microsoft.com/office/drawing/2014/main" val="3056105090"/>
                    </a:ext>
                  </a:extLst>
                </a:gridCol>
                <a:gridCol w="3048000">
                  <a:extLst>
                    <a:ext uri="{9D8B030D-6E8A-4147-A177-3AD203B41FA5}">
                      <a16:colId xmlns:a16="http://schemas.microsoft.com/office/drawing/2014/main" val="3926877073"/>
                    </a:ext>
                  </a:extLst>
                </a:gridCol>
                <a:gridCol w="3048000">
                  <a:extLst>
                    <a:ext uri="{9D8B030D-6E8A-4147-A177-3AD203B41FA5}">
                      <a16:colId xmlns:a16="http://schemas.microsoft.com/office/drawing/2014/main" val="512434562"/>
                    </a:ext>
                  </a:extLst>
                </a:gridCol>
              </a:tblGrid>
              <a:tr h="472965">
                <a:tc>
                  <a:txBody>
                    <a:bodyPr/>
                    <a:lstStyle/>
                    <a:p>
                      <a:r>
                        <a:rPr lang="en-IN" b="1" dirty="0"/>
                        <a:t>Model Name</a:t>
                      </a:r>
                      <a:endParaRPr lang="en-IN" dirty="0"/>
                    </a:p>
                  </a:txBody>
                  <a:tcPr anchor="ctr"/>
                </a:tc>
                <a:tc>
                  <a:txBody>
                    <a:bodyPr/>
                    <a:lstStyle/>
                    <a:p>
                      <a:r>
                        <a:rPr lang="en-IN" b="1" dirty="0"/>
                        <a:t>Problem Solved</a:t>
                      </a:r>
                      <a:endParaRPr lang="en-IN" dirty="0"/>
                    </a:p>
                  </a:txBody>
                  <a:tcPr anchor="ctr"/>
                </a:tc>
                <a:tc>
                  <a:txBody>
                    <a:bodyPr/>
                    <a:lstStyle/>
                    <a:p>
                      <a:r>
                        <a:rPr lang="en-IN" b="1" dirty="0"/>
                        <a:t>How it Works</a:t>
                      </a:r>
                      <a:endParaRPr lang="en-IN" dirty="0"/>
                    </a:p>
                  </a:txBody>
                  <a:tcPr anchor="ctr"/>
                </a:tc>
                <a:tc>
                  <a:txBody>
                    <a:bodyPr/>
                    <a:lstStyle/>
                    <a:p>
                      <a:r>
                        <a:rPr lang="en-IN" b="1" dirty="0"/>
                        <a:t>Suggested Datasets</a:t>
                      </a:r>
                      <a:endParaRPr lang="en-IN" dirty="0"/>
                    </a:p>
                  </a:txBody>
                  <a:tcPr anchor="ctr"/>
                </a:tc>
                <a:extLst>
                  <a:ext uri="{0D108BD9-81ED-4DB2-BD59-A6C34878D82A}">
                    <a16:rowId xmlns:a16="http://schemas.microsoft.com/office/drawing/2014/main" val="3603093512"/>
                  </a:ext>
                </a:extLst>
              </a:tr>
              <a:tr h="1891862">
                <a:tc>
                  <a:txBody>
                    <a:bodyPr/>
                    <a:lstStyle/>
                    <a:p>
                      <a:r>
                        <a:rPr lang="en-IN" b="1" dirty="0"/>
                        <a:t>Random Forest (RF)</a:t>
                      </a:r>
                      <a:endParaRPr lang="en-IN" dirty="0"/>
                    </a:p>
                  </a:txBody>
                  <a:tcPr anchor="ctr"/>
                </a:tc>
                <a:tc>
                  <a:txBody>
                    <a:bodyPr/>
                    <a:lstStyle/>
                    <a:p>
                      <a:r>
                        <a:rPr lang="en-IN" dirty="0"/>
                        <a:t>Diabetes, Hair Loss, PCOD/PCOS</a:t>
                      </a:r>
                    </a:p>
                  </a:txBody>
                  <a:tcPr anchor="ctr"/>
                </a:tc>
                <a:tc>
                  <a:txBody>
                    <a:bodyPr/>
                    <a:lstStyle/>
                    <a:p>
                      <a:r>
                        <a:rPr lang="en-US" dirty="0"/>
                        <a:t>Uses decision trees to split data based on important genetic features, making it effective for feature selection and classification.</a:t>
                      </a:r>
                    </a:p>
                  </a:txBody>
                  <a:tcPr anchor="ctr"/>
                </a:tc>
                <a:tc>
                  <a:txBody>
                    <a:bodyPr/>
                    <a:lstStyle/>
                    <a:p>
                      <a:r>
                        <a:rPr lang="en-IN" dirty="0"/>
                        <a:t>UK Biobank, </a:t>
                      </a:r>
                      <a:r>
                        <a:rPr lang="en-IN" dirty="0" err="1"/>
                        <a:t>dbGaP</a:t>
                      </a:r>
                      <a:r>
                        <a:rPr lang="en-IN" dirty="0"/>
                        <a:t>, WTCCC</a:t>
                      </a:r>
                    </a:p>
                  </a:txBody>
                  <a:tcPr anchor="ctr"/>
                </a:tc>
                <a:extLst>
                  <a:ext uri="{0D108BD9-81ED-4DB2-BD59-A6C34878D82A}">
                    <a16:rowId xmlns:a16="http://schemas.microsoft.com/office/drawing/2014/main" val="4039168433"/>
                  </a:ext>
                </a:extLst>
              </a:tr>
              <a:tr h="2246586">
                <a:tc>
                  <a:txBody>
                    <a:bodyPr/>
                    <a:lstStyle/>
                    <a:p>
                      <a:r>
                        <a:rPr lang="en-IN" b="1" dirty="0" err="1"/>
                        <a:t>XGBoost</a:t>
                      </a:r>
                      <a:r>
                        <a:rPr lang="en-IN" b="1" dirty="0"/>
                        <a:t> (Gradient Boosting)</a:t>
                      </a:r>
                      <a:endParaRPr lang="en-IN" dirty="0"/>
                    </a:p>
                  </a:txBody>
                  <a:tcPr anchor="ctr"/>
                </a:tc>
                <a:tc>
                  <a:txBody>
                    <a:bodyPr/>
                    <a:lstStyle/>
                    <a:p>
                      <a:r>
                        <a:rPr lang="en-IN" dirty="0"/>
                        <a:t>Diabetes, Hair Loss, PCOD/PCOS</a:t>
                      </a:r>
                    </a:p>
                  </a:txBody>
                  <a:tcPr anchor="ctr"/>
                </a:tc>
                <a:tc>
                  <a:txBody>
                    <a:bodyPr/>
                    <a:lstStyle/>
                    <a:p>
                      <a:r>
                        <a:rPr lang="en-US" dirty="0"/>
                        <a:t>A boosting algorithm that improves predictions by combining weak learners (decision trees) to enhance accuracy and handle large datasets efficiently.</a:t>
                      </a:r>
                    </a:p>
                  </a:txBody>
                  <a:tcPr anchor="ctr"/>
                </a:tc>
                <a:tc>
                  <a:txBody>
                    <a:bodyPr/>
                    <a:lstStyle/>
                    <a:p>
                      <a:r>
                        <a:rPr lang="en-IN" dirty="0"/>
                        <a:t>UK Biobank, </a:t>
                      </a:r>
                      <a:r>
                        <a:rPr lang="en-IN" dirty="0" err="1"/>
                        <a:t>dbGaP</a:t>
                      </a:r>
                      <a:r>
                        <a:rPr lang="en-IN" dirty="0"/>
                        <a:t>, WTCCC</a:t>
                      </a:r>
                    </a:p>
                  </a:txBody>
                  <a:tcPr anchor="ctr"/>
                </a:tc>
                <a:extLst>
                  <a:ext uri="{0D108BD9-81ED-4DB2-BD59-A6C34878D82A}">
                    <a16:rowId xmlns:a16="http://schemas.microsoft.com/office/drawing/2014/main" val="3307788980"/>
                  </a:ext>
                </a:extLst>
              </a:tr>
              <a:tr h="2246586">
                <a:tc>
                  <a:txBody>
                    <a:bodyPr/>
                    <a:lstStyle/>
                    <a:p>
                      <a:r>
                        <a:rPr lang="en-IN" b="1" dirty="0"/>
                        <a:t>Convolutional Neural Network (CNN)</a:t>
                      </a:r>
                      <a:endParaRPr lang="en-IN" dirty="0"/>
                    </a:p>
                  </a:txBody>
                  <a:tcPr anchor="ctr"/>
                </a:tc>
                <a:tc>
                  <a:txBody>
                    <a:bodyPr/>
                    <a:lstStyle/>
                    <a:p>
                      <a:r>
                        <a:rPr lang="en-IN" dirty="0"/>
                        <a:t>Diabetes, Hair Loss, PCOD/PCOS</a:t>
                      </a:r>
                    </a:p>
                  </a:txBody>
                  <a:tcPr anchor="ctr"/>
                </a:tc>
                <a:tc>
                  <a:txBody>
                    <a:bodyPr/>
                    <a:lstStyle/>
                    <a:p>
                      <a:r>
                        <a:rPr lang="en-US" dirty="0"/>
                        <a:t>Works well on sequence data (like DNA/RNA). It captures local patterns in genetic sequences by using convolutional layers to extract important features.</a:t>
                      </a:r>
                    </a:p>
                  </a:txBody>
                  <a:tcPr anchor="ctr"/>
                </a:tc>
                <a:tc>
                  <a:txBody>
                    <a:bodyPr/>
                    <a:lstStyle/>
                    <a:p>
                      <a:r>
                        <a:rPr lang="nl-NL" dirty="0"/>
                        <a:t>1000 Genomes, GEO, UK Biobank</a:t>
                      </a:r>
                    </a:p>
                  </a:txBody>
                  <a:tcPr anchor="ctr"/>
                </a:tc>
                <a:extLst>
                  <a:ext uri="{0D108BD9-81ED-4DB2-BD59-A6C34878D82A}">
                    <a16:rowId xmlns:a16="http://schemas.microsoft.com/office/drawing/2014/main" val="2970250070"/>
                  </a:ext>
                </a:extLst>
              </a:tr>
            </a:tbl>
          </a:graphicData>
        </a:graphic>
      </p:graphicFrame>
    </p:spTree>
    <p:extLst>
      <p:ext uri="{BB962C8B-B14F-4D97-AF65-F5344CB8AC3E}">
        <p14:creationId xmlns:p14="http://schemas.microsoft.com/office/powerpoint/2010/main" val="298597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83782DC-B9EE-ADD3-1EA8-3A658DCCD40C}"/>
              </a:ext>
            </a:extLst>
          </p:cNvPr>
          <p:cNvGraphicFramePr>
            <a:graphicFrameLocks noGrp="1"/>
          </p:cNvGraphicFramePr>
          <p:nvPr>
            <p:extLst>
              <p:ext uri="{D42A27DB-BD31-4B8C-83A1-F6EECF244321}">
                <p14:modId xmlns:p14="http://schemas.microsoft.com/office/powerpoint/2010/main" val="2021113074"/>
              </p:ext>
            </p:extLst>
          </p:nvPr>
        </p:nvGraphicFramePr>
        <p:xfrm>
          <a:off x="0" y="0"/>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84129927"/>
                    </a:ext>
                  </a:extLst>
                </a:gridCol>
                <a:gridCol w="3048000">
                  <a:extLst>
                    <a:ext uri="{9D8B030D-6E8A-4147-A177-3AD203B41FA5}">
                      <a16:colId xmlns:a16="http://schemas.microsoft.com/office/drawing/2014/main" val="3056105090"/>
                    </a:ext>
                  </a:extLst>
                </a:gridCol>
                <a:gridCol w="3048000">
                  <a:extLst>
                    <a:ext uri="{9D8B030D-6E8A-4147-A177-3AD203B41FA5}">
                      <a16:colId xmlns:a16="http://schemas.microsoft.com/office/drawing/2014/main" val="3926877073"/>
                    </a:ext>
                  </a:extLst>
                </a:gridCol>
                <a:gridCol w="3048000">
                  <a:extLst>
                    <a:ext uri="{9D8B030D-6E8A-4147-A177-3AD203B41FA5}">
                      <a16:colId xmlns:a16="http://schemas.microsoft.com/office/drawing/2014/main" val="512434562"/>
                    </a:ext>
                  </a:extLst>
                </a:gridCol>
              </a:tblGrid>
              <a:tr h="472965">
                <a:tc>
                  <a:txBody>
                    <a:bodyPr/>
                    <a:lstStyle/>
                    <a:p>
                      <a:r>
                        <a:rPr lang="en-IN" b="1" dirty="0"/>
                        <a:t>Model Name</a:t>
                      </a:r>
                      <a:endParaRPr lang="en-IN" dirty="0"/>
                    </a:p>
                  </a:txBody>
                  <a:tcPr anchor="ctr"/>
                </a:tc>
                <a:tc>
                  <a:txBody>
                    <a:bodyPr/>
                    <a:lstStyle/>
                    <a:p>
                      <a:r>
                        <a:rPr lang="en-IN" b="1" dirty="0"/>
                        <a:t>Problem Solved</a:t>
                      </a:r>
                      <a:endParaRPr lang="en-IN" dirty="0"/>
                    </a:p>
                  </a:txBody>
                  <a:tcPr anchor="ctr"/>
                </a:tc>
                <a:tc>
                  <a:txBody>
                    <a:bodyPr/>
                    <a:lstStyle/>
                    <a:p>
                      <a:r>
                        <a:rPr lang="en-IN" b="1" dirty="0"/>
                        <a:t>How it Works</a:t>
                      </a:r>
                      <a:endParaRPr lang="en-IN" dirty="0"/>
                    </a:p>
                  </a:txBody>
                  <a:tcPr anchor="ctr"/>
                </a:tc>
                <a:tc>
                  <a:txBody>
                    <a:bodyPr/>
                    <a:lstStyle/>
                    <a:p>
                      <a:r>
                        <a:rPr lang="en-IN" b="1" dirty="0"/>
                        <a:t>Suggested Datasets</a:t>
                      </a:r>
                      <a:endParaRPr lang="en-IN" dirty="0"/>
                    </a:p>
                  </a:txBody>
                  <a:tcPr anchor="ctr"/>
                </a:tc>
                <a:extLst>
                  <a:ext uri="{0D108BD9-81ED-4DB2-BD59-A6C34878D82A}">
                    <a16:rowId xmlns:a16="http://schemas.microsoft.com/office/drawing/2014/main" val="3603093512"/>
                  </a:ext>
                </a:extLst>
              </a:tr>
              <a:tr h="1891862">
                <a:tc>
                  <a:txBody>
                    <a:bodyPr/>
                    <a:lstStyle/>
                    <a:p>
                      <a:r>
                        <a:rPr lang="en-US" b="1" dirty="0"/>
                        <a:t>Recurrent Neural Network (RNN) / LSTM</a:t>
                      </a:r>
                      <a:endParaRPr lang="en-US" dirty="0"/>
                    </a:p>
                  </a:txBody>
                  <a:tcPr anchor="ctr"/>
                </a:tc>
                <a:tc>
                  <a:txBody>
                    <a:bodyPr/>
                    <a:lstStyle/>
                    <a:p>
                      <a:r>
                        <a:rPr lang="en-IN" dirty="0"/>
                        <a:t>Diabetes, PCOD/PCOS</a:t>
                      </a:r>
                    </a:p>
                  </a:txBody>
                  <a:tcPr anchor="ctr"/>
                </a:tc>
                <a:tc>
                  <a:txBody>
                    <a:bodyPr/>
                    <a:lstStyle/>
                    <a:p>
                      <a:r>
                        <a:rPr lang="en-US" dirty="0"/>
                        <a:t>Ideal for sequential data, such as time-series health data or sequential gene expressions. LSTM handles long-range dependencies in sequences.</a:t>
                      </a:r>
                    </a:p>
                  </a:txBody>
                  <a:tcPr anchor="ctr"/>
                </a:tc>
                <a:tc>
                  <a:txBody>
                    <a:bodyPr/>
                    <a:lstStyle/>
                    <a:p>
                      <a:r>
                        <a:rPr lang="nl-NL" dirty="0"/>
                        <a:t>1000 Genomes, GEO, UK Biobank</a:t>
                      </a:r>
                    </a:p>
                  </a:txBody>
                  <a:tcPr anchor="ctr"/>
                </a:tc>
                <a:extLst>
                  <a:ext uri="{0D108BD9-81ED-4DB2-BD59-A6C34878D82A}">
                    <a16:rowId xmlns:a16="http://schemas.microsoft.com/office/drawing/2014/main" val="4039168433"/>
                  </a:ext>
                </a:extLst>
              </a:tr>
              <a:tr h="2246586">
                <a:tc>
                  <a:txBody>
                    <a:bodyPr/>
                    <a:lstStyle/>
                    <a:p>
                      <a:r>
                        <a:rPr lang="en-IN" b="1" dirty="0"/>
                        <a:t>Autoencoder</a:t>
                      </a:r>
                    </a:p>
                  </a:txBody>
                  <a:tcPr anchor="ctr"/>
                </a:tc>
                <a:tc>
                  <a:txBody>
                    <a:bodyPr/>
                    <a:lstStyle/>
                    <a:p>
                      <a:r>
                        <a:rPr lang="en-IN" dirty="0"/>
                        <a:t>Diabetes, Hair Loss, PCOD/PCOS</a:t>
                      </a:r>
                    </a:p>
                  </a:txBody>
                  <a:tcPr anchor="ctr"/>
                </a:tc>
                <a:tc>
                  <a:txBody>
                    <a:bodyPr/>
                    <a:lstStyle/>
                    <a:p>
                      <a:r>
                        <a:rPr lang="en-US" dirty="0"/>
                        <a:t>Reduces high-dimensional genetic data into smaller, informative representations that can be used for downstream prediction models.</a:t>
                      </a:r>
                    </a:p>
                  </a:txBody>
                  <a:tcPr anchor="ctr"/>
                </a:tc>
                <a:tc>
                  <a:txBody>
                    <a:bodyPr/>
                    <a:lstStyle/>
                    <a:p>
                      <a:r>
                        <a:rPr lang="en-IN" dirty="0"/>
                        <a:t>UK Biobank, </a:t>
                      </a:r>
                      <a:r>
                        <a:rPr lang="en-IN" dirty="0" err="1"/>
                        <a:t>GTEx</a:t>
                      </a:r>
                      <a:r>
                        <a:rPr lang="en-IN" dirty="0"/>
                        <a:t>, </a:t>
                      </a:r>
                      <a:r>
                        <a:rPr lang="en-IN" dirty="0" err="1"/>
                        <a:t>dbGaP</a:t>
                      </a:r>
                      <a:endParaRPr lang="en-IN" dirty="0"/>
                    </a:p>
                  </a:txBody>
                  <a:tcPr anchor="ctr"/>
                </a:tc>
                <a:extLst>
                  <a:ext uri="{0D108BD9-81ED-4DB2-BD59-A6C34878D82A}">
                    <a16:rowId xmlns:a16="http://schemas.microsoft.com/office/drawing/2014/main" val="3307788980"/>
                  </a:ext>
                </a:extLst>
              </a:tr>
              <a:tr h="2246586">
                <a:tc>
                  <a:txBody>
                    <a:bodyPr/>
                    <a:lstStyle/>
                    <a:p>
                      <a:r>
                        <a:rPr lang="en-IN" b="1" dirty="0"/>
                        <a:t>Support Vector Machine (SVM)</a:t>
                      </a:r>
                      <a:endParaRPr lang="en-IN" dirty="0"/>
                    </a:p>
                  </a:txBody>
                  <a:tcPr anchor="ctr"/>
                </a:tc>
                <a:tc>
                  <a:txBody>
                    <a:bodyPr/>
                    <a:lstStyle/>
                    <a:p>
                      <a:r>
                        <a:rPr lang="en-IN" dirty="0"/>
                        <a:t>Diabetes, Hair Loss, PCOD/PCOS</a:t>
                      </a:r>
                    </a:p>
                  </a:txBody>
                  <a:tcPr anchor="ctr"/>
                </a:tc>
                <a:tc>
                  <a:txBody>
                    <a:bodyPr/>
                    <a:lstStyle/>
                    <a:p>
                      <a:r>
                        <a:rPr lang="en-US" dirty="0"/>
                        <a:t>Effective for binary classification problems (e.g., presence/absence of disease) by finding the hyperplane that best separates different classes.</a:t>
                      </a:r>
                    </a:p>
                  </a:txBody>
                  <a:tcPr anchor="ctr"/>
                </a:tc>
                <a:tc>
                  <a:txBody>
                    <a:bodyPr/>
                    <a:lstStyle/>
                    <a:p>
                      <a:r>
                        <a:rPr lang="en-IN" dirty="0"/>
                        <a:t>UK Biobank, GEO, </a:t>
                      </a:r>
                      <a:r>
                        <a:rPr lang="en-IN" dirty="0" err="1"/>
                        <a:t>dbGaP</a:t>
                      </a:r>
                      <a:endParaRPr lang="en-IN" dirty="0"/>
                    </a:p>
                  </a:txBody>
                  <a:tcPr anchor="ctr"/>
                </a:tc>
                <a:extLst>
                  <a:ext uri="{0D108BD9-81ED-4DB2-BD59-A6C34878D82A}">
                    <a16:rowId xmlns:a16="http://schemas.microsoft.com/office/drawing/2014/main" val="2970250070"/>
                  </a:ext>
                </a:extLst>
              </a:tr>
            </a:tbl>
          </a:graphicData>
        </a:graphic>
      </p:graphicFrame>
    </p:spTree>
    <p:extLst>
      <p:ext uri="{BB962C8B-B14F-4D97-AF65-F5344CB8AC3E}">
        <p14:creationId xmlns:p14="http://schemas.microsoft.com/office/powerpoint/2010/main" val="329290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83782DC-B9EE-ADD3-1EA8-3A658DCCD40C}"/>
              </a:ext>
            </a:extLst>
          </p:cNvPr>
          <p:cNvGraphicFramePr>
            <a:graphicFrameLocks noGrp="1"/>
          </p:cNvGraphicFramePr>
          <p:nvPr>
            <p:extLst>
              <p:ext uri="{D42A27DB-BD31-4B8C-83A1-F6EECF244321}">
                <p14:modId xmlns:p14="http://schemas.microsoft.com/office/powerpoint/2010/main" val="4115653995"/>
              </p:ext>
            </p:extLst>
          </p:nvPr>
        </p:nvGraphicFramePr>
        <p:xfrm>
          <a:off x="0" y="0"/>
          <a:ext cx="12192000" cy="685800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84129927"/>
                    </a:ext>
                  </a:extLst>
                </a:gridCol>
                <a:gridCol w="3048000">
                  <a:extLst>
                    <a:ext uri="{9D8B030D-6E8A-4147-A177-3AD203B41FA5}">
                      <a16:colId xmlns:a16="http://schemas.microsoft.com/office/drawing/2014/main" val="3056105090"/>
                    </a:ext>
                  </a:extLst>
                </a:gridCol>
                <a:gridCol w="3048000">
                  <a:extLst>
                    <a:ext uri="{9D8B030D-6E8A-4147-A177-3AD203B41FA5}">
                      <a16:colId xmlns:a16="http://schemas.microsoft.com/office/drawing/2014/main" val="3926877073"/>
                    </a:ext>
                  </a:extLst>
                </a:gridCol>
                <a:gridCol w="3048000">
                  <a:extLst>
                    <a:ext uri="{9D8B030D-6E8A-4147-A177-3AD203B41FA5}">
                      <a16:colId xmlns:a16="http://schemas.microsoft.com/office/drawing/2014/main" val="512434562"/>
                    </a:ext>
                  </a:extLst>
                </a:gridCol>
              </a:tblGrid>
              <a:tr h="370703">
                <a:tc>
                  <a:txBody>
                    <a:bodyPr/>
                    <a:lstStyle/>
                    <a:p>
                      <a:r>
                        <a:rPr lang="en-IN" b="1" dirty="0"/>
                        <a:t>Model Name</a:t>
                      </a:r>
                      <a:endParaRPr lang="en-IN" dirty="0"/>
                    </a:p>
                  </a:txBody>
                  <a:tcPr anchor="ctr"/>
                </a:tc>
                <a:tc>
                  <a:txBody>
                    <a:bodyPr/>
                    <a:lstStyle/>
                    <a:p>
                      <a:r>
                        <a:rPr lang="en-IN" b="1" dirty="0"/>
                        <a:t>Problem Solved</a:t>
                      </a:r>
                      <a:endParaRPr lang="en-IN" dirty="0"/>
                    </a:p>
                  </a:txBody>
                  <a:tcPr anchor="ctr"/>
                </a:tc>
                <a:tc>
                  <a:txBody>
                    <a:bodyPr/>
                    <a:lstStyle/>
                    <a:p>
                      <a:r>
                        <a:rPr lang="en-IN" b="1" dirty="0"/>
                        <a:t>How it Works</a:t>
                      </a:r>
                      <a:endParaRPr lang="en-IN" dirty="0"/>
                    </a:p>
                  </a:txBody>
                  <a:tcPr anchor="ctr"/>
                </a:tc>
                <a:tc>
                  <a:txBody>
                    <a:bodyPr/>
                    <a:lstStyle/>
                    <a:p>
                      <a:r>
                        <a:rPr lang="en-IN" b="1" dirty="0"/>
                        <a:t>Suggested Datasets</a:t>
                      </a:r>
                      <a:endParaRPr lang="en-IN" dirty="0"/>
                    </a:p>
                  </a:txBody>
                  <a:tcPr anchor="ctr"/>
                </a:tc>
                <a:extLst>
                  <a:ext uri="{0D108BD9-81ED-4DB2-BD59-A6C34878D82A}">
                    <a16:rowId xmlns:a16="http://schemas.microsoft.com/office/drawing/2014/main" val="3603093512"/>
                  </a:ext>
                </a:extLst>
              </a:tr>
              <a:tr h="1482811">
                <a:tc>
                  <a:txBody>
                    <a:bodyPr/>
                    <a:lstStyle/>
                    <a:p>
                      <a:r>
                        <a:rPr lang="en-IN" b="1" dirty="0"/>
                        <a:t>Graph Neural Networks (GNN)</a:t>
                      </a:r>
                      <a:endParaRPr lang="en-IN" dirty="0"/>
                    </a:p>
                  </a:txBody>
                  <a:tcPr anchor="ctr"/>
                </a:tc>
                <a:tc>
                  <a:txBody>
                    <a:bodyPr/>
                    <a:lstStyle/>
                    <a:p>
                      <a:r>
                        <a:rPr lang="en-IN" dirty="0"/>
                        <a:t>PCOD/PCOS, Hair Loss</a:t>
                      </a:r>
                    </a:p>
                  </a:txBody>
                  <a:tcPr anchor="ctr"/>
                </a:tc>
                <a:tc>
                  <a:txBody>
                    <a:bodyPr/>
                    <a:lstStyle/>
                    <a:p>
                      <a:r>
                        <a:rPr lang="en-US" dirty="0"/>
                        <a:t>Models relationships between genetic markers as a graph, identifying key connections between genes and disease traits.</a:t>
                      </a:r>
                    </a:p>
                  </a:txBody>
                  <a:tcPr anchor="ctr"/>
                </a:tc>
                <a:tc>
                  <a:txBody>
                    <a:bodyPr/>
                    <a:lstStyle/>
                    <a:p>
                      <a:r>
                        <a:rPr lang="en-IN" dirty="0"/>
                        <a:t>UK Biobank, HGMD, </a:t>
                      </a:r>
                      <a:r>
                        <a:rPr lang="en-IN" dirty="0" err="1"/>
                        <a:t>dbGaP</a:t>
                      </a:r>
                      <a:endParaRPr lang="en-IN" dirty="0"/>
                    </a:p>
                  </a:txBody>
                  <a:tcPr anchor="ctr"/>
                </a:tc>
                <a:extLst>
                  <a:ext uri="{0D108BD9-81ED-4DB2-BD59-A6C34878D82A}">
                    <a16:rowId xmlns:a16="http://schemas.microsoft.com/office/drawing/2014/main" val="4039168433"/>
                  </a:ext>
                </a:extLst>
              </a:tr>
              <a:tr h="1760838">
                <a:tc>
                  <a:txBody>
                    <a:bodyPr/>
                    <a:lstStyle/>
                    <a:p>
                      <a:r>
                        <a:rPr lang="en-IN" b="1" dirty="0"/>
                        <a:t>Bayesian Neural Networks (BNN)</a:t>
                      </a:r>
                      <a:endParaRPr lang="en-IN" dirty="0"/>
                    </a:p>
                  </a:txBody>
                  <a:tcPr anchor="ctr"/>
                </a:tc>
                <a:tc>
                  <a:txBody>
                    <a:bodyPr/>
                    <a:lstStyle/>
                    <a:p>
                      <a:r>
                        <a:rPr lang="en-IN" dirty="0"/>
                        <a:t>Diabetes, PCOD/PCOS</a:t>
                      </a:r>
                    </a:p>
                  </a:txBody>
                  <a:tcPr anchor="ctr"/>
                </a:tc>
                <a:tc>
                  <a:txBody>
                    <a:bodyPr/>
                    <a:lstStyle/>
                    <a:p>
                      <a:r>
                        <a:rPr lang="en-US" dirty="0"/>
                        <a:t>Introduces uncertainty in predictions, which is important for modeling complex diseases where prediction confidence needs to be accounted for.</a:t>
                      </a:r>
                    </a:p>
                  </a:txBody>
                  <a:tcPr anchor="ctr"/>
                </a:tc>
                <a:tc>
                  <a:txBody>
                    <a:bodyPr/>
                    <a:lstStyle/>
                    <a:p>
                      <a:r>
                        <a:rPr lang="en-US" dirty="0"/>
                        <a:t>UK Biobank, </a:t>
                      </a:r>
                      <a:r>
                        <a:rPr lang="en-US" dirty="0" err="1"/>
                        <a:t>ClinVar</a:t>
                      </a:r>
                      <a:r>
                        <a:rPr lang="en-US" dirty="0"/>
                        <a:t>, Framingham Heart Study</a:t>
                      </a:r>
                    </a:p>
                  </a:txBody>
                  <a:tcPr anchor="ctr"/>
                </a:tc>
                <a:extLst>
                  <a:ext uri="{0D108BD9-81ED-4DB2-BD59-A6C34878D82A}">
                    <a16:rowId xmlns:a16="http://schemas.microsoft.com/office/drawing/2014/main" val="3307788980"/>
                  </a:ext>
                </a:extLst>
              </a:tr>
              <a:tr h="1482811">
                <a:tc>
                  <a:txBody>
                    <a:bodyPr/>
                    <a:lstStyle/>
                    <a:p>
                      <a:r>
                        <a:rPr lang="en-IN" b="1" dirty="0"/>
                        <a:t>Transformer Models (e.g., DNABERT)</a:t>
                      </a:r>
                      <a:endParaRPr lang="en-IN" dirty="0"/>
                    </a:p>
                  </a:txBody>
                  <a:tcPr anchor="ctr"/>
                </a:tc>
                <a:tc>
                  <a:txBody>
                    <a:bodyPr/>
                    <a:lstStyle/>
                    <a:p>
                      <a:r>
                        <a:rPr lang="en-IN" dirty="0"/>
                        <a:t>Diabetes, PCOD/PCOS</a:t>
                      </a:r>
                    </a:p>
                  </a:txBody>
                  <a:tcPr anchor="ctr"/>
                </a:tc>
                <a:tc>
                  <a:txBody>
                    <a:bodyPr/>
                    <a:lstStyle/>
                    <a:p>
                      <a:r>
                        <a:rPr lang="en-US" dirty="0"/>
                        <a:t>Uses self-attention mechanisms to capture long-range dependencies in genetic sequences, effective for large-scale genomic data.</a:t>
                      </a:r>
                    </a:p>
                  </a:txBody>
                  <a:tcPr anchor="ctr"/>
                </a:tc>
                <a:tc>
                  <a:txBody>
                    <a:bodyPr/>
                    <a:lstStyle/>
                    <a:p>
                      <a:r>
                        <a:rPr lang="en-IN" dirty="0"/>
                        <a:t>1000 Genomes, </a:t>
                      </a:r>
                      <a:r>
                        <a:rPr lang="en-IN" dirty="0" err="1"/>
                        <a:t>GTEx</a:t>
                      </a:r>
                      <a:r>
                        <a:rPr lang="en-IN" dirty="0"/>
                        <a:t>, </a:t>
                      </a:r>
                      <a:r>
                        <a:rPr lang="en-IN" dirty="0" err="1"/>
                        <a:t>dbGaP</a:t>
                      </a:r>
                      <a:endParaRPr lang="en-IN" dirty="0"/>
                    </a:p>
                  </a:txBody>
                  <a:tcPr anchor="ctr"/>
                </a:tc>
                <a:extLst>
                  <a:ext uri="{0D108BD9-81ED-4DB2-BD59-A6C34878D82A}">
                    <a16:rowId xmlns:a16="http://schemas.microsoft.com/office/drawing/2014/main" val="2970250070"/>
                  </a:ext>
                </a:extLst>
              </a:tr>
              <a:tr h="1760838">
                <a:tc>
                  <a:txBody>
                    <a:bodyPr/>
                    <a:lstStyle/>
                    <a:p>
                      <a:r>
                        <a:rPr lang="en-IN" b="1" dirty="0"/>
                        <a:t>Multilayer Perceptron (MLP)</a:t>
                      </a:r>
                      <a:endParaRPr lang="en-IN" dirty="0"/>
                    </a:p>
                  </a:txBody>
                  <a:tcPr anchor="ctr"/>
                </a:tc>
                <a:tc>
                  <a:txBody>
                    <a:bodyPr/>
                    <a:lstStyle/>
                    <a:p>
                      <a:r>
                        <a:rPr lang="en-IN" dirty="0"/>
                        <a:t>Diabetes, Hair Loss, PCOD/PCOS</a:t>
                      </a:r>
                    </a:p>
                  </a:txBody>
                  <a:tcPr anchor="ctr"/>
                </a:tc>
                <a:tc>
                  <a:txBody>
                    <a:bodyPr/>
                    <a:lstStyle/>
                    <a:p>
                      <a:r>
                        <a:rPr lang="en-US" dirty="0"/>
                        <a:t>A feed-forward neural network that works on structured genetic data (SNPs, gene expressions) to predict disease based on learned patterns.</a:t>
                      </a:r>
                    </a:p>
                  </a:txBody>
                  <a:tcPr anchor="ctr"/>
                </a:tc>
                <a:tc>
                  <a:txBody>
                    <a:bodyPr/>
                    <a:lstStyle/>
                    <a:p>
                      <a:r>
                        <a:rPr lang="en-IN" dirty="0"/>
                        <a:t>UK Biobank, </a:t>
                      </a:r>
                      <a:r>
                        <a:rPr lang="en-IN" dirty="0" err="1"/>
                        <a:t>dbGaP</a:t>
                      </a:r>
                      <a:r>
                        <a:rPr lang="en-IN" dirty="0"/>
                        <a:t>, </a:t>
                      </a:r>
                      <a:r>
                        <a:rPr lang="en-IN" dirty="0" err="1"/>
                        <a:t>ClinVar</a:t>
                      </a:r>
                      <a:endParaRPr lang="en-IN" dirty="0"/>
                    </a:p>
                  </a:txBody>
                  <a:tcPr anchor="ctr"/>
                </a:tc>
                <a:extLst>
                  <a:ext uri="{0D108BD9-81ED-4DB2-BD59-A6C34878D82A}">
                    <a16:rowId xmlns:a16="http://schemas.microsoft.com/office/drawing/2014/main" val="309742479"/>
                  </a:ext>
                </a:extLst>
              </a:tr>
            </a:tbl>
          </a:graphicData>
        </a:graphic>
      </p:graphicFrame>
    </p:spTree>
    <p:extLst>
      <p:ext uri="{BB962C8B-B14F-4D97-AF65-F5344CB8AC3E}">
        <p14:creationId xmlns:p14="http://schemas.microsoft.com/office/powerpoint/2010/main" val="192001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D419-35E3-443C-8404-10CA46EED50C}"/>
              </a:ext>
            </a:extLst>
          </p:cNvPr>
          <p:cNvSpPr>
            <a:spLocks noGrp="1"/>
          </p:cNvSpPr>
          <p:nvPr>
            <p:ph type="title"/>
          </p:nvPr>
        </p:nvSpPr>
        <p:spPr/>
        <p:txBody>
          <a:bodyPr/>
          <a:lstStyle/>
          <a:p>
            <a:r>
              <a:rPr lang="en-US" dirty="0"/>
              <a:t>Key Applications in Genetic Disease Prediction</a:t>
            </a:r>
            <a:endParaRPr lang="en-IN" dirty="0"/>
          </a:p>
        </p:txBody>
      </p:sp>
      <p:sp>
        <p:nvSpPr>
          <p:cNvPr id="4" name="Rectangle 1">
            <a:extLst>
              <a:ext uri="{FF2B5EF4-FFF2-40B4-BE49-F238E27FC236}">
                <a16:creationId xmlns:a16="http://schemas.microsoft.com/office/drawing/2014/main" id="{219FA521-DA45-374A-AFA1-AAAF901C9A45}"/>
              </a:ext>
            </a:extLst>
          </p:cNvPr>
          <p:cNvSpPr>
            <a:spLocks noGrp="1" noChangeArrowheads="1"/>
          </p:cNvSpPr>
          <p:nvPr>
            <p:ph idx="1"/>
          </p:nvPr>
        </p:nvSpPr>
        <p:spPr bwMode="auto">
          <a:xfrm>
            <a:off x="1097280" y="2280487"/>
            <a:ext cx="95878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Diabetes Prediction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Genetic Markers</a:t>
            </a:r>
            <a:r>
              <a:rPr kumimoji="0" lang="en-US" altLang="en-US" sz="1800" b="0" i="0" u="none" strike="noStrike" cap="none" normalizeH="0" baseline="0" dirty="0">
                <a:ln>
                  <a:noFill/>
                </a:ln>
                <a:solidFill>
                  <a:schemeClr val="tx1"/>
                </a:solidFill>
                <a:effectLst/>
                <a:latin typeface="Arial" panose="020B0604020202020204" pitchFamily="34" charset="0"/>
              </a:rPr>
              <a:t>: Identifying specific genetic variants linked to diabetes.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a:t>
            </a:r>
            <a:r>
              <a:rPr kumimoji="0" lang="en-US" altLang="en-US" sz="1800" b="0" i="0" u="none" strike="noStrike" cap="none" normalizeH="0" baseline="0" dirty="0">
                <a:ln>
                  <a:noFill/>
                </a:ln>
                <a:solidFill>
                  <a:schemeClr val="tx1"/>
                </a:solidFill>
                <a:effectLst/>
                <a:latin typeface="Arial" panose="020B0604020202020204" pitchFamily="34" charset="0"/>
              </a:rPr>
              <a:t>: Analyzing these markers to assess individual risk levels.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PCOD Prediction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a:t>
            </a:r>
            <a:r>
              <a:rPr kumimoji="0" lang="en-US" altLang="en-US" sz="1800" b="0" i="0" u="none" strike="noStrike" cap="none" normalizeH="0" baseline="0" dirty="0">
                <a:ln>
                  <a:noFill/>
                </a:ln>
                <a:solidFill>
                  <a:schemeClr val="tx1"/>
                </a:solidFill>
                <a:effectLst/>
                <a:latin typeface="Arial" panose="020B0604020202020204" pitchFamily="34" charset="0"/>
              </a:rPr>
              <a:t>: Managing complex interactions between genes and environmental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Risk Identification</a:t>
            </a:r>
            <a:r>
              <a:rPr kumimoji="0" lang="en-US" altLang="en-US" sz="1800" b="0" i="0" u="none" strike="noStrike" cap="none" normalizeH="0" baseline="0" dirty="0">
                <a:ln>
                  <a:noFill/>
                </a:ln>
                <a:solidFill>
                  <a:schemeClr val="tx1"/>
                </a:solidFill>
                <a:effectLst/>
                <a:latin typeface="Arial" panose="020B0604020202020204" pitchFamily="34" charset="0"/>
              </a:rPr>
              <a:t>: Enhanced accuracy in predicting susceptibility to PCOD.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Hair Loss Prediction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Genetic Predisposition</a:t>
            </a:r>
            <a:r>
              <a:rPr kumimoji="0" lang="en-US" altLang="en-US" sz="1800" b="0" i="0" u="none" strike="noStrike" cap="none" normalizeH="0" baseline="0" dirty="0">
                <a:ln>
                  <a:noFill/>
                </a:ln>
                <a:solidFill>
                  <a:schemeClr val="tx1"/>
                </a:solidFill>
                <a:effectLst/>
                <a:latin typeface="Arial" panose="020B0604020202020204" pitchFamily="34" charset="0"/>
              </a:rPr>
              <a:t>: Understanding the genetic factors behind hair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a:t>
            </a:r>
            <a:r>
              <a:rPr kumimoji="0" lang="en-US" altLang="en-US" sz="1800" b="0" i="0" u="none" strike="noStrike" cap="none" normalizeH="0" baseline="0" dirty="0">
                <a:ln>
                  <a:noFill/>
                </a:ln>
                <a:solidFill>
                  <a:schemeClr val="tx1"/>
                </a:solidFill>
                <a:effectLst/>
                <a:latin typeface="Arial" panose="020B0604020202020204" pitchFamily="34" charset="0"/>
              </a:rPr>
              <a:t>: Predicting likelihood and timing of hair loss for early intervention.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219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781330-9EFF-8CFF-DD76-F01F0D6389F4}"/>
              </a:ext>
            </a:extLst>
          </p:cNvPr>
          <p:cNvGraphicFramePr>
            <a:graphicFrameLocks noGrp="1"/>
          </p:cNvGraphicFramePr>
          <p:nvPr>
            <p:extLst>
              <p:ext uri="{D42A27DB-BD31-4B8C-83A1-F6EECF244321}">
                <p14:modId xmlns:p14="http://schemas.microsoft.com/office/powerpoint/2010/main" val="2622503195"/>
              </p:ext>
            </p:extLst>
          </p:nvPr>
        </p:nvGraphicFramePr>
        <p:xfrm>
          <a:off x="-1" y="0"/>
          <a:ext cx="12047620" cy="6352674"/>
        </p:xfrm>
        <a:graphic>
          <a:graphicData uri="http://schemas.openxmlformats.org/drawingml/2006/table">
            <a:tbl>
              <a:tblPr firstRow="1" bandRow="1">
                <a:tableStyleId>{5C22544A-7EE6-4342-B048-85BDC9FD1C3A}</a:tableStyleId>
              </a:tblPr>
              <a:tblGrid>
                <a:gridCol w="2409524">
                  <a:extLst>
                    <a:ext uri="{9D8B030D-6E8A-4147-A177-3AD203B41FA5}">
                      <a16:colId xmlns:a16="http://schemas.microsoft.com/office/drawing/2014/main" val="4103478423"/>
                    </a:ext>
                  </a:extLst>
                </a:gridCol>
                <a:gridCol w="2409524">
                  <a:extLst>
                    <a:ext uri="{9D8B030D-6E8A-4147-A177-3AD203B41FA5}">
                      <a16:colId xmlns:a16="http://schemas.microsoft.com/office/drawing/2014/main" val="4138814333"/>
                    </a:ext>
                  </a:extLst>
                </a:gridCol>
                <a:gridCol w="2409524">
                  <a:extLst>
                    <a:ext uri="{9D8B030D-6E8A-4147-A177-3AD203B41FA5}">
                      <a16:colId xmlns:a16="http://schemas.microsoft.com/office/drawing/2014/main" val="3320302982"/>
                    </a:ext>
                  </a:extLst>
                </a:gridCol>
                <a:gridCol w="2409524">
                  <a:extLst>
                    <a:ext uri="{9D8B030D-6E8A-4147-A177-3AD203B41FA5}">
                      <a16:colId xmlns:a16="http://schemas.microsoft.com/office/drawing/2014/main" val="3450227522"/>
                    </a:ext>
                  </a:extLst>
                </a:gridCol>
                <a:gridCol w="2409524">
                  <a:extLst>
                    <a:ext uri="{9D8B030D-6E8A-4147-A177-3AD203B41FA5}">
                      <a16:colId xmlns:a16="http://schemas.microsoft.com/office/drawing/2014/main" val="1580659302"/>
                    </a:ext>
                  </a:extLst>
                </a:gridCol>
              </a:tblGrid>
              <a:tr h="741144">
                <a:tc>
                  <a:txBody>
                    <a:bodyPr/>
                    <a:lstStyle/>
                    <a:p>
                      <a:r>
                        <a:rPr lang="en-IN" dirty="0"/>
                        <a:t>Author Name</a:t>
                      </a:r>
                    </a:p>
                  </a:txBody>
                  <a:tcPr/>
                </a:tc>
                <a:tc>
                  <a:txBody>
                    <a:bodyPr/>
                    <a:lstStyle/>
                    <a:p>
                      <a:r>
                        <a:rPr lang="en-IN" dirty="0"/>
                        <a:t>Title</a:t>
                      </a:r>
                    </a:p>
                  </a:txBody>
                  <a:tcPr/>
                </a:tc>
                <a:tc>
                  <a:txBody>
                    <a:bodyPr/>
                    <a:lstStyle/>
                    <a:p>
                      <a:r>
                        <a:rPr lang="en-IN" dirty="0"/>
                        <a:t>What They Introduced</a:t>
                      </a:r>
                    </a:p>
                  </a:txBody>
                  <a:tcPr/>
                </a:tc>
                <a:tc>
                  <a:txBody>
                    <a:bodyPr/>
                    <a:lstStyle/>
                    <a:p>
                      <a:r>
                        <a:rPr lang="en-IN" dirty="0"/>
                        <a:t>Algorithms Used</a:t>
                      </a:r>
                    </a:p>
                  </a:txBody>
                  <a:tcPr/>
                </a:tc>
                <a:tc>
                  <a:txBody>
                    <a:bodyPr/>
                    <a:lstStyle/>
                    <a:p>
                      <a:r>
                        <a:rPr lang="en-US" dirty="0"/>
                        <a:t>Gaps Found</a:t>
                      </a:r>
                      <a:endParaRPr lang="en-IN" dirty="0"/>
                    </a:p>
                  </a:txBody>
                  <a:tcPr/>
                </a:tc>
                <a:extLst>
                  <a:ext uri="{0D108BD9-81ED-4DB2-BD59-A6C34878D82A}">
                    <a16:rowId xmlns:a16="http://schemas.microsoft.com/office/drawing/2014/main" val="1208018555"/>
                  </a:ext>
                </a:extLst>
              </a:tr>
              <a:tr h="2964582">
                <a:tc>
                  <a:txBody>
                    <a:bodyPr/>
                    <a:lstStyle/>
                    <a:p>
                      <a:r>
                        <a:rPr lang="en-IN" dirty="0" err="1"/>
                        <a:t>Mrinmoy</a:t>
                      </a:r>
                      <a:r>
                        <a:rPr lang="en-IN" dirty="0"/>
                        <a:t> Roy, </a:t>
                      </a:r>
                      <a:r>
                        <a:rPr lang="en-IN" dirty="0" err="1"/>
                        <a:t>Anica</a:t>
                      </a:r>
                      <a:r>
                        <a:rPr lang="en-IN" dirty="0"/>
                        <a:t> </a:t>
                      </a:r>
                      <a:r>
                        <a:rPr lang="en-IN" dirty="0" err="1"/>
                        <a:t>Tasnim</a:t>
                      </a:r>
                      <a:r>
                        <a:rPr lang="en-IN" dirty="0"/>
                        <a:t> </a:t>
                      </a:r>
                      <a:r>
                        <a:rPr lang="en-IN" dirty="0" err="1"/>
                        <a:t>Protity</a:t>
                      </a:r>
                      <a:endParaRPr lang="en-IN" dirty="0"/>
                    </a:p>
                  </a:txBody>
                  <a:tcPr/>
                </a:tc>
                <a:tc>
                  <a:txBody>
                    <a:bodyPr/>
                    <a:lstStyle/>
                    <a:p>
                      <a:r>
                        <a:rPr lang="en-US" dirty="0"/>
                        <a:t>Hair and Scalp Disease Detection using Machine Learning and Image Processing [6]</a:t>
                      </a:r>
                      <a:endParaRPr lang="en-IN" dirty="0"/>
                    </a:p>
                  </a:txBody>
                  <a:tcPr/>
                </a:tc>
                <a:tc>
                  <a:txBody>
                    <a:bodyPr/>
                    <a:lstStyle/>
                    <a:p>
                      <a:r>
                        <a:rPr lang="en-US" dirty="0"/>
                        <a:t>Introduced a deep learning approach to predict alopecia, psoriasis, and folliculitis using scalp images.</a:t>
                      </a:r>
                      <a:endParaRPr lang="en-IN" dirty="0"/>
                    </a:p>
                  </a:txBody>
                  <a:tcPr/>
                </a:tc>
                <a:tc>
                  <a:txBody>
                    <a:bodyPr/>
                    <a:lstStyle/>
                    <a:p>
                      <a:r>
                        <a:rPr lang="en-IN" dirty="0"/>
                        <a:t>2D Convolutional Neural Network (CNN)</a:t>
                      </a:r>
                    </a:p>
                  </a:txBody>
                  <a:tcPr/>
                </a:tc>
                <a:tc>
                  <a:txBody>
                    <a:bodyPr/>
                    <a:lstStyle/>
                    <a:p>
                      <a:r>
                        <a:rPr lang="en-US" dirty="0"/>
                        <a:t>Limited by dataset availability and variety. Focuses on only three diseases, whereas your idea could potentially expand the range of detectable diseases and improve prediction accuracy.</a:t>
                      </a:r>
                      <a:endParaRPr lang="en-IN" dirty="0"/>
                    </a:p>
                  </a:txBody>
                  <a:tcPr/>
                </a:tc>
                <a:extLst>
                  <a:ext uri="{0D108BD9-81ED-4DB2-BD59-A6C34878D82A}">
                    <a16:rowId xmlns:a16="http://schemas.microsoft.com/office/drawing/2014/main" val="323743924"/>
                  </a:ext>
                </a:extLst>
              </a:tr>
              <a:tr h="2646948">
                <a:tc>
                  <a:txBody>
                    <a:bodyPr/>
                    <a:lstStyle/>
                    <a:p>
                      <a:r>
                        <a:rPr lang="en-IN" dirty="0" err="1"/>
                        <a:t>Minjeong</a:t>
                      </a:r>
                      <a:r>
                        <a:rPr lang="en-IN" dirty="0"/>
                        <a:t> Kim, </a:t>
                      </a:r>
                      <a:r>
                        <a:rPr lang="en-IN" dirty="0" err="1"/>
                        <a:t>Yujung</a:t>
                      </a:r>
                      <a:r>
                        <a:rPr lang="en-IN" dirty="0"/>
                        <a:t> Gil, </a:t>
                      </a:r>
                      <a:r>
                        <a:rPr lang="en-IN" dirty="0" err="1"/>
                        <a:t>Yuyeon</a:t>
                      </a:r>
                      <a:r>
                        <a:rPr lang="en-IN" dirty="0"/>
                        <a:t> Kim, </a:t>
                      </a:r>
                      <a:r>
                        <a:rPr lang="en-IN" dirty="0" err="1"/>
                        <a:t>Jihie</a:t>
                      </a:r>
                      <a:r>
                        <a:rPr lang="en-IN" dirty="0"/>
                        <a:t> Kim</a:t>
                      </a:r>
                    </a:p>
                  </a:txBody>
                  <a:tcPr/>
                </a:tc>
                <a:tc>
                  <a:txBody>
                    <a:bodyPr/>
                    <a:lstStyle/>
                    <a:p>
                      <a:r>
                        <a:rPr lang="en-US" dirty="0"/>
                        <a:t>Deep-Learning-Based Scalp Image Analysis Using Limited Data [7]</a:t>
                      </a:r>
                      <a:endParaRPr lang="en-IN" dirty="0"/>
                    </a:p>
                  </a:txBody>
                  <a:tcPr/>
                </a:tc>
                <a:tc>
                  <a:txBody>
                    <a:bodyPr/>
                    <a:lstStyle/>
                    <a:p>
                      <a:r>
                        <a:rPr lang="en-US" dirty="0"/>
                        <a:t>Introduced a model for alopecia detection using limited data and ensemble deep learning models.</a:t>
                      </a:r>
                      <a:endParaRPr lang="en-IN" dirty="0"/>
                    </a:p>
                  </a:txBody>
                  <a:tcPr/>
                </a:tc>
                <a:tc>
                  <a:txBody>
                    <a:bodyPr/>
                    <a:lstStyle/>
                    <a:p>
                      <a:r>
                        <a:rPr lang="en-IN" dirty="0" err="1"/>
                        <a:t>ResNet</a:t>
                      </a:r>
                      <a:r>
                        <a:rPr lang="en-IN" dirty="0"/>
                        <a:t>, </a:t>
                      </a:r>
                      <a:r>
                        <a:rPr lang="en-IN" dirty="0" err="1"/>
                        <a:t>ResNeXt</a:t>
                      </a:r>
                      <a:r>
                        <a:rPr lang="en-IN" dirty="0"/>
                        <a:t>, </a:t>
                      </a:r>
                      <a:r>
                        <a:rPr lang="en-IN" dirty="0" err="1"/>
                        <a:t>DenseNet</a:t>
                      </a:r>
                      <a:r>
                        <a:rPr lang="en-IN" dirty="0"/>
                        <a:t>, </a:t>
                      </a:r>
                      <a:r>
                        <a:rPr lang="en-IN" dirty="0" err="1"/>
                        <a:t>XceptionNet</a:t>
                      </a:r>
                      <a:r>
                        <a:rPr lang="en-IN" dirty="0"/>
                        <a:t>, Ensemble Models</a:t>
                      </a:r>
                    </a:p>
                  </a:txBody>
                  <a:tcPr/>
                </a:tc>
                <a:tc>
                  <a:txBody>
                    <a:bodyPr/>
                    <a:lstStyle/>
                    <a:p>
                      <a:r>
                        <a:rPr lang="en-US" dirty="0"/>
                        <a:t>Their model is focused on alopecia and uses limited data. Your idea could involve using a more comprehensive dataset and extending to other scalp diseases or conditions.</a:t>
                      </a:r>
                      <a:endParaRPr lang="en-IN" dirty="0"/>
                    </a:p>
                  </a:txBody>
                  <a:tcPr/>
                </a:tc>
                <a:extLst>
                  <a:ext uri="{0D108BD9-81ED-4DB2-BD59-A6C34878D82A}">
                    <a16:rowId xmlns:a16="http://schemas.microsoft.com/office/drawing/2014/main" val="1717386321"/>
                  </a:ext>
                </a:extLst>
              </a:tr>
            </a:tbl>
          </a:graphicData>
        </a:graphic>
      </p:graphicFrame>
    </p:spTree>
    <p:extLst>
      <p:ext uri="{BB962C8B-B14F-4D97-AF65-F5344CB8AC3E}">
        <p14:creationId xmlns:p14="http://schemas.microsoft.com/office/powerpoint/2010/main" val="286692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781330-9EFF-8CFF-DD76-F01F0D6389F4}"/>
              </a:ext>
            </a:extLst>
          </p:cNvPr>
          <p:cNvGraphicFramePr>
            <a:graphicFrameLocks noGrp="1"/>
          </p:cNvGraphicFramePr>
          <p:nvPr>
            <p:extLst>
              <p:ext uri="{D42A27DB-BD31-4B8C-83A1-F6EECF244321}">
                <p14:modId xmlns:p14="http://schemas.microsoft.com/office/powerpoint/2010/main" val="825847239"/>
              </p:ext>
            </p:extLst>
          </p:nvPr>
        </p:nvGraphicFramePr>
        <p:xfrm>
          <a:off x="-1" y="0"/>
          <a:ext cx="12047620" cy="6352674"/>
        </p:xfrm>
        <a:graphic>
          <a:graphicData uri="http://schemas.openxmlformats.org/drawingml/2006/table">
            <a:tbl>
              <a:tblPr firstRow="1" bandRow="1">
                <a:tableStyleId>{5C22544A-7EE6-4342-B048-85BDC9FD1C3A}</a:tableStyleId>
              </a:tblPr>
              <a:tblGrid>
                <a:gridCol w="2409524">
                  <a:extLst>
                    <a:ext uri="{9D8B030D-6E8A-4147-A177-3AD203B41FA5}">
                      <a16:colId xmlns:a16="http://schemas.microsoft.com/office/drawing/2014/main" val="4103478423"/>
                    </a:ext>
                  </a:extLst>
                </a:gridCol>
                <a:gridCol w="2419151">
                  <a:extLst>
                    <a:ext uri="{9D8B030D-6E8A-4147-A177-3AD203B41FA5}">
                      <a16:colId xmlns:a16="http://schemas.microsoft.com/office/drawing/2014/main" val="4138814333"/>
                    </a:ext>
                  </a:extLst>
                </a:gridCol>
                <a:gridCol w="2399897">
                  <a:extLst>
                    <a:ext uri="{9D8B030D-6E8A-4147-A177-3AD203B41FA5}">
                      <a16:colId xmlns:a16="http://schemas.microsoft.com/office/drawing/2014/main" val="3320302982"/>
                    </a:ext>
                  </a:extLst>
                </a:gridCol>
                <a:gridCol w="2409524">
                  <a:extLst>
                    <a:ext uri="{9D8B030D-6E8A-4147-A177-3AD203B41FA5}">
                      <a16:colId xmlns:a16="http://schemas.microsoft.com/office/drawing/2014/main" val="3450227522"/>
                    </a:ext>
                  </a:extLst>
                </a:gridCol>
                <a:gridCol w="2409524">
                  <a:extLst>
                    <a:ext uri="{9D8B030D-6E8A-4147-A177-3AD203B41FA5}">
                      <a16:colId xmlns:a16="http://schemas.microsoft.com/office/drawing/2014/main" val="1580659302"/>
                    </a:ext>
                  </a:extLst>
                </a:gridCol>
              </a:tblGrid>
              <a:tr h="741144">
                <a:tc>
                  <a:txBody>
                    <a:bodyPr/>
                    <a:lstStyle/>
                    <a:p>
                      <a:r>
                        <a:rPr lang="en-IN" dirty="0"/>
                        <a:t>Author Name</a:t>
                      </a:r>
                    </a:p>
                  </a:txBody>
                  <a:tcPr/>
                </a:tc>
                <a:tc>
                  <a:txBody>
                    <a:bodyPr/>
                    <a:lstStyle/>
                    <a:p>
                      <a:r>
                        <a:rPr lang="en-IN" dirty="0"/>
                        <a:t>Title</a:t>
                      </a:r>
                    </a:p>
                  </a:txBody>
                  <a:tcPr/>
                </a:tc>
                <a:tc>
                  <a:txBody>
                    <a:bodyPr/>
                    <a:lstStyle/>
                    <a:p>
                      <a:r>
                        <a:rPr lang="en-IN" dirty="0"/>
                        <a:t>What They Introduced</a:t>
                      </a:r>
                    </a:p>
                  </a:txBody>
                  <a:tcPr/>
                </a:tc>
                <a:tc>
                  <a:txBody>
                    <a:bodyPr/>
                    <a:lstStyle/>
                    <a:p>
                      <a:r>
                        <a:rPr lang="en-IN" dirty="0"/>
                        <a:t>Algorithms Used</a:t>
                      </a:r>
                    </a:p>
                  </a:txBody>
                  <a:tcPr/>
                </a:tc>
                <a:tc>
                  <a:txBody>
                    <a:bodyPr/>
                    <a:lstStyle/>
                    <a:p>
                      <a:r>
                        <a:rPr lang="en-US" dirty="0"/>
                        <a:t>Gaps Found</a:t>
                      </a:r>
                      <a:endParaRPr lang="en-IN" dirty="0"/>
                    </a:p>
                  </a:txBody>
                  <a:tcPr/>
                </a:tc>
                <a:extLst>
                  <a:ext uri="{0D108BD9-81ED-4DB2-BD59-A6C34878D82A}">
                    <a16:rowId xmlns:a16="http://schemas.microsoft.com/office/drawing/2014/main" val="1208018555"/>
                  </a:ext>
                </a:extLst>
              </a:tr>
              <a:tr h="2964582">
                <a:tc>
                  <a:txBody>
                    <a:bodyPr/>
                    <a:lstStyle/>
                    <a:p>
                      <a:r>
                        <a:rPr lang="en-IN" dirty="0"/>
                        <a:t>Saurav Mallik, Junichi Iwata, </a:t>
                      </a:r>
                      <a:r>
                        <a:rPr lang="en-IN" dirty="0" err="1"/>
                        <a:t>Ruifeng</a:t>
                      </a:r>
                      <a:r>
                        <a:rPr lang="en-IN" dirty="0"/>
                        <a:t> Hu and Tapas Si</a:t>
                      </a:r>
                    </a:p>
                  </a:txBody>
                  <a:tcPr/>
                </a:tc>
                <a:tc>
                  <a:txBody>
                    <a:bodyPr/>
                    <a:lstStyle/>
                    <a:p>
                      <a:r>
                        <a:rPr lang="en-US" sz="1800" b="0" i="0" kern="1200" dirty="0">
                          <a:solidFill>
                            <a:schemeClr val="dk1"/>
                          </a:solidFill>
                          <a:effectLst/>
                          <a:latin typeface="+mn-lt"/>
                          <a:ea typeface="+mn-ea"/>
                          <a:cs typeface="+mn-cs"/>
                        </a:rPr>
                        <a:t>Deep Learning to Disease Prediction on Next Generation Sequencing and Biomedical Imaging Data</a:t>
                      </a:r>
                    </a:p>
                  </a:txBody>
                  <a:tcPr/>
                </a:tc>
                <a:tc>
                  <a:txBody>
                    <a:bodyPr/>
                    <a:lstStyle/>
                    <a:p>
                      <a:r>
                        <a:rPr lang="en-US" dirty="0"/>
                        <a:t>Discussed methods for alopecia diagnosis using hair density and other indicators like hair thickness and redness.</a:t>
                      </a:r>
                      <a:endParaRPr lang="en-IN" dirty="0"/>
                    </a:p>
                  </a:txBody>
                  <a:tcPr/>
                </a:tc>
                <a:tc>
                  <a:txBody>
                    <a:bodyPr/>
                    <a:lstStyle/>
                    <a:p>
                      <a:r>
                        <a:rPr lang="en-IN" dirty="0"/>
                        <a:t>General Image Processing Algorithms</a:t>
                      </a:r>
                    </a:p>
                  </a:txBody>
                  <a:tcPr/>
                </a:tc>
                <a:tc>
                  <a:txBody>
                    <a:bodyPr/>
                    <a:lstStyle/>
                    <a:p>
                      <a:r>
                        <a:rPr lang="en-US"/>
                        <a:t>Limited by dataset availability and variety. Focuses on only three diseases, whereas your idea could potentially expand the range of detectable diseases and improve prediction accuracy.</a:t>
                      </a:r>
                      <a:endParaRPr lang="en-IN" dirty="0"/>
                    </a:p>
                  </a:txBody>
                  <a:tcPr/>
                </a:tc>
                <a:extLst>
                  <a:ext uri="{0D108BD9-81ED-4DB2-BD59-A6C34878D82A}">
                    <a16:rowId xmlns:a16="http://schemas.microsoft.com/office/drawing/2014/main" val="323743924"/>
                  </a:ext>
                </a:extLst>
              </a:tr>
              <a:tr h="2646948">
                <a:tc>
                  <a:txBody>
                    <a:bodyPr/>
                    <a:lstStyle/>
                    <a:p>
                      <a:r>
                        <a:rPr lang="en-IN" dirty="0" err="1"/>
                        <a:t>Chennu</a:t>
                      </a:r>
                      <a:r>
                        <a:rPr lang="en-IN" dirty="0"/>
                        <a:t> Naga Venkat </a:t>
                      </a:r>
                      <a:r>
                        <a:rPr lang="en-IN" dirty="0" err="1"/>
                        <a:t>sai</a:t>
                      </a:r>
                      <a:r>
                        <a:rPr lang="en-IN" dirty="0"/>
                        <a:t>, </a:t>
                      </a:r>
                      <a:r>
                        <a:rPr lang="en-IN" dirty="0" err="1"/>
                        <a:t>E.Archana</a:t>
                      </a:r>
                      <a:r>
                        <a:rPr lang="en-IN" dirty="0"/>
                        <a:t>, </a:t>
                      </a:r>
                      <a:r>
                        <a:rPr lang="en-IN" dirty="0" err="1"/>
                        <a:t>Bandi</a:t>
                      </a:r>
                      <a:r>
                        <a:rPr lang="en-IN" dirty="0"/>
                        <a:t> Vivek, </a:t>
                      </a:r>
                      <a:r>
                        <a:rPr lang="en-IN" dirty="0" err="1"/>
                        <a:t>Batini</a:t>
                      </a:r>
                      <a:r>
                        <a:rPr lang="en-IN" dirty="0"/>
                        <a:t> </a:t>
                      </a:r>
                      <a:r>
                        <a:rPr lang="en-IN" dirty="0" err="1"/>
                        <a:t>Dhanwanth</a:t>
                      </a:r>
                      <a:r>
                        <a:rPr lang="en-IN" dirty="0"/>
                        <a:t>, Vikesh K S</a:t>
                      </a:r>
                    </a:p>
                  </a:txBody>
                  <a:tcPr/>
                </a:tc>
                <a:tc>
                  <a:txBody>
                    <a:bodyPr/>
                    <a:lstStyle/>
                    <a:p>
                      <a:r>
                        <a:rPr lang="en-US" dirty="0"/>
                        <a:t>Enhancing </a:t>
                      </a:r>
                      <a:r>
                        <a:rPr lang="en-US" dirty="0" err="1"/>
                        <a:t>Hairfall</a:t>
                      </a:r>
                      <a:r>
                        <a:rPr lang="en-US" dirty="0"/>
                        <a:t> prediction  : A comparative Analysis of individual Algorithms and An Ensemble Method</a:t>
                      </a:r>
                      <a:endParaRPr lang="en-IN" dirty="0"/>
                    </a:p>
                  </a:txBody>
                  <a:tcPr/>
                </a:tc>
                <a:tc>
                  <a:txBody>
                    <a:bodyPr/>
                    <a:lstStyle/>
                    <a:p>
                      <a:r>
                        <a:rPr lang="en-IN" dirty="0"/>
                        <a:t>Ensemble ML approach tailored for hair fall prediction. Finding pattern of hair fall.</a:t>
                      </a:r>
                    </a:p>
                  </a:txBody>
                  <a:tcPr/>
                </a:tc>
                <a:tc>
                  <a:txBody>
                    <a:bodyPr/>
                    <a:lstStyle/>
                    <a:p>
                      <a:r>
                        <a:rPr lang="en-IN" dirty="0"/>
                        <a:t>R-CNN, SVM. Logistic regression, SVM</a:t>
                      </a:r>
                    </a:p>
                  </a:txBody>
                  <a:tcPr/>
                </a:tc>
                <a:tc>
                  <a:txBody>
                    <a:bodyPr/>
                    <a:lstStyle/>
                    <a:p>
                      <a:r>
                        <a:rPr lang="en-IN" dirty="0"/>
                        <a:t>Limited by dataset. Increase the accuracy score.</a:t>
                      </a:r>
                    </a:p>
                  </a:txBody>
                  <a:tcPr/>
                </a:tc>
                <a:extLst>
                  <a:ext uri="{0D108BD9-81ED-4DB2-BD59-A6C34878D82A}">
                    <a16:rowId xmlns:a16="http://schemas.microsoft.com/office/drawing/2014/main" val="1717386321"/>
                  </a:ext>
                </a:extLst>
              </a:tr>
            </a:tbl>
          </a:graphicData>
        </a:graphic>
      </p:graphicFrame>
    </p:spTree>
    <p:extLst>
      <p:ext uri="{BB962C8B-B14F-4D97-AF65-F5344CB8AC3E}">
        <p14:creationId xmlns:p14="http://schemas.microsoft.com/office/powerpoint/2010/main" val="43114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556C-7C05-4299-1A0C-C3B064F7010F}"/>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9983B98C-0410-20D1-AF4C-DA0AB9F2990B}"/>
              </a:ext>
            </a:extLst>
          </p:cNvPr>
          <p:cNvSpPr>
            <a:spLocks noGrp="1" noChangeArrowheads="1"/>
          </p:cNvSpPr>
          <p:nvPr>
            <p:ph idx="1"/>
          </p:nvPr>
        </p:nvSpPr>
        <p:spPr bwMode="auto">
          <a:xfrm>
            <a:off x="1097280" y="2280487"/>
            <a:ext cx="110284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&amp; Machine Learning</a:t>
            </a:r>
            <a:r>
              <a:rPr kumimoji="0" lang="en-US" altLang="en-US" sz="1800" b="0" i="0" u="none" strike="noStrike" cap="none" normalizeH="0" baseline="0" dirty="0">
                <a:ln>
                  <a:noFill/>
                </a:ln>
                <a:solidFill>
                  <a:schemeClr val="tx1"/>
                </a:solidFill>
                <a:effectLst/>
                <a:latin typeface="Arial" panose="020B0604020202020204" pitchFamily="34" charset="0"/>
              </a:rPr>
              <a:t>: Key drivers in advancing genetic disease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Diagnostics</a:t>
            </a:r>
            <a:r>
              <a:rPr kumimoji="0" lang="en-US" altLang="en-US" sz="1800" b="0" i="0" u="none" strike="noStrike" cap="none" normalizeH="0" baseline="0" dirty="0">
                <a:ln>
                  <a:noFill/>
                </a:ln>
                <a:solidFill>
                  <a:schemeClr val="tx1"/>
                </a:solidFill>
                <a:effectLst/>
                <a:latin typeface="Arial" panose="020B0604020202020204" pitchFamily="34" charset="0"/>
              </a:rPr>
              <a:t>: Improved accuracy, speed, and personalization in healthcare.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Ongoing Research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Continual innovation is essential for refining predictive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improving patient outcomes and healthcare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Call to 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Further Research</a:t>
            </a:r>
            <a:r>
              <a:rPr kumimoji="0" lang="en-US" altLang="en-US" sz="1800" b="0" i="0" u="none" strike="noStrike" cap="none" normalizeH="0" baseline="0" dirty="0">
                <a:ln>
                  <a:noFill/>
                </a:ln>
                <a:solidFill>
                  <a:schemeClr val="tx1"/>
                </a:solidFill>
                <a:effectLst/>
                <a:latin typeface="Arial" panose="020B0604020202020204" pitchFamily="34" charset="0"/>
              </a:rPr>
              <a:t>: Encourage continued exploration in genomic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Clinical Application</a:t>
            </a:r>
            <a:r>
              <a:rPr kumimoji="0" lang="en-US" altLang="en-US" sz="1800" b="0" i="0" u="none" strike="noStrike" cap="none" normalizeH="0" baseline="0" dirty="0">
                <a:ln>
                  <a:noFill/>
                </a:ln>
                <a:solidFill>
                  <a:schemeClr val="tx1"/>
                </a:solidFill>
                <a:effectLst/>
                <a:latin typeface="Arial" panose="020B0604020202020204" pitchFamily="34" charset="0"/>
              </a:rPr>
              <a:t>: Push for broader adoption of these advancements in real-world healthcare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749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402B5-A43B-802E-3FFD-6E87821462FC}"/>
              </a:ext>
            </a:extLst>
          </p:cNvPr>
          <p:cNvSpPr txBox="1"/>
          <p:nvPr/>
        </p:nvSpPr>
        <p:spPr>
          <a:xfrm>
            <a:off x="3291840" y="2359152"/>
            <a:ext cx="6199632"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373038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Abstract</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1038508" y="2271826"/>
            <a:ext cx="10228490" cy="556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There is a rapidly evolving role of deep learning and machine learning in human genomics, particularly in prediction of genetic diseases such as diabetes, hair loss (alopecia), polycystic ovary syndrome (PCOD/PCOS). The genomic field has become data-driven with the usage of high technologies and there is a need for sophisticated computational tools to identify important patterns from complex large datasets. Specifically, Deep learning and machine learning has revolutionized genomics across many subareas by empowering the prediction and diagnosis of genetic disorders. Deep learning, has pivot role in various subfields of genomics, enhancing the ability to predict and diagnose genetic disorders. These technologies play a pivot role in improving the ability to predict and diagnose conditions like diabetes, hair loss, PCOS/PCOD, providing more accurate and personalized medical insights.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5608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Abstract</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1030556" y="2311830"/>
            <a:ext cx="10331858" cy="524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It offers timely guidance on how to effectively apply these methods to advance the field of genomics and improve patient care through more accurate and personalized predictions. where deep learning or machine-learning models are trained on clinical attested data and used to test the likelihood that death will be caused by different causes of mortality based in genomics. The review highlights recent developments in machine learning algorithms, includes computationally efficient model for predicting genetic diseases, which achieved high accuracy and recall rates, outperforming traditional clinical methods in predicting patient outcomes. The ability to use such models to predict genetic diseases represents a major leap forward in precision medicine and healthcare computing by using deep learning and machine learning technologies.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08045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911751" y="1737360"/>
            <a:ext cx="10776667" cy="455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Genetic disease prediction represents a modern healthcare which prioritize holistic (i.e., patient’s physical, mental, emotional, social and spiritual health where being unwell in one area can affect other’s) patient well-being and integrates technology for better care, processes and outcomes. Where deep learning and machine learning improves diagnostic accuracy, speed and efficiency by analysing medical images and patient data. As our understanding of genetic deepens, the ability to predict disease like diabetes, Polycystic Ovary Syndrome (PCOD) and conditions like hair loss has grown significantly. The diseases like these often have complex genetic components, making early detection and personalized intervention which helps in identifying the best treatment option for a patient based on their characteristics, also increases the likelihood of successful treatments, reduces side effects, allows better disease prevention and most importantly increases patient engagement, reduce health care costs, also promotes research and innovation.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4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911751" y="1578086"/>
            <a:ext cx="10776667" cy="486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PCOD/PCOS is a condition that affects the ovaries of women during their reproductive years (ages 15 to 45), 5 to 10% of women in this age group experience PCOS [1]. It occurs due to imbalance of hormones, specifically when there’s an increase in androgens (male hormones) in women which leads to formation of small cysts (i.e., fluid- filled sacs that develop on (or) with in the ovaries), it can gradually grow and interface with the ovulation. In result, women with PCOS may be have trouble getting pregnant. Women with PCOS might have a chance of developing type 2 diabetes. Common symptoms include irregular periods, heavy menstrual bleeding, acne, oily skin, weight gain, headaches, mood swings, sleep problems and excessive hair growth on the face, chest, back and stomach [1] Where PCOS is considered as one if life style – related condition, the exact causes were unclear. Although there isn’t a complete cure, regular exercise maintains a proper weight and healthy diet can help managing the symptoms.  Early prediction can help slow or stop the progression of PCOS/PCOD and also enables more proactive, preventive, and personalized healthcare approaches, resulting in better long-term outcomes for patients.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8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911751" y="1418811"/>
            <a:ext cx="10776667" cy="518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Machine Learning algorithms are trained on large dataset of genetic information, where they can identify patterns and markers associated with these conditions. Genetic markers can help link an inherited disease with the responsible gene where DNA segments close to each other on a chromosome tend to be inherited together. For instance, in diabetes, specific genetic variants may predispose individuals to higher risks and machine learning techniques can analyse these variants alongside other factors to predict the chances of person will develop a disease. This helps in enhancing early detection and also enables more personalized treatment strategies. Deep learning offer’s greater potential by processing and analysing complex data set’s, such as entire genomes (or) multi-omics data which helps in understanding of molecular changes in biology by combining data from multiple “omens” (i.e., which means including genome, epigenome, transcriptome, proteome, metabolome and microbiome etc.,). In case of PCOD, where multiple genes and environmental factors interact, deep learning techniques can ably understand this complexity to identify individuals at risk with greater accuracy. Hence, this predictive capability empowers healthcare providers to recommend proactive lifestyle changes long before the condition manifests.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0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7E2D-E9D6-4056-65C4-BC038E518DB6}"/>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BB972291-9C76-7591-274F-9C158D4601C8}"/>
              </a:ext>
            </a:extLst>
          </p:cNvPr>
          <p:cNvSpPr>
            <a:spLocks noGrp="1" noChangeArrowheads="1"/>
          </p:cNvSpPr>
          <p:nvPr>
            <p:ph idx="1"/>
          </p:nvPr>
        </p:nvSpPr>
        <p:spPr bwMode="auto">
          <a:xfrm>
            <a:off x="911751" y="2215183"/>
            <a:ext cx="10776667" cy="359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Similarly, Genetic predisposition to hair loss is a natural condition that’s caused by a combination of genetics, hormone levels and aging. It’s the most common causes of hair loss and affects about 50% of men and women. People with a genetic predisposition to hair loss have a higher chance of developing it if their parent’s or grant parents have also experienced it. Genetic predisposition to hair loss is a condition that can impact self-esteem and quality of life, can be analysed using these technologies. By identifying specific genetic marker’s associate with hair thinning (or) baldness, deep leaning models can help predict the like hood of hair loss. This allows us for early intervention, such as targeted therapies (or) lifestyle modification which can significantly delay (or) mitigate the effects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36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D75B-D1D3-ABB1-AFEE-1FD630ACA937}"/>
              </a:ext>
            </a:extLst>
          </p:cNvPr>
          <p:cNvSpPr>
            <a:spLocks noGrp="1"/>
          </p:cNvSpPr>
          <p:nvPr>
            <p:ph type="title"/>
          </p:nvPr>
        </p:nvSpPr>
        <p:spPr/>
        <p:txBody>
          <a:bodyPr/>
          <a:lstStyle/>
          <a:p>
            <a:r>
              <a:rPr lang="en-US" dirty="0"/>
              <a:t>Deep Learning &amp; Machine Learning in Genomics</a:t>
            </a:r>
            <a:endParaRPr lang="en-IN" dirty="0"/>
          </a:p>
        </p:txBody>
      </p:sp>
      <p:sp>
        <p:nvSpPr>
          <p:cNvPr id="4" name="Rectangle 1">
            <a:extLst>
              <a:ext uri="{FF2B5EF4-FFF2-40B4-BE49-F238E27FC236}">
                <a16:creationId xmlns:a16="http://schemas.microsoft.com/office/drawing/2014/main" id="{26FC3C7C-6887-E1AC-0E6A-C35D7E8F2983}"/>
              </a:ext>
            </a:extLst>
          </p:cNvPr>
          <p:cNvSpPr>
            <a:spLocks noGrp="1" noChangeArrowheads="1"/>
          </p:cNvSpPr>
          <p:nvPr>
            <p:ph idx="1"/>
          </p:nvPr>
        </p:nvSpPr>
        <p:spPr bwMode="auto">
          <a:xfrm>
            <a:off x="1097280" y="2141988"/>
            <a:ext cx="102204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Revolutionizing Genomics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(DL) &amp; Machine Learning (ML)</a:t>
            </a:r>
            <a:r>
              <a:rPr kumimoji="0" lang="en-US" altLang="en-US" sz="1800" b="0" i="0" u="none" strike="noStrike" cap="none" normalizeH="0" baseline="0" dirty="0">
                <a:ln>
                  <a:noFill/>
                </a:ln>
                <a:solidFill>
                  <a:schemeClr val="tx1"/>
                </a:solidFill>
                <a:effectLst/>
                <a:latin typeface="Arial" panose="020B0604020202020204" pitchFamily="34" charset="0"/>
              </a:rPr>
              <a:t>: Transforming genomics by analyzing complex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genetic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Empowering prediction and diagnosis of genetic disorders.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Genetic Disease Prediction</a:t>
            </a:r>
            <a:r>
              <a:rPr kumimoji="0" lang="en-US" altLang="en-US" sz="1800" b="0" i="0" u="none" strike="noStrike" cap="none" normalizeH="0" baseline="0" dirty="0">
                <a:ln>
                  <a:noFill/>
                </a:ln>
                <a:solidFill>
                  <a:schemeClr val="tx1"/>
                </a:solidFill>
                <a:effectLst/>
                <a:latin typeface="Arial" panose="020B0604020202020204" pitchFamily="34" charset="0"/>
              </a:rPr>
              <a:t>: DL/ML models predict diseases like diabetes, PCOD, and hair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Mortality Prediction</a:t>
            </a:r>
            <a:r>
              <a:rPr kumimoji="0" lang="en-US" altLang="en-US" sz="1800" b="0" i="0" u="none" strike="noStrike" cap="none" normalizeH="0" baseline="0" dirty="0">
                <a:ln>
                  <a:noFill/>
                </a:ln>
                <a:solidFill>
                  <a:schemeClr val="tx1"/>
                </a:solidFill>
                <a:effectLst/>
                <a:latin typeface="Arial" panose="020B0604020202020204" pitchFamily="34" charset="0"/>
              </a:rPr>
              <a:t>: Models trained on clinical data to assess risks of various causes of death.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Clinical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 Leveraging attested clinical data for accurate, personalized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Medicine</a:t>
            </a:r>
            <a:r>
              <a:rPr kumimoji="0" lang="en-US" altLang="en-US" sz="1800" b="0" i="0" u="none" strike="noStrike" cap="none" normalizeH="0" baseline="0" dirty="0">
                <a:ln>
                  <a:noFill/>
                </a:ln>
                <a:solidFill>
                  <a:schemeClr val="tx1"/>
                </a:solidFill>
                <a:effectLst/>
                <a:latin typeface="Arial" panose="020B0604020202020204" pitchFamily="34" charset="0"/>
              </a:rPr>
              <a:t>: Enhancing patient care with data-driven, tailored treatment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9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B2FC-FC9A-AEF5-4BAD-3E09775F4704}"/>
              </a:ext>
            </a:extLst>
          </p:cNvPr>
          <p:cNvSpPr>
            <a:spLocks noGrp="1"/>
          </p:cNvSpPr>
          <p:nvPr>
            <p:ph type="ctrTitle"/>
          </p:nvPr>
        </p:nvSpPr>
        <p:spPr/>
        <p:txBody>
          <a:bodyPr/>
          <a:lstStyle/>
          <a:p>
            <a:r>
              <a:rPr lang="en-IN" dirty="0"/>
              <a:t>METHODOLOGY</a:t>
            </a:r>
          </a:p>
        </p:txBody>
      </p:sp>
    </p:spTree>
    <p:extLst>
      <p:ext uri="{BB962C8B-B14F-4D97-AF65-F5344CB8AC3E}">
        <p14:creationId xmlns:p14="http://schemas.microsoft.com/office/powerpoint/2010/main" val="294952111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{C844E9DF-5833-45E0-B2D7-431B03EC8A7C}tf22712842_win32</Template>
  <TotalTime>78</TotalTime>
  <Words>2097</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Bookman Old Style</vt:lpstr>
      <vt:lpstr>Calibri</vt:lpstr>
      <vt:lpstr>Franklin Gothic Book</vt:lpstr>
      <vt:lpstr>Custom</vt:lpstr>
      <vt:lpstr>Predictive Analysis and Prevention of diseases using genetic data by AI</vt:lpstr>
      <vt:lpstr>Abstract</vt:lpstr>
      <vt:lpstr>Abstract</vt:lpstr>
      <vt:lpstr>Introduction</vt:lpstr>
      <vt:lpstr>Introduction</vt:lpstr>
      <vt:lpstr>Introduction</vt:lpstr>
      <vt:lpstr>Introduction</vt:lpstr>
      <vt:lpstr>Deep Learning &amp; Machine Learning in Genomics</vt:lpstr>
      <vt:lpstr>METHODOLOGY</vt:lpstr>
      <vt:lpstr>PowerPoint Presentation</vt:lpstr>
      <vt:lpstr>PowerPoint Presentation</vt:lpstr>
      <vt:lpstr>PowerPoint Presentation</vt:lpstr>
      <vt:lpstr>Key Applications in Genetic Disease Prediction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Meghana Nallana Chakravarthula</dc:creator>
  <cp:lastModifiedBy>Sai Meghana Nallana Chakravarthula</cp:lastModifiedBy>
  <cp:revision>4</cp:revision>
  <dcterms:created xsi:type="dcterms:W3CDTF">2024-09-01T18:30:11Z</dcterms:created>
  <dcterms:modified xsi:type="dcterms:W3CDTF">2024-10-08T06:32:40Z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