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23" r:id="rId6"/>
    <p:sldId id="310" r:id="rId7"/>
    <p:sldId id="320" r:id="rId8"/>
    <p:sldId id="311" r:id="rId9"/>
    <p:sldId id="321" r:id="rId10"/>
    <p:sldId id="322" r:id="rId11"/>
    <p:sldId id="301" r:id="rId12"/>
    <p:sldId id="305" r:id="rId13"/>
    <p:sldId id="306" r:id="rId14"/>
    <p:sldId id="317" r:id="rId15"/>
    <p:sldId id="316" r:id="rId16"/>
    <p:sldId id="318" r:id="rId17"/>
    <p:sldId id="319" r:id="rId18"/>
    <p:sldId id="302" r:id="rId19"/>
    <p:sldId id="308" r:id="rId20"/>
    <p:sldId id="30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82" autoAdjust="0"/>
  </p:normalViewPr>
  <p:slideViewPr>
    <p:cSldViewPr snapToGrid="0">
      <p:cViewPr>
        <p:scale>
          <a:sx n="65" d="100"/>
          <a:sy n="65" d="100"/>
        </p:scale>
        <p:origin x="1358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effectLst/>
              </a:rPr>
              <a:t>Predictive Analysis of Genetic disease using AI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P. Sai SWAROOP(2023001705)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Under guidance of “Dr. </a:t>
            </a:r>
            <a:r>
              <a:rPr lang="en-US" sz="1600" dirty="0" err="1"/>
              <a:t>Ambeshwar</a:t>
            </a:r>
            <a:r>
              <a:rPr lang="en-US" sz="1600" dirty="0"/>
              <a:t> KUMAR”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781330-9EFF-8CFF-DD76-F01F0D638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847239"/>
              </p:ext>
            </p:extLst>
          </p:nvPr>
        </p:nvGraphicFramePr>
        <p:xfrm>
          <a:off x="-1" y="0"/>
          <a:ext cx="12047620" cy="635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524">
                  <a:extLst>
                    <a:ext uri="{9D8B030D-6E8A-4147-A177-3AD203B41FA5}">
                      <a16:colId xmlns:a16="http://schemas.microsoft.com/office/drawing/2014/main" val="4103478423"/>
                    </a:ext>
                  </a:extLst>
                </a:gridCol>
                <a:gridCol w="2419151">
                  <a:extLst>
                    <a:ext uri="{9D8B030D-6E8A-4147-A177-3AD203B41FA5}">
                      <a16:colId xmlns:a16="http://schemas.microsoft.com/office/drawing/2014/main" val="4138814333"/>
                    </a:ext>
                  </a:extLst>
                </a:gridCol>
                <a:gridCol w="2399897">
                  <a:extLst>
                    <a:ext uri="{9D8B030D-6E8A-4147-A177-3AD203B41FA5}">
                      <a16:colId xmlns:a16="http://schemas.microsoft.com/office/drawing/2014/main" val="3320302982"/>
                    </a:ext>
                  </a:extLst>
                </a:gridCol>
                <a:gridCol w="2409524">
                  <a:extLst>
                    <a:ext uri="{9D8B030D-6E8A-4147-A177-3AD203B41FA5}">
                      <a16:colId xmlns:a16="http://schemas.microsoft.com/office/drawing/2014/main" val="3450227522"/>
                    </a:ext>
                  </a:extLst>
                </a:gridCol>
                <a:gridCol w="2409524">
                  <a:extLst>
                    <a:ext uri="{9D8B030D-6E8A-4147-A177-3AD203B41FA5}">
                      <a16:colId xmlns:a16="http://schemas.microsoft.com/office/drawing/2014/main" val="1580659302"/>
                    </a:ext>
                  </a:extLst>
                </a:gridCol>
              </a:tblGrid>
              <a:tr h="741144">
                <a:tc>
                  <a:txBody>
                    <a:bodyPr/>
                    <a:lstStyle/>
                    <a:p>
                      <a:r>
                        <a:rPr lang="en-IN" dirty="0"/>
                        <a:t>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What They Introduced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Algorithms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 Found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018555"/>
                  </a:ext>
                </a:extLst>
              </a:tr>
              <a:tr h="2964582">
                <a:tc>
                  <a:txBody>
                    <a:bodyPr/>
                    <a:lstStyle/>
                    <a:p>
                      <a:r>
                        <a:rPr lang="en-IN" dirty="0"/>
                        <a:t>Saurav Mallik, Junichi Iwata, </a:t>
                      </a:r>
                      <a:r>
                        <a:rPr lang="en-IN" dirty="0" err="1"/>
                        <a:t>Ruifeng</a:t>
                      </a:r>
                      <a:r>
                        <a:rPr lang="en-IN" dirty="0"/>
                        <a:t> Hu and Tapas 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Learning to Disease Prediction on Next Generation Sequencing and Biomedical Imaging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Discussed methods for alopecia diagnosis using hair density and other indicators like hair thickness and redness.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General Image Processing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Limited by dataset availability and variety. Focuses on only three diseases, whereas your idea could potentially expand the range of detectable diseases and improve prediction accuracy.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43924"/>
                  </a:ext>
                </a:extLst>
              </a:tr>
              <a:tr h="2646948">
                <a:tc>
                  <a:txBody>
                    <a:bodyPr/>
                    <a:lstStyle/>
                    <a:p>
                      <a:r>
                        <a:rPr lang="en-IN" dirty="0" err="1"/>
                        <a:t>Chennu</a:t>
                      </a:r>
                      <a:r>
                        <a:rPr lang="en-IN" dirty="0"/>
                        <a:t> Naga Venkat </a:t>
                      </a:r>
                      <a:r>
                        <a:rPr lang="en-IN" dirty="0" err="1"/>
                        <a:t>sai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E.Archana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Bandi</a:t>
                      </a:r>
                      <a:r>
                        <a:rPr lang="en-IN" dirty="0"/>
                        <a:t> Vivek, </a:t>
                      </a:r>
                      <a:r>
                        <a:rPr lang="en-IN" dirty="0" err="1"/>
                        <a:t>Batini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Dhanwanth</a:t>
                      </a:r>
                      <a:r>
                        <a:rPr lang="en-IN" dirty="0"/>
                        <a:t>, Vikesh K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Enhancing </a:t>
                      </a:r>
                      <a:r>
                        <a:rPr lang="en-US" dirty="0" err="1"/>
                        <a:t>Hairfall</a:t>
                      </a:r>
                      <a:r>
                        <a:rPr lang="en-US" dirty="0"/>
                        <a:t> prediction  : A comparative Analysis of individual Algorithms and An Ensemble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Ensemble ML approach tailored for hair fall prediction. Finding pattern of hair fall.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RCNN, SVM. Logistic regression,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Limited by dataset. Increase the accuracy score.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38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14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B2FC-FC9A-AEF5-4BAD-3E09775F4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94952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3782DC-B9EE-ADD3-1EA8-3A658DCCD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92299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841299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561050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2687707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12434562"/>
                    </a:ext>
                  </a:extLst>
                </a:gridCol>
              </a:tblGrid>
              <a:tr h="472965">
                <a:tc>
                  <a:txBody>
                    <a:bodyPr/>
                    <a:lstStyle/>
                    <a:p>
                      <a:r>
                        <a:rPr lang="en-IN" b="1" dirty="0"/>
                        <a:t>Model 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Problem Solved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How it Works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Suggested Datasets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093512"/>
                  </a:ext>
                </a:extLst>
              </a:tr>
              <a:tr h="1891862">
                <a:tc>
                  <a:txBody>
                    <a:bodyPr/>
                    <a:lstStyle/>
                    <a:p>
                      <a:r>
                        <a:rPr lang="en-IN" b="1" dirty="0"/>
                        <a:t>Random Forest (RF)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Diabetes, Hair Loss, PCOD/PCOS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decision trees to split data based on important genetic features, making it effective for feature selection and classification.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UK Biobank, </a:t>
                      </a:r>
                      <a:r>
                        <a:rPr lang="en-IN" dirty="0" err="1"/>
                        <a:t>dbGaP</a:t>
                      </a:r>
                      <a:r>
                        <a:rPr lang="en-IN" dirty="0"/>
                        <a:t>, WTCCC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68433"/>
                  </a:ext>
                </a:extLst>
              </a:tr>
              <a:tr h="2246586">
                <a:tc>
                  <a:txBody>
                    <a:bodyPr/>
                    <a:lstStyle/>
                    <a:p>
                      <a:r>
                        <a:rPr lang="en-IN" b="1" dirty="0" err="1"/>
                        <a:t>XGBoost</a:t>
                      </a:r>
                      <a:r>
                        <a:rPr lang="en-IN" b="1" dirty="0"/>
                        <a:t> (Gradient Boosting)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Diabetes, Hair Loss, PCOD/PCOS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boosting algorithm that improves predictions by combining weak learners (decision trees) to enhance accuracy and handle large datasets efficiently.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UK Biobank, </a:t>
                      </a:r>
                      <a:r>
                        <a:rPr lang="en-IN" dirty="0" err="1"/>
                        <a:t>dbGaP</a:t>
                      </a:r>
                      <a:r>
                        <a:rPr lang="en-IN" dirty="0"/>
                        <a:t>, WTCCC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788980"/>
                  </a:ext>
                </a:extLst>
              </a:tr>
              <a:tr h="2246586">
                <a:tc>
                  <a:txBody>
                    <a:bodyPr/>
                    <a:lstStyle/>
                    <a:p>
                      <a:r>
                        <a:rPr lang="en-IN" b="1" dirty="0"/>
                        <a:t>Convolutional Neural Network (CNN)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Diabetes, Hair Loss, PCOD/PCOS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 well on sequence data (like DNA/RNA). It captures local patterns in genetic sequences by using convolutional layers to extract important features.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1000 Genomes, GEO, UK Biobank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250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97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3782DC-B9EE-ADD3-1EA8-3A658DCCD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13074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841299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561050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2687707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12434562"/>
                    </a:ext>
                  </a:extLst>
                </a:gridCol>
              </a:tblGrid>
              <a:tr h="472965">
                <a:tc>
                  <a:txBody>
                    <a:bodyPr/>
                    <a:lstStyle/>
                    <a:p>
                      <a:r>
                        <a:rPr lang="en-IN" b="1" dirty="0"/>
                        <a:t>Model 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Problem Solved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How it Works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Suggested Datasets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093512"/>
                  </a:ext>
                </a:extLst>
              </a:tr>
              <a:tr h="1891862">
                <a:tc>
                  <a:txBody>
                    <a:bodyPr/>
                    <a:lstStyle/>
                    <a:p>
                      <a:r>
                        <a:rPr lang="en-US" b="1" dirty="0"/>
                        <a:t>Recurrent Neural Network (RNN) / LSTM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Diabetes, PCOD/PCOS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Ideal for sequential data, such as timeseries health data or sequential gene expressions. LSTM handles </a:t>
                      </a:r>
                      <a:r>
                        <a:rPr lang="en-US" dirty="0" err="1"/>
                        <a:t>longrange</a:t>
                      </a:r>
                      <a:r>
                        <a:rPr lang="en-US" dirty="0"/>
                        <a:t> dependencies in sequences.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1000 Genomes, GEO, UK Biobank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68433"/>
                  </a:ext>
                </a:extLst>
              </a:tr>
              <a:tr h="2246586">
                <a:tc>
                  <a:txBody>
                    <a:bodyPr/>
                    <a:lstStyle/>
                    <a:p>
                      <a:r>
                        <a:rPr lang="en-IN" b="1" dirty="0"/>
                        <a:t>Autoencoder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Diabetes, Hair Loss, PCOD/PCOS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Reduces </a:t>
                      </a:r>
                      <a:r>
                        <a:rPr lang="en-US" dirty="0" err="1"/>
                        <a:t>highdimensional</a:t>
                      </a:r>
                      <a:r>
                        <a:rPr lang="en-US" dirty="0"/>
                        <a:t> genetic data into smaller, informative representations that can be used for downstream prediction models.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UK Biobank, </a:t>
                      </a:r>
                      <a:r>
                        <a:rPr lang="en-IN" dirty="0" err="1"/>
                        <a:t>GTEx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dbGaP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788980"/>
                  </a:ext>
                </a:extLst>
              </a:tr>
              <a:tr h="2246586">
                <a:tc>
                  <a:txBody>
                    <a:bodyPr/>
                    <a:lstStyle/>
                    <a:p>
                      <a:r>
                        <a:rPr lang="en-IN" b="1" dirty="0"/>
                        <a:t>Support Vector Machine (SVM)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Diabetes, Hair Loss, PCOD/PCOS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 for binary classification problems (e.g., presence/absence of disease) by finding the hyperplane that best separates different classes.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UK Biobank, GEO, </a:t>
                      </a:r>
                      <a:r>
                        <a:rPr lang="en-IN" dirty="0" err="1"/>
                        <a:t>dbGaP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250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90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3782DC-B9EE-ADD3-1EA8-3A658DCCD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53995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841299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561050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2687707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12434562"/>
                    </a:ext>
                  </a:extLst>
                </a:gridCol>
              </a:tblGrid>
              <a:tr h="370703">
                <a:tc>
                  <a:txBody>
                    <a:bodyPr/>
                    <a:lstStyle/>
                    <a:p>
                      <a:r>
                        <a:rPr lang="en-IN" b="1" dirty="0"/>
                        <a:t>Model 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Problem Solved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How it Works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Suggested Datasets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093512"/>
                  </a:ext>
                </a:extLst>
              </a:tr>
              <a:tr h="1482811">
                <a:tc>
                  <a:txBody>
                    <a:bodyPr/>
                    <a:lstStyle/>
                    <a:p>
                      <a:r>
                        <a:rPr lang="en-IN" b="1" dirty="0"/>
                        <a:t>Graph Neural Networks (GNN)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PCOD/PCOS, Hair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 relationships between genetic markers as a graph, identifying key connections between genes and disease traits.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UK Biobank, HGMD, </a:t>
                      </a:r>
                      <a:r>
                        <a:rPr lang="en-IN" dirty="0" err="1"/>
                        <a:t>dbGaP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168433"/>
                  </a:ext>
                </a:extLst>
              </a:tr>
              <a:tr h="1760838">
                <a:tc>
                  <a:txBody>
                    <a:bodyPr/>
                    <a:lstStyle/>
                    <a:p>
                      <a:r>
                        <a:rPr lang="en-IN" b="1" dirty="0"/>
                        <a:t>Bayesian Neural Networks (BNN)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Diabetes, PCOD/PCOS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Introduces uncertainty in predictions, which is important for modeling complex diseases where prediction confidence needs to be accounted for.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 Biobank, </a:t>
                      </a:r>
                      <a:r>
                        <a:rPr lang="en-US" dirty="0" err="1"/>
                        <a:t>ClinVar</a:t>
                      </a:r>
                      <a:r>
                        <a:rPr lang="en-US" dirty="0"/>
                        <a:t>, Framingham Heart Study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788980"/>
                  </a:ext>
                </a:extLst>
              </a:tr>
              <a:tr h="1482811">
                <a:tc>
                  <a:txBody>
                    <a:bodyPr/>
                    <a:lstStyle/>
                    <a:p>
                      <a:r>
                        <a:rPr lang="en-IN" b="1" dirty="0"/>
                        <a:t>Transformer Models (e.g., DNABERT)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Diabetes, PCOD/PCOS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</a:t>
                      </a:r>
                      <a:r>
                        <a:rPr lang="en-US" dirty="0" err="1"/>
                        <a:t>selfattention</a:t>
                      </a:r>
                      <a:r>
                        <a:rPr lang="en-US" dirty="0"/>
                        <a:t> mechanisms to capture </a:t>
                      </a:r>
                      <a:r>
                        <a:rPr lang="en-US" dirty="0" err="1"/>
                        <a:t>longrange</a:t>
                      </a:r>
                      <a:r>
                        <a:rPr lang="en-US" dirty="0"/>
                        <a:t> dependencies in genetic sequences, effective for largescale genomic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 Genomes, </a:t>
                      </a:r>
                      <a:r>
                        <a:rPr lang="en-IN" dirty="0" err="1"/>
                        <a:t>GTEx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dbGaP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250070"/>
                  </a:ext>
                </a:extLst>
              </a:tr>
              <a:tr h="1760838">
                <a:tc>
                  <a:txBody>
                    <a:bodyPr/>
                    <a:lstStyle/>
                    <a:p>
                      <a:r>
                        <a:rPr lang="en-IN" b="1" dirty="0"/>
                        <a:t>Multilayer Perceptron (MLP)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Diabetes, Hair Loss, PCOD/PCOS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feedforward neural network that works on structured genetic data (SNPs, gene expressions) to predict disease based on learned patterns.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UK Biobank, </a:t>
                      </a:r>
                      <a:r>
                        <a:rPr lang="en-IN" dirty="0" err="1"/>
                        <a:t>dbGaP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ClinVar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4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01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D419-35E3-443C-8404-10CA46EE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Applications in Genetic Disease Prediction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9FA521-DA45-374A-AFA1-AAAF901C9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80487"/>
            <a:ext cx="958788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Diabetes 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Genetic 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Identifying specific genetic variants linked to diabetes.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Analyzing these markers to assess individual risk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PCOD 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Managing complex interactions between genes and environmental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Identification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Enhanced accuracy in predicting susceptibility to PCOD.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Hair Loss 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Genetic Predisposition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Understanding the genetic factors behind hair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Predicting likelihood and timing of hair loss for early intervention.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95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556C-7C05-4299-1A0C-C3B064F7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83B98C-0410-20D1-AF4C-DA0AB9F299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80487"/>
            <a:ext cx="1102840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&amp; 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 drivers in advancing genetic disease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Diagnostics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Improved accuracy, speed, and personalization in healthcare.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Ongoing Research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Continual innovation is essential for refining predictive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improving patient outcomes and healthcare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to 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 Research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Encourage continued exploration in genomic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Clinical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Push for broader adoption of these advancements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realworld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healthcare settings.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49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402B5-A43B-802E-3FFD-6E87821462FC}"/>
              </a:ext>
            </a:extLst>
          </p:cNvPr>
          <p:cNvSpPr txBox="1"/>
          <p:nvPr/>
        </p:nvSpPr>
        <p:spPr>
          <a:xfrm>
            <a:off x="3291840" y="2359152"/>
            <a:ext cx="6199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038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40BE-F78E-152D-1893-FBD5B899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982137"/>
            <a:ext cx="3517567" cy="2093975"/>
          </a:xfrm>
        </p:spPr>
        <p:txBody>
          <a:bodyPr/>
          <a:lstStyle/>
          <a:p>
            <a:r>
              <a:rPr lang="en-IN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E861-5678-938B-FA53-878403F99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0190" y="1563243"/>
            <a:ext cx="5928344" cy="52947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Literature Survey &amp; Research Gap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37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7E2D-E9D6-4056-65C4-BC038E51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972291-9C76-7591-274F-9C158D460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029" y="2234219"/>
            <a:ext cx="11502561" cy="463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Rapid evolution of deep learning and machine learning in human genomics  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Key focus on predicting genetic diseases such as: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Diabetes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Hair loss (alopecia)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Polycystic ovary syndrome (PCOD/PCOS)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Genomics becoming data driven, requiring advanced computational tools  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Need for sophisticated algorithms to identify important patterns in large, complex datasets  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Deep learning and machine learning revolutionizing multiple subfields of genomics  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5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41944E-5378-86CD-204B-B2F7523B6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203" y="772022"/>
            <a:ext cx="12083934" cy="531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Enhances prediction and diagnosis of genetic disorders  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Provides more accurate, personalized insights for medical care  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Models trained on clinically attested data, used to assess mortality causes based on genomics  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Recent developments in machine learning algorithms highlighted  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Computationally efficient models for predicting genetic diseases  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High accuracy and recall rates  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Outperforming traditional clinical methods  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Major advancement in precision medicine and healthcare computing through deep learning and machine learning technologies </a:t>
            </a:r>
            <a:r>
              <a:rPr lang="en-IN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Calibri" panose="020F0502020204030204" pitchFamily="34" charset="0"/>
              <a:buNone/>
            </a:pPr>
            <a:endParaRPr lang="en-IN" sz="18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3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7E2D-E9D6-4056-65C4-BC038E51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AB84DC-8BFE-578A-717C-FCA4E6634C3F}"/>
              </a:ext>
            </a:extLst>
          </p:cNvPr>
          <p:cNvSpPr txBox="1"/>
          <p:nvPr/>
        </p:nvSpPr>
        <p:spPr>
          <a:xfrm>
            <a:off x="1097280" y="2140528"/>
            <a:ext cx="120605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Genetic disease prediction in modern healthcare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holistic patient well-being (physical, mental, emotional, social, spiritual)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of technology to improve care, processes, and outcomes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and machine learning enhance diagnostic accuracy, speed, and efficiency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of deep learning and machine learning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Analyses medical images and patient data for better predictions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prediction of diseases like diabetes, PCOS/PCOD, and hair loss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genetic components in diseases require early detection and personalized intervention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Personalization increases treatment success, reduces side effects, and enhances disease prevention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Promotes patient engagement, reduces healthcare costs, and drives research and innovation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9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7E2D-E9D6-4056-65C4-BC038E51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FC924B6-927A-980A-7908-A53653865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150913"/>
            <a:ext cx="1293055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Polycystic Ovary Syndrome (PCOS/PCOD)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Affects 5-10% of women aged 15-45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Caused by hormonal imbalances, leading to ovarian cysts and infertility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Linked to increased risk of type 2 diabetes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Symptoms include irregular periods, acne, weight gain, and excessive hair growth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complete cure, but exercise, diet, and early detection can manage symptoms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prediction enables personalized healthcare, proactive prevention, and better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 genetic disease prediction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 trained on large genetic datasets identify patterns and markers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Genetic markers link inherited diseases to responsible genes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can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genetic variants, improving early detection of diseases like diabetes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personalized treatment strategies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0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7E2D-E9D6-4056-65C4-BC038E51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05439A-DE15-C81A-9F68-0AFA413AB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152417"/>
            <a:ext cx="1271953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learning's potential in complex genetic data analysis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Processes entire genomes and multi-omics data (e.g., genome, epigenome, proteome)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understand molecular changes in conditions like PCOD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at-risk individuals with greater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proactive lifestyle changes before disease manifestation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Genetic predisposition to hair loss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in 50% of men and women, caused by genetics, hormones, and aging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identifies genetic markers linked to hair thinning or baldness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intervention with therapies or lifestyle changes can delay or mitigate hair loss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4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D75B-D1D3-ABB1-AFEE-1FD630AC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&amp; Machine Learning in Genomics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FC3C7C-6887-E1AC-0E6A-C35D7E8F29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41988"/>
            <a:ext cx="1022049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Revolutionizing Genomics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(DL) &amp; Machine Learning (ML)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Transforming genomics by analyzing complex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genetic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Empowering prediction and diagnosis of genetic disorders.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Genetic Disease 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DL/ML models predict diseases like diabetes, PCOD, and hair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Mortality 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Models trained on clinical data to assess risks of various causes of death.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Clinical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Leveraging attested clinical data for accurate, personalized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 Medicine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Enhancing patient care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datadriven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tailored treatment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49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781330-9EFF-8CFF-DD76-F01F0D638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503195"/>
              </p:ext>
            </p:extLst>
          </p:nvPr>
        </p:nvGraphicFramePr>
        <p:xfrm>
          <a:off x="-1" y="0"/>
          <a:ext cx="12047620" cy="635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524">
                  <a:extLst>
                    <a:ext uri="{9D8B030D-6E8A-4147-A177-3AD203B41FA5}">
                      <a16:colId xmlns:a16="http://schemas.microsoft.com/office/drawing/2014/main" val="4103478423"/>
                    </a:ext>
                  </a:extLst>
                </a:gridCol>
                <a:gridCol w="2409524">
                  <a:extLst>
                    <a:ext uri="{9D8B030D-6E8A-4147-A177-3AD203B41FA5}">
                      <a16:colId xmlns:a16="http://schemas.microsoft.com/office/drawing/2014/main" val="4138814333"/>
                    </a:ext>
                  </a:extLst>
                </a:gridCol>
                <a:gridCol w="2409524">
                  <a:extLst>
                    <a:ext uri="{9D8B030D-6E8A-4147-A177-3AD203B41FA5}">
                      <a16:colId xmlns:a16="http://schemas.microsoft.com/office/drawing/2014/main" val="3320302982"/>
                    </a:ext>
                  </a:extLst>
                </a:gridCol>
                <a:gridCol w="2409524">
                  <a:extLst>
                    <a:ext uri="{9D8B030D-6E8A-4147-A177-3AD203B41FA5}">
                      <a16:colId xmlns:a16="http://schemas.microsoft.com/office/drawing/2014/main" val="3450227522"/>
                    </a:ext>
                  </a:extLst>
                </a:gridCol>
                <a:gridCol w="2409524">
                  <a:extLst>
                    <a:ext uri="{9D8B030D-6E8A-4147-A177-3AD203B41FA5}">
                      <a16:colId xmlns:a16="http://schemas.microsoft.com/office/drawing/2014/main" val="1580659302"/>
                    </a:ext>
                  </a:extLst>
                </a:gridCol>
              </a:tblGrid>
              <a:tr h="741144">
                <a:tc>
                  <a:txBody>
                    <a:bodyPr/>
                    <a:lstStyle/>
                    <a:p>
                      <a:r>
                        <a:rPr lang="en-IN" dirty="0"/>
                        <a:t>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What They Introduced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Algorithms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 Found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018555"/>
                  </a:ext>
                </a:extLst>
              </a:tr>
              <a:tr h="2964582">
                <a:tc>
                  <a:txBody>
                    <a:bodyPr/>
                    <a:lstStyle/>
                    <a:p>
                      <a:r>
                        <a:rPr lang="en-IN" dirty="0" err="1"/>
                        <a:t>Mrinmoy</a:t>
                      </a:r>
                      <a:r>
                        <a:rPr lang="en-IN" dirty="0"/>
                        <a:t> Roy, </a:t>
                      </a:r>
                      <a:r>
                        <a:rPr lang="en-IN" dirty="0" err="1"/>
                        <a:t>Anica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Tasnim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Protity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Hair and Scalp Disease Detection using Machine Learning and Image Processing [6]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Introduced a deep learning approach to predict alopecia, psoriasis, and folliculitis using scalp images.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2D Convolutional Neural Network (CNN)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by dataset availability and variety. Focuses on only three diseases, whereas your idea could potentially expand the range of detectable diseases and improve prediction accuracy.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43924"/>
                  </a:ext>
                </a:extLst>
              </a:tr>
              <a:tr h="2646948">
                <a:tc>
                  <a:txBody>
                    <a:bodyPr/>
                    <a:lstStyle/>
                    <a:p>
                      <a:r>
                        <a:rPr lang="en-IN" dirty="0" err="1"/>
                        <a:t>Minjeong</a:t>
                      </a:r>
                      <a:r>
                        <a:rPr lang="en-IN" dirty="0"/>
                        <a:t> Kim, </a:t>
                      </a:r>
                      <a:r>
                        <a:rPr lang="en-IN" dirty="0" err="1"/>
                        <a:t>Yujung</a:t>
                      </a:r>
                      <a:r>
                        <a:rPr lang="en-IN" dirty="0"/>
                        <a:t> Gil, </a:t>
                      </a:r>
                      <a:r>
                        <a:rPr lang="en-IN" dirty="0" err="1"/>
                        <a:t>Yuyeon</a:t>
                      </a:r>
                      <a:r>
                        <a:rPr lang="en-IN" dirty="0"/>
                        <a:t> Kim, </a:t>
                      </a:r>
                      <a:r>
                        <a:rPr lang="en-IN" dirty="0" err="1"/>
                        <a:t>Jihie</a:t>
                      </a:r>
                      <a:r>
                        <a:rPr lang="en-IN" dirty="0"/>
                        <a:t> 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DeepLearningBased</a:t>
                      </a:r>
                      <a:r>
                        <a:rPr lang="en-US" dirty="0"/>
                        <a:t> Scalp Image Analysis Using Limited Data [7]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Introduced a model for alopecia detection using limited data and ensemble deep learning models.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ResNet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ResNeXt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DenseNet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XceptionNet</a:t>
                      </a:r>
                      <a:r>
                        <a:rPr lang="en-IN" dirty="0"/>
                        <a:t>, Ensemble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Their model is focused on alopecia and uses limited data. Your idea could involve using a more comprehensive dataset and extending to other scalp diseases or conditions.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38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9274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{C844E9DF-5833-45E0-B2D7-431B03EC8A7C}tf22712842_win32</Template>
  <TotalTime>96</TotalTime>
  <Words>1532</Words>
  <Application>Microsoft Office PowerPoint</Application>
  <PresentationFormat>Widescreen</PresentationFormat>
  <Paragraphs>184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Wingdings</vt:lpstr>
      <vt:lpstr>Custom</vt:lpstr>
      <vt:lpstr>Predictive Analysis of Genetic disease using AI</vt:lpstr>
      <vt:lpstr>TABLE OF CONTENT</vt:lpstr>
      <vt:lpstr>Abstract</vt:lpstr>
      <vt:lpstr>PowerPoint Presentation</vt:lpstr>
      <vt:lpstr>Introduction</vt:lpstr>
      <vt:lpstr>Introduction</vt:lpstr>
      <vt:lpstr>Introduction</vt:lpstr>
      <vt:lpstr>Deep Learning &amp; Machine Learning in Genomics</vt:lpstr>
      <vt:lpstr>PowerPoint Presentation</vt:lpstr>
      <vt:lpstr>PowerPoint Presentation</vt:lpstr>
      <vt:lpstr>METHODOLOGY</vt:lpstr>
      <vt:lpstr>PowerPoint Presentation</vt:lpstr>
      <vt:lpstr>PowerPoint Presentation</vt:lpstr>
      <vt:lpstr>PowerPoint Presentation</vt:lpstr>
      <vt:lpstr>Key Applications in Genetic Disease Prediction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Meghana Nallana Chakravarthula</dc:creator>
  <cp:lastModifiedBy>Sai Meghana Nallana Chakravarthula</cp:lastModifiedBy>
  <cp:revision>10</cp:revision>
  <dcterms:created xsi:type="dcterms:W3CDTF">2024-09-01T18:30:11Z</dcterms:created>
  <dcterms:modified xsi:type="dcterms:W3CDTF">2024-10-08T07:38:31Z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