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4"/>
    <p:sldId id="257" r:id="rId35"/>
    <p:sldId id="258" r:id="rId36"/>
    <p:sldId id="259" r:id="rId37"/>
    <p:sldId id="260" r:id="rId38"/>
    <p:sldId id="261" r:id="rId39"/>
    <p:sldId id="262" r:id="rId40"/>
    <p:sldId id="263" r:id="rId41"/>
    <p:sldId id="264" r:id="rId42"/>
    <p:sldId id="265" r:id="rId43"/>
    <p:sldId id="266" r:id="rId4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Canva Sans Medium" charset="1" panose="020B0603030501040103"/>
      <p:regular r:id="rId14"/>
    </p:embeddedFont>
    <p:embeddedFont>
      <p:font typeface="Canva Sans Medium Italics" charset="1" panose="020B0603030501040103"/>
      <p:regular r:id="rId15"/>
    </p:embeddedFont>
    <p:embeddedFont>
      <p:font typeface="Poppins" charset="1" panose="00000500000000000000"/>
      <p:regular r:id="rId16"/>
    </p:embeddedFont>
    <p:embeddedFont>
      <p:font typeface="Poppins Bold" charset="1" panose="00000800000000000000"/>
      <p:regular r:id="rId17"/>
    </p:embeddedFont>
    <p:embeddedFont>
      <p:font typeface="Poppins Italics" charset="1" panose="00000500000000000000"/>
      <p:regular r:id="rId18"/>
    </p:embeddedFont>
    <p:embeddedFont>
      <p:font typeface="Poppins Bold Italics" charset="1" panose="00000800000000000000"/>
      <p:regular r:id="rId19"/>
    </p:embeddedFont>
    <p:embeddedFont>
      <p:font typeface="Poppins Thin" charset="1" panose="00000300000000000000"/>
      <p:regular r:id="rId20"/>
    </p:embeddedFont>
    <p:embeddedFont>
      <p:font typeface="Poppins Thin Italics" charset="1" panose="00000300000000000000"/>
      <p:regular r:id="rId21"/>
    </p:embeddedFont>
    <p:embeddedFont>
      <p:font typeface="Poppins Extra-Light" charset="1" panose="00000300000000000000"/>
      <p:regular r:id="rId22"/>
    </p:embeddedFont>
    <p:embeddedFont>
      <p:font typeface="Poppins Extra-Light Italics" charset="1" panose="00000300000000000000"/>
      <p:regular r:id="rId23"/>
    </p:embeddedFont>
    <p:embeddedFont>
      <p:font typeface="Poppins Light" charset="1" panose="00000400000000000000"/>
      <p:regular r:id="rId24"/>
    </p:embeddedFont>
    <p:embeddedFont>
      <p:font typeface="Poppins Light Italics" charset="1" panose="00000400000000000000"/>
      <p:regular r:id="rId25"/>
    </p:embeddedFont>
    <p:embeddedFont>
      <p:font typeface="Poppins Medium" charset="1" panose="00000600000000000000"/>
      <p:regular r:id="rId26"/>
    </p:embeddedFont>
    <p:embeddedFont>
      <p:font typeface="Poppins Medium Italics" charset="1" panose="00000600000000000000"/>
      <p:regular r:id="rId27"/>
    </p:embeddedFont>
    <p:embeddedFont>
      <p:font typeface="Poppins Semi-Bold" charset="1" panose="00000700000000000000"/>
      <p:regular r:id="rId28"/>
    </p:embeddedFont>
    <p:embeddedFont>
      <p:font typeface="Poppins Semi-Bold Italics" charset="1" panose="00000700000000000000"/>
      <p:regular r:id="rId29"/>
    </p:embeddedFont>
    <p:embeddedFont>
      <p:font typeface="Poppins Ultra-Bold" charset="1" panose="00000900000000000000"/>
      <p:regular r:id="rId30"/>
    </p:embeddedFont>
    <p:embeddedFont>
      <p:font typeface="Poppins Ultra-Bold Italics" charset="1" panose="00000900000000000000"/>
      <p:regular r:id="rId31"/>
    </p:embeddedFont>
    <p:embeddedFont>
      <p:font typeface="Poppins Heavy" charset="1" panose="00000A00000000000000"/>
      <p:regular r:id="rId32"/>
    </p:embeddedFont>
    <p:embeddedFont>
      <p:font typeface="Poppins Heavy Italics" charset="1" panose="00000A0000000000000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slides/slide1.xml" Type="http://schemas.openxmlformats.org/officeDocument/2006/relationships/slide"/><Relationship Id="rId35" Target="slides/slide2.xml" Type="http://schemas.openxmlformats.org/officeDocument/2006/relationships/slide"/><Relationship Id="rId36" Target="slides/slide3.xml" Type="http://schemas.openxmlformats.org/officeDocument/2006/relationships/slide"/><Relationship Id="rId37" Target="slides/slide4.xml" Type="http://schemas.openxmlformats.org/officeDocument/2006/relationships/slide"/><Relationship Id="rId38" Target="slides/slide5.xml" Type="http://schemas.openxmlformats.org/officeDocument/2006/relationships/slide"/><Relationship Id="rId39" Target="slides/slide6.xml" Type="http://schemas.openxmlformats.org/officeDocument/2006/relationships/slide"/><Relationship Id="rId4" Target="theme/theme1.xml" Type="http://schemas.openxmlformats.org/officeDocument/2006/relationships/theme"/><Relationship Id="rId40" Target="slides/slide7.xml" Type="http://schemas.openxmlformats.org/officeDocument/2006/relationships/slide"/><Relationship Id="rId41" Target="slides/slide8.xml" Type="http://schemas.openxmlformats.org/officeDocument/2006/relationships/slide"/><Relationship Id="rId42" Target="slides/slide9.xml" Type="http://schemas.openxmlformats.org/officeDocument/2006/relationships/slide"/><Relationship Id="rId43" Target="slides/slide10.xml" Type="http://schemas.openxmlformats.org/officeDocument/2006/relationships/slide"/><Relationship Id="rId44" Target="slides/slide11.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4627928" y="3088350"/>
            <a:ext cx="9032145" cy="4110299"/>
            <a:chOff x="0" y="0"/>
            <a:chExt cx="2378837" cy="1082548"/>
          </a:xfrm>
        </p:grpSpPr>
        <p:sp>
          <p:nvSpPr>
            <p:cNvPr name="Freeform 3" id="3"/>
            <p:cNvSpPr/>
            <p:nvPr/>
          </p:nvSpPr>
          <p:spPr>
            <a:xfrm flipH="false" flipV="false" rot="0">
              <a:off x="0" y="0"/>
              <a:ext cx="2378837" cy="1082548"/>
            </a:xfrm>
            <a:custGeom>
              <a:avLst/>
              <a:gdLst/>
              <a:ahLst/>
              <a:cxnLst/>
              <a:rect r="r" b="b" t="t" l="l"/>
              <a:pathLst>
                <a:path h="1082548" w="2378837">
                  <a:moveTo>
                    <a:pt x="11143" y="0"/>
                  </a:moveTo>
                  <a:lnTo>
                    <a:pt x="2367694" y="0"/>
                  </a:lnTo>
                  <a:cubicBezTo>
                    <a:pt x="2370649" y="0"/>
                    <a:pt x="2373483" y="1174"/>
                    <a:pt x="2375573" y="3264"/>
                  </a:cubicBezTo>
                  <a:cubicBezTo>
                    <a:pt x="2377663" y="5353"/>
                    <a:pt x="2378837" y="8188"/>
                    <a:pt x="2378837" y="11143"/>
                  </a:cubicBezTo>
                  <a:lnTo>
                    <a:pt x="2378837" y="1071405"/>
                  </a:lnTo>
                  <a:cubicBezTo>
                    <a:pt x="2378837" y="1077559"/>
                    <a:pt x="2373848" y="1082548"/>
                    <a:pt x="2367694" y="1082548"/>
                  </a:cubicBezTo>
                  <a:lnTo>
                    <a:pt x="11143" y="1082548"/>
                  </a:lnTo>
                  <a:cubicBezTo>
                    <a:pt x="8188" y="1082548"/>
                    <a:pt x="5353" y="1081374"/>
                    <a:pt x="3264" y="1079284"/>
                  </a:cubicBezTo>
                  <a:cubicBezTo>
                    <a:pt x="1174" y="1077194"/>
                    <a:pt x="0" y="1074360"/>
                    <a:pt x="0" y="1071405"/>
                  </a:cubicBezTo>
                  <a:lnTo>
                    <a:pt x="0" y="11143"/>
                  </a:lnTo>
                  <a:cubicBezTo>
                    <a:pt x="0" y="8188"/>
                    <a:pt x="1174" y="5353"/>
                    <a:pt x="3264" y="3264"/>
                  </a:cubicBezTo>
                  <a:cubicBezTo>
                    <a:pt x="5353" y="1174"/>
                    <a:pt x="8188" y="0"/>
                    <a:pt x="11143" y="0"/>
                  </a:cubicBezTo>
                  <a:close/>
                </a:path>
              </a:pathLst>
            </a:custGeom>
            <a:solidFill>
              <a:srgbClr val="000000">
                <a:alpha val="0"/>
              </a:srgbClr>
            </a:solidFill>
            <a:ln w="66675" cap="sq">
              <a:solidFill>
                <a:srgbClr val="05066D"/>
              </a:solidFill>
              <a:prstDash val="solid"/>
              <a:miter/>
            </a:ln>
          </p:spPr>
        </p:sp>
        <p:sp>
          <p:nvSpPr>
            <p:cNvPr name="TextBox 4" id="4"/>
            <p:cNvSpPr txBox="true"/>
            <p:nvPr/>
          </p:nvSpPr>
          <p:spPr>
            <a:xfrm>
              <a:off x="0" y="-38100"/>
              <a:ext cx="2378837" cy="1120648"/>
            </a:xfrm>
            <a:prstGeom prst="rect">
              <a:avLst/>
            </a:prstGeom>
          </p:spPr>
          <p:txBody>
            <a:bodyPr anchor="ctr" rtlCol="false" tIns="50800" lIns="50800" bIns="50800" rIns="50800"/>
            <a:lstStyle/>
            <a:p>
              <a:pPr algn="ctr">
                <a:lnSpc>
                  <a:spcPts val="3418"/>
                </a:lnSpc>
              </a:pPr>
            </a:p>
          </p:txBody>
        </p:sp>
      </p:grpSp>
      <p:sp>
        <p:nvSpPr>
          <p:cNvPr name="Freeform 5" id="5"/>
          <p:cNvSpPr/>
          <p:nvPr/>
        </p:nvSpPr>
        <p:spPr>
          <a:xfrm flipH="false" flipV="false" rot="0">
            <a:off x="-5041496" y="5143500"/>
            <a:ext cx="11355339" cy="11355339"/>
          </a:xfrm>
          <a:custGeom>
            <a:avLst/>
            <a:gdLst/>
            <a:ahLst/>
            <a:cxnLst/>
            <a:rect r="r" b="b" t="t" l="l"/>
            <a:pathLst>
              <a:path h="11355339" w="11355339">
                <a:moveTo>
                  <a:pt x="0" y="0"/>
                </a:moveTo>
                <a:lnTo>
                  <a:pt x="11355339" y="0"/>
                </a:lnTo>
                <a:lnTo>
                  <a:pt x="11355339" y="11355339"/>
                </a:lnTo>
                <a:lnTo>
                  <a:pt x="0" y="11355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2728941" y="-5670511"/>
            <a:ext cx="10814011" cy="10814011"/>
          </a:xfrm>
          <a:custGeom>
            <a:avLst/>
            <a:gdLst/>
            <a:ahLst/>
            <a:cxnLst/>
            <a:rect r="r" b="b" t="t" l="l"/>
            <a:pathLst>
              <a:path h="10814011" w="10814011">
                <a:moveTo>
                  <a:pt x="0" y="0"/>
                </a:moveTo>
                <a:lnTo>
                  <a:pt x="10814011" y="0"/>
                </a:lnTo>
                <a:lnTo>
                  <a:pt x="10814011" y="10814011"/>
                </a:lnTo>
                <a:lnTo>
                  <a:pt x="0" y="108140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5207540" y="3286418"/>
            <a:ext cx="7872920" cy="2705902"/>
          </a:xfrm>
          <a:prstGeom prst="rect">
            <a:avLst/>
          </a:prstGeom>
        </p:spPr>
        <p:txBody>
          <a:bodyPr anchor="t" rtlCol="false" tIns="0" lIns="0" bIns="0" rIns="0">
            <a:spAutoFit/>
          </a:bodyPr>
          <a:lstStyle/>
          <a:p>
            <a:pPr algn="ctr" marL="0" indent="0" lvl="0">
              <a:lnSpc>
                <a:spcPts val="10400"/>
              </a:lnSpc>
              <a:spcBef>
                <a:spcPct val="0"/>
              </a:spcBef>
            </a:pPr>
            <a:r>
              <a:rPr lang="en-US" sz="8525">
                <a:solidFill>
                  <a:srgbClr val="05066D"/>
                </a:solidFill>
                <a:latin typeface="Poppins Ultra-Bold"/>
              </a:rPr>
              <a:t>Heart disease Prediction</a:t>
            </a:r>
          </a:p>
        </p:txBody>
      </p:sp>
      <p:sp>
        <p:nvSpPr>
          <p:cNvPr name="Freeform 8" id="8"/>
          <p:cNvSpPr/>
          <p:nvPr/>
        </p:nvSpPr>
        <p:spPr>
          <a:xfrm flipH="false" flipV="false" rot="0">
            <a:off x="1303297" y="1395595"/>
            <a:ext cx="706536" cy="797547"/>
          </a:xfrm>
          <a:custGeom>
            <a:avLst/>
            <a:gdLst/>
            <a:ahLst/>
            <a:cxnLst/>
            <a:rect r="r" b="b" t="t" l="l"/>
            <a:pathLst>
              <a:path h="797547" w="706536">
                <a:moveTo>
                  <a:pt x="0" y="0"/>
                </a:moveTo>
                <a:lnTo>
                  <a:pt x="706536" y="0"/>
                </a:lnTo>
                <a:lnTo>
                  <a:pt x="706536" y="797547"/>
                </a:lnTo>
                <a:lnTo>
                  <a:pt x="0" y="7975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5619411" y="6157205"/>
            <a:ext cx="7109530" cy="638016"/>
            <a:chOff x="0" y="0"/>
            <a:chExt cx="1872469" cy="168037"/>
          </a:xfrm>
        </p:grpSpPr>
        <p:sp>
          <p:nvSpPr>
            <p:cNvPr name="Freeform 10" id="10"/>
            <p:cNvSpPr/>
            <p:nvPr/>
          </p:nvSpPr>
          <p:spPr>
            <a:xfrm flipH="false" flipV="false" rot="0">
              <a:off x="0" y="0"/>
              <a:ext cx="1872469" cy="168037"/>
            </a:xfrm>
            <a:custGeom>
              <a:avLst/>
              <a:gdLst/>
              <a:ahLst/>
              <a:cxnLst/>
              <a:rect r="r" b="b" t="t" l="l"/>
              <a:pathLst>
                <a:path h="168037" w="1872469">
                  <a:moveTo>
                    <a:pt x="18512" y="0"/>
                  </a:moveTo>
                  <a:lnTo>
                    <a:pt x="1853957" y="0"/>
                  </a:lnTo>
                  <a:cubicBezTo>
                    <a:pt x="1864181" y="0"/>
                    <a:pt x="1872469" y="8288"/>
                    <a:pt x="1872469" y="18512"/>
                  </a:cubicBezTo>
                  <a:lnTo>
                    <a:pt x="1872469" y="149525"/>
                  </a:lnTo>
                  <a:cubicBezTo>
                    <a:pt x="1872469" y="159749"/>
                    <a:pt x="1864181" y="168037"/>
                    <a:pt x="1853957" y="168037"/>
                  </a:cubicBezTo>
                  <a:lnTo>
                    <a:pt x="18512" y="168037"/>
                  </a:lnTo>
                  <a:cubicBezTo>
                    <a:pt x="8288" y="168037"/>
                    <a:pt x="0" y="159749"/>
                    <a:pt x="0" y="149525"/>
                  </a:cubicBezTo>
                  <a:lnTo>
                    <a:pt x="0" y="18512"/>
                  </a:lnTo>
                  <a:cubicBezTo>
                    <a:pt x="0" y="8288"/>
                    <a:pt x="8288" y="0"/>
                    <a:pt x="18512" y="0"/>
                  </a:cubicBezTo>
                  <a:close/>
                </a:path>
              </a:pathLst>
            </a:custGeom>
            <a:solidFill>
              <a:srgbClr val="05066D"/>
            </a:solidFill>
            <a:ln cap="sq">
              <a:noFill/>
              <a:prstDash val="solid"/>
              <a:miter/>
            </a:ln>
          </p:spPr>
        </p:sp>
        <p:sp>
          <p:nvSpPr>
            <p:cNvPr name="TextBox 11" id="11"/>
            <p:cNvSpPr txBox="true"/>
            <p:nvPr/>
          </p:nvSpPr>
          <p:spPr>
            <a:xfrm>
              <a:off x="0" y="-38100"/>
              <a:ext cx="1872469" cy="206137"/>
            </a:xfrm>
            <a:prstGeom prst="rect">
              <a:avLst/>
            </a:prstGeom>
          </p:spPr>
          <p:txBody>
            <a:bodyPr anchor="ctr" rtlCol="false" tIns="50800" lIns="50800" bIns="50800" rIns="50800"/>
            <a:lstStyle/>
            <a:p>
              <a:pPr algn="ctr">
                <a:lnSpc>
                  <a:spcPts val="3418"/>
                </a:lnSpc>
              </a:pPr>
              <a:r>
                <a:rPr lang="en-US" sz="2441">
                  <a:solidFill>
                    <a:srgbClr val="FFFFFF"/>
                  </a:solidFill>
                  <a:latin typeface="Canva Sans"/>
                </a:rPr>
                <a:t>USING MACHINE LEARNING</a:t>
              </a:r>
            </a:p>
          </p:txBody>
        </p:sp>
      </p:grpSp>
      <p:sp>
        <p:nvSpPr>
          <p:cNvPr name="TextBox 12" id="12"/>
          <p:cNvSpPr txBox="true"/>
          <p:nvPr/>
        </p:nvSpPr>
        <p:spPr>
          <a:xfrm rot="0">
            <a:off x="2240839" y="1265174"/>
            <a:ext cx="6521997" cy="490949"/>
          </a:xfrm>
          <a:prstGeom prst="rect">
            <a:avLst/>
          </a:prstGeom>
        </p:spPr>
        <p:txBody>
          <a:bodyPr anchor="t" rtlCol="false" tIns="0" lIns="0" bIns="0" rIns="0">
            <a:spAutoFit/>
          </a:bodyPr>
          <a:lstStyle/>
          <a:p>
            <a:pPr>
              <a:lnSpc>
                <a:spcPts val="3667"/>
              </a:lnSpc>
            </a:pPr>
            <a:r>
              <a:rPr lang="en-US" sz="3006">
                <a:solidFill>
                  <a:srgbClr val="05066D"/>
                </a:solidFill>
                <a:latin typeface="Poppins Ultra-Bold"/>
              </a:rPr>
              <a:t>2023001705 - P.SAI SWAROOP</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0" y="0"/>
            <a:ext cx="3086100" cy="10287000"/>
            <a:chOff x="0" y="0"/>
            <a:chExt cx="812800" cy="2709333"/>
          </a:xfrm>
        </p:grpSpPr>
        <p:sp>
          <p:nvSpPr>
            <p:cNvPr name="Freeform 3" id="3"/>
            <p:cNvSpPr/>
            <p:nvPr/>
          </p:nvSpPr>
          <p:spPr>
            <a:xfrm flipH="false" flipV="false" rot="0">
              <a:off x="0" y="0"/>
              <a:ext cx="812800" cy="2709333"/>
            </a:xfrm>
            <a:custGeom>
              <a:avLst/>
              <a:gdLst/>
              <a:ahLst/>
              <a:cxnLst/>
              <a:rect r="r" b="b" t="t" l="l"/>
              <a:pathLst>
                <a:path h="2709333" w="812800">
                  <a:moveTo>
                    <a:pt x="0" y="0"/>
                  </a:moveTo>
                  <a:lnTo>
                    <a:pt x="812800" y="0"/>
                  </a:lnTo>
                  <a:lnTo>
                    <a:pt x="812800" y="2709333"/>
                  </a:lnTo>
                  <a:lnTo>
                    <a:pt x="0" y="2709333"/>
                  </a:lnTo>
                  <a:close/>
                </a:path>
              </a:pathLst>
            </a:custGeom>
            <a:solidFill>
              <a:srgbClr val="B4CDFF"/>
            </a:solidFill>
          </p:spPr>
        </p:sp>
        <p:sp>
          <p:nvSpPr>
            <p:cNvPr name="TextBox 4" id="4"/>
            <p:cNvSpPr txBox="true"/>
            <p:nvPr/>
          </p:nvSpPr>
          <p:spPr>
            <a:xfrm>
              <a:off x="0" y="-57150"/>
              <a:ext cx="812800" cy="2766483"/>
            </a:xfrm>
            <a:prstGeom prst="rect">
              <a:avLst/>
            </a:prstGeom>
          </p:spPr>
          <p:txBody>
            <a:bodyPr anchor="ctr" rtlCol="false" tIns="50800" lIns="50800" bIns="50800" rIns="50800"/>
            <a:lstStyle/>
            <a:p>
              <a:pPr algn="ctr">
                <a:lnSpc>
                  <a:spcPts val="3719"/>
                </a:lnSpc>
              </a:pPr>
            </a:p>
          </p:txBody>
        </p:sp>
      </p:grpSp>
      <p:sp>
        <p:nvSpPr>
          <p:cNvPr name="Freeform 5" id="5"/>
          <p:cNvSpPr/>
          <p:nvPr/>
        </p:nvSpPr>
        <p:spPr>
          <a:xfrm flipH="false" flipV="false" rot="0">
            <a:off x="12003619" y="-6435461"/>
            <a:ext cx="11355339" cy="11355339"/>
          </a:xfrm>
          <a:custGeom>
            <a:avLst/>
            <a:gdLst/>
            <a:ahLst/>
            <a:cxnLst/>
            <a:rect r="r" b="b" t="t" l="l"/>
            <a:pathLst>
              <a:path h="11355339" w="11355339">
                <a:moveTo>
                  <a:pt x="0" y="0"/>
                </a:moveTo>
                <a:lnTo>
                  <a:pt x="11355339" y="0"/>
                </a:lnTo>
                <a:lnTo>
                  <a:pt x="11355339" y="11355339"/>
                </a:lnTo>
                <a:lnTo>
                  <a:pt x="0" y="11355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3452839" y="5835277"/>
            <a:ext cx="7636540" cy="3412020"/>
          </a:xfrm>
          <a:prstGeom prst="rect">
            <a:avLst/>
          </a:prstGeom>
        </p:spPr>
        <p:txBody>
          <a:bodyPr anchor="t" rtlCol="false" tIns="0" lIns="0" bIns="0" rIns="0">
            <a:spAutoFit/>
          </a:bodyPr>
          <a:lstStyle/>
          <a:p>
            <a:pPr marL="468177" indent="-234088" lvl="1">
              <a:lnSpc>
                <a:spcPts val="3035"/>
              </a:lnSpc>
              <a:buFont typeface="Arial"/>
              <a:buChar char="•"/>
            </a:pPr>
            <a:r>
              <a:rPr lang="en-US" sz="2168">
                <a:solidFill>
                  <a:srgbClr val="05066D"/>
                </a:solidFill>
                <a:latin typeface="Canva Sans Bold"/>
              </a:rPr>
              <a:t>Personalized Treatment Plans: </a:t>
            </a:r>
            <a:r>
              <a:rPr lang="en-US" sz="2168">
                <a:solidFill>
                  <a:srgbClr val="05066D"/>
                </a:solidFill>
                <a:latin typeface="Canva Sans"/>
              </a:rPr>
              <a:t>Machine learning algorithms can analyze large amounts of patient data to identify patterns and predict outcomes. This can help doctors create personalized treatment plans for each individual patient based on their unique medical history and risk factors.</a:t>
            </a:r>
          </a:p>
          <a:p>
            <a:pPr>
              <a:lnSpc>
                <a:spcPts val="3035"/>
              </a:lnSpc>
            </a:pPr>
          </a:p>
          <a:p>
            <a:pPr>
              <a:lnSpc>
                <a:spcPts val="3035"/>
              </a:lnSpc>
            </a:pPr>
          </a:p>
          <a:p>
            <a:pPr algn="just">
              <a:lnSpc>
                <a:spcPts val="3035"/>
              </a:lnSpc>
            </a:pPr>
          </a:p>
        </p:txBody>
      </p:sp>
      <p:grpSp>
        <p:nvGrpSpPr>
          <p:cNvPr name="Group 7" id="7"/>
          <p:cNvGrpSpPr/>
          <p:nvPr/>
        </p:nvGrpSpPr>
        <p:grpSpPr>
          <a:xfrm rot="0">
            <a:off x="12343054" y="4919878"/>
            <a:ext cx="4318159" cy="431815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4CDFF"/>
            </a:solidFill>
            <a:ln cap="sq">
              <a:noFill/>
              <a:prstDash val="solid"/>
              <a:miter/>
            </a:ln>
          </p:spPr>
        </p:sp>
        <p:sp>
          <p:nvSpPr>
            <p:cNvPr name="TextBox 9" id="9"/>
            <p:cNvSpPr txBox="true"/>
            <p:nvPr/>
          </p:nvSpPr>
          <p:spPr>
            <a:xfrm>
              <a:off x="76200" y="19050"/>
              <a:ext cx="660400" cy="717550"/>
            </a:xfrm>
            <a:prstGeom prst="rect">
              <a:avLst/>
            </a:prstGeom>
          </p:spPr>
          <p:txBody>
            <a:bodyPr anchor="ctr" rtlCol="false" tIns="50800" lIns="50800" bIns="50800" rIns="50800"/>
            <a:lstStyle/>
            <a:p>
              <a:pPr algn="ctr" marL="0" indent="0" lvl="0">
                <a:lnSpc>
                  <a:spcPts val="3719"/>
                </a:lnSpc>
                <a:spcBef>
                  <a:spcPct val="0"/>
                </a:spcBef>
              </a:pPr>
              <a:r>
                <a:rPr lang="en-US" sz="2657">
                  <a:solidFill>
                    <a:srgbClr val="000000"/>
                  </a:solidFill>
                  <a:latin typeface="Canva Sans"/>
                </a:rPr>
                <a:t> </a:t>
              </a:r>
            </a:p>
          </p:txBody>
        </p:sp>
      </p:grpSp>
      <p:sp>
        <p:nvSpPr>
          <p:cNvPr name="TextBox 10" id="10"/>
          <p:cNvSpPr txBox="true"/>
          <p:nvPr/>
        </p:nvSpPr>
        <p:spPr>
          <a:xfrm rot="0">
            <a:off x="3452839" y="1575541"/>
            <a:ext cx="8550780" cy="1402476"/>
          </a:xfrm>
          <a:prstGeom prst="rect">
            <a:avLst/>
          </a:prstGeom>
        </p:spPr>
        <p:txBody>
          <a:bodyPr anchor="t" rtlCol="false" tIns="0" lIns="0" bIns="0" rIns="0">
            <a:spAutoFit/>
          </a:bodyPr>
          <a:lstStyle/>
          <a:p>
            <a:pPr marL="0" indent="0" lvl="0">
              <a:lnSpc>
                <a:spcPts val="10898"/>
              </a:lnSpc>
              <a:spcBef>
                <a:spcPct val="0"/>
              </a:spcBef>
            </a:pPr>
            <a:r>
              <a:rPr lang="en-US" sz="7784">
                <a:solidFill>
                  <a:srgbClr val="05066D"/>
                </a:solidFill>
                <a:latin typeface="Poppins Ultra-Bold"/>
              </a:rPr>
              <a:t>CONCLUSION</a:t>
            </a:r>
          </a:p>
        </p:txBody>
      </p:sp>
      <p:sp>
        <p:nvSpPr>
          <p:cNvPr name="TextBox 11" id="11"/>
          <p:cNvSpPr txBox="true"/>
          <p:nvPr/>
        </p:nvSpPr>
        <p:spPr>
          <a:xfrm rot="0">
            <a:off x="3452839" y="3461482"/>
            <a:ext cx="8019316" cy="1888020"/>
          </a:xfrm>
          <a:prstGeom prst="rect">
            <a:avLst/>
          </a:prstGeom>
        </p:spPr>
        <p:txBody>
          <a:bodyPr anchor="t" rtlCol="false" tIns="0" lIns="0" bIns="0" rIns="0">
            <a:spAutoFit/>
          </a:bodyPr>
          <a:lstStyle/>
          <a:p>
            <a:pPr marL="468177" indent="-234088" lvl="1">
              <a:lnSpc>
                <a:spcPts val="3035"/>
              </a:lnSpc>
              <a:buFont typeface="Arial"/>
              <a:buChar char="•"/>
            </a:pPr>
            <a:r>
              <a:rPr lang="en-US" sz="2168">
                <a:solidFill>
                  <a:srgbClr val="05066D"/>
                </a:solidFill>
                <a:latin typeface="Canva Sans"/>
              </a:rPr>
              <a:t>Machine learning has the potential to revolutionize the field of heart disease diagnosis and treatment. As technology continues to advance, there are several promising directions for future research and development.</a:t>
            </a:r>
          </a:p>
        </p:txBody>
      </p:sp>
      <p:sp>
        <p:nvSpPr>
          <p:cNvPr name="Freeform 12" id="12"/>
          <p:cNvSpPr/>
          <p:nvPr/>
        </p:nvSpPr>
        <p:spPr>
          <a:xfrm flipH="false" flipV="false" rot="0">
            <a:off x="13598431" y="5731822"/>
            <a:ext cx="1807406" cy="2694270"/>
          </a:xfrm>
          <a:custGeom>
            <a:avLst/>
            <a:gdLst/>
            <a:ahLst/>
            <a:cxnLst/>
            <a:rect r="r" b="b" t="t" l="l"/>
            <a:pathLst>
              <a:path h="2694270" w="1807406">
                <a:moveTo>
                  <a:pt x="0" y="0"/>
                </a:moveTo>
                <a:lnTo>
                  <a:pt x="1807406" y="0"/>
                </a:lnTo>
                <a:lnTo>
                  <a:pt x="1807406" y="2694270"/>
                </a:lnTo>
                <a:lnTo>
                  <a:pt x="0" y="26942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7376175" y="3771371"/>
            <a:ext cx="16139260" cy="16139260"/>
          </a:xfrm>
          <a:custGeom>
            <a:avLst/>
            <a:gdLst/>
            <a:ahLst/>
            <a:cxnLst/>
            <a:rect r="r" b="b" t="t" l="l"/>
            <a:pathLst>
              <a:path h="16139260" w="16139260">
                <a:moveTo>
                  <a:pt x="0" y="0"/>
                </a:moveTo>
                <a:lnTo>
                  <a:pt x="16139261" y="0"/>
                </a:lnTo>
                <a:lnTo>
                  <a:pt x="16139261" y="16139261"/>
                </a:lnTo>
                <a:lnTo>
                  <a:pt x="0" y="161392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415301" y="-3090277"/>
            <a:ext cx="6861649" cy="6861649"/>
          </a:xfrm>
          <a:custGeom>
            <a:avLst/>
            <a:gdLst/>
            <a:ahLst/>
            <a:cxnLst/>
            <a:rect r="r" b="b" t="t" l="l"/>
            <a:pathLst>
              <a:path h="6861649" w="6861649">
                <a:moveTo>
                  <a:pt x="0" y="0"/>
                </a:moveTo>
                <a:lnTo>
                  <a:pt x="6861648" y="0"/>
                </a:lnTo>
                <a:lnTo>
                  <a:pt x="6861648" y="6861648"/>
                </a:lnTo>
                <a:lnTo>
                  <a:pt x="0" y="68616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736089" y="1186408"/>
            <a:ext cx="706536" cy="797547"/>
          </a:xfrm>
          <a:custGeom>
            <a:avLst/>
            <a:gdLst/>
            <a:ahLst/>
            <a:cxnLst/>
            <a:rect r="r" b="b" t="t" l="l"/>
            <a:pathLst>
              <a:path h="797547" w="706536">
                <a:moveTo>
                  <a:pt x="0" y="0"/>
                </a:moveTo>
                <a:lnTo>
                  <a:pt x="706536" y="0"/>
                </a:lnTo>
                <a:lnTo>
                  <a:pt x="706536" y="797548"/>
                </a:lnTo>
                <a:lnTo>
                  <a:pt x="0" y="7975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1465984" y="340547"/>
            <a:ext cx="6544442" cy="9635457"/>
          </a:xfrm>
          <a:custGeom>
            <a:avLst/>
            <a:gdLst/>
            <a:ahLst/>
            <a:cxnLst/>
            <a:rect r="r" b="b" t="t" l="l"/>
            <a:pathLst>
              <a:path h="9635457" w="6544442">
                <a:moveTo>
                  <a:pt x="0" y="0"/>
                </a:moveTo>
                <a:lnTo>
                  <a:pt x="6544442" y="0"/>
                </a:lnTo>
                <a:lnTo>
                  <a:pt x="6544442" y="9635457"/>
                </a:lnTo>
                <a:lnTo>
                  <a:pt x="0" y="9635457"/>
                </a:lnTo>
                <a:lnTo>
                  <a:pt x="0" y="0"/>
                </a:lnTo>
                <a:close/>
              </a:path>
            </a:pathLst>
          </a:custGeom>
          <a:blipFill>
            <a:blip r:embed="rId6"/>
            <a:stretch>
              <a:fillRect l="-60423" t="0" r="-60423" b="0"/>
            </a:stretch>
          </a:blipFill>
        </p:spPr>
      </p:sp>
      <p:grpSp>
        <p:nvGrpSpPr>
          <p:cNvPr name="Group 6" id="6"/>
          <p:cNvGrpSpPr/>
          <p:nvPr/>
        </p:nvGrpSpPr>
        <p:grpSpPr>
          <a:xfrm rot="0">
            <a:off x="3089357" y="4074058"/>
            <a:ext cx="5040613" cy="2637077"/>
            <a:chOff x="0" y="0"/>
            <a:chExt cx="1155787" cy="604668"/>
          </a:xfrm>
        </p:grpSpPr>
        <p:sp>
          <p:nvSpPr>
            <p:cNvPr name="Freeform 7" id="7"/>
            <p:cNvSpPr/>
            <p:nvPr/>
          </p:nvSpPr>
          <p:spPr>
            <a:xfrm flipH="false" flipV="false" rot="0">
              <a:off x="0" y="0"/>
              <a:ext cx="1155787" cy="604668"/>
            </a:xfrm>
            <a:custGeom>
              <a:avLst/>
              <a:gdLst/>
              <a:ahLst/>
              <a:cxnLst/>
              <a:rect r="r" b="b" t="t" l="l"/>
              <a:pathLst>
                <a:path h="604668" w="1155787">
                  <a:moveTo>
                    <a:pt x="19967" y="0"/>
                  </a:moveTo>
                  <a:lnTo>
                    <a:pt x="1135820" y="0"/>
                  </a:lnTo>
                  <a:cubicBezTo>
                    <a:pt x="1141116" y="0"/>
                    <a:pt x="1146195" y="2104"/>
                    <a:pt x="1149939" y="5848"/>
                  </a:cubicBezTo>
                  <a:cubicBezTo>
                    <a:pt x="1153684" y="9593"/>
                    <a:pt x="1155787" y="14671"/>
                    <a:pt x="1155787" y="19967"/>
                  </a:cubicBezTo>
                  <a:lnTo>
                    <a:pt x="1155787" y="584702"/>
                  </a:lnTo>
                  <a:cubicBezTo>
                    <a:pt x="1155787" y="595729"/>
                    <a:pt x="1146848" y="604668"/>
                    <a:pt x="1135820" y="604668"/>
                  </a:cubicBezTo>
                  <a:lnTo>
                    <a:pt x="19967" y="604668"/>
                  </a:lnTo>
                  <a:cubicBezTo>
                    <a:pt x="14671" y="604668"/>
                    <a:pt x="9593" y="602565"/>
                    <a:pt x="5848" y="598820"/>
                  </a:cubicBezTo>
                  <a:cubicBezTo>
                    <a:pt x="2104" y="595076"/>
                    <a:pt x="0" y="589997"/>
                    <a:pt x="0" y="584702"/>
                  </a:cubicBezTo>
                  <a:lnTo>
                    <a:pt x="0" y="19967"/>
                  </a:lnTo>
                  <a:cubicBezTo>
                    <a:pt x="0" y="8939"/>
                    <a:pt x="8939" y="0"/>
                    <a:pt x="19967" y="0"/>
                  </a:cubicBezTo>
                  <a:close/>
                </a:path>
              </a:pathLst>
            </a:custGeom>
            <a:solidFill>
              <a:srgbClr val="000000">
                <a:alpha val="0"/>
              </a:srgbClr>
            </a:solidFill>
            <a:ln w="66675" cap="sq">
              <a:solidFill>
                <a:srgbClr val="05066D"/>
              </a:solidFill>
              <a:prstDash val="solid"/>
              <a:miter/>
            </a:ln>
          </p:spPr>
        </p:sp>
        <p:sp>
          <p:nvSpPr>
            <p:cNvPr name="TextBox 8" id="8"/>
            <p:cNvSpPr txBox="true"/>
            <p:nvPr/>
          </p:nvSpPr>
          <p:spPr>
            <a:xfrm>
              <a:off x="0" y="-161925"/>
              <a:ext cx="1155787" cy="766593"/>
            </a:xfrm>
            <a:prstGeom prst="rect">
              <a:avLst/>
            </a:prstGeom>
          </p:spPr>
          <p:txBody>
            <a:bodyPr anchor="ctr" rtlCol="false" tIns="50800" lIns="50800" bIns="50800" rIns="50800"/>
            <a:lstStyle/>
            <a:p>
              <a:pPr algn="ctr" marL="0" indent="0" lvl="0">
                <a:lnSpc>
                  <a:spcPts val="8007"/>
                </a:lnSpc>
                <a:spcBef>
                  <a:spcPct val="0"/>
                </a:spcBef>
              </a:pPr>
              <a:r>
                <a:rPr lang="en-US" sz="5719">
                  <a:solidFill>
                    <a:srgbClr val="05066D"/>
                  </a:solidFill>
                  <a:latin typeface="Poppins Ultra-Bold"/>
                </a:rPr>
                <a:t>THANK YOU</a:t>
              </a:r>
            </a:p>
          </p:txBody>
        </p:sp>
      </p:grpSp>
      <p:sp>
        <p:nvSpPr>
          <p:cNvPr name="TextBox 9" id="9"/>
          <p:cNvSpPr txBox="true"/>
          <p:nvPr/>
        </p:nvSpPr>
        <p:spPr>
          <a:xfrm rot="0">
            <a:off x="3673630" y="1055987"/>
            <a:ext cx="3317446" cy="951435"/>
          </a:xfrm>
          <a:prstGeom prst="rect">
            <a:avLst/>
          </a:prstGeom>
        </p:spPr>
        <p:txBody>
          <a:bodyPr anchor="t" rtlCol="false" tIns="0" lIns="0" bIns="0" rIns="0">
            <a:spAutoFit/>
          </a:bodyPr>
          <a:lstStyle/>
          <a:p>
            <a:pPr>
              <a:lnSpc>
                <a:spcPts val="3667"/>
              </a:lnSpc>
            </a:pPr>
            <a:r>
              <a:rPr lang="en-US" sz="3006">
                <a:solidFill>
                  <a:srgbClr val="05066D"/>
                </a:solidFill>
                <a:latin typeface="Poppins Ultra-Bold"/>
              </a:rPr>
              <a:t>2023001705  P.SAI SWAROOP</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13599751" y="1028700"/>
            <a:ext cx="3464242" cy="2878208"/>
          </a:xfrm>
          <a:custGeom>
            <a:avLst/>
            <a:gdLst/>
            <a:ahLst/>
            <a:cxnLst/>
            <a:rect r="r" b="b" t="t" l="l"/>
            <a:pathLst>
              <a:path h="2878208" w="3464242">
                <a:moveTo>
                  <a:pt x="0" y="0"/>
                </a:moveTo>
                <a:lnTo>
                  <a:pt x="3464242" y="0"/>
                </a:lnTo>
                <a:lnTo>
                  <a:pt x="3464242" y="2878208"/>
                </a:lnTo>
                <a:lnTo>
                  <a:pt x="0" y="28782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959469" y="3952692"/>
            <a:ext cx="5431069" cy="456385"/>
          </a:xfrm>
          <a:prstGeom prst="rect">
            <a:avLst/>
          </a:prstGeom>
        </p:spPr>
        <p:txBody>
          <a:bodyPr anchor="t" rtlCol="false" tIns="0" lIns="0" bIns="0" rIns="0">
            <a:spAutoFit/>
          </a:bodyPr>
          <a:lstStyle/>
          <a:p>
            <a:pPr>
              <a:lnSpc>
                <a:spcPts val="3719"/>
              </a:lnSpc>
            </a:pPr>
            <a:r>
              <a:rPr lang="en-US" sz="2657">
                <a:solidFill>
                  <a:srgbClr val="05066D"/>
                </a:solidFill>
                <a:latin typeface="Canva Sans Bold"/>
              </a:rPr>
              <a:t>Introduction to Heart Disease</a:t>
            </a:r>
          </a:p>
        </p:txBody>
      </p:sp>
      <p:sp>
        <p:nvSpPr>
          <p:cNvPr name="Freeform 4" id="4"/>
          <p:cNvSpPr/>
          <p:nvPr/>
        </p:nvSpPr>
        <p:spPr>
          <a:xfrm flipH="false" flipV="false" rot="0">
            <a:off x="-7717251" y="-4973623"/>
            <a:ext cx="11355339" cy="11355339"/>
          </a:xfrm>
          <a:custGeom>
            <a:avLst/>
            <a:gdLst/>
            <a:ahLst/>
            <a:cxnLst/>
            <a:rect r="r" b="b" t="t" l="l"/>
            <a:pathLst>
              <a:path h="11355339" w="11355339">
                <a:moveTo>
                  <a:pt x="0" y="0"/>
                </a:moveTo>
                <a:lnTo>
                  <a:pt x="11355339" y="0"/>
                </a:lnTo>
                <a:lnTo>
                  <a:pt x="11355339" y="11355339"/>
                </a:lnTo>
                <a:lnTo>
                  <a:pt x="0" y="113553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3778908" y="3732490"/>
            <a:ext cx="953938" cy="95393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E4EEFF">
                    <a:alpha val="100000"/>
                  </a:srgbClr>
                </a:gs>
                <a:gs pos="100000">
                  <a:srgbClr val="B0C5FF">
                    <a:alpha val="100000"/>
                  </a:srgbClr>
                </a:gs>
              </a:gsLst>
              <a:lin ang="0"/>
            </a:gra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138"/>
                </a:lnSpc>
              </a:pPr>
              <a:r>
                <a:rPr lang="en-US" sz="2241">
                  <a:solidFill>
                    <a:srgbClr val="05066D"/>
                  </a:solidFill>
                  <a:latin typeface="Canva Sans Bold"/>
                </a:rPr>
                <a:t>01</a:t>
              </a:r>
            </a:p>
          </p:txBody>
        </p:sp>
      </p:grpSp>
      <p:sp>
        <p:nvSpPr>
          <p:cNvPr name="TextBox 8" id="8"/>
          <p:cNvSpPr txBox="true"/>
          <p:nvPr/>
        </p:nvSpPr>
        <p:spPr>
          <a:xfrm rot="0">
            <a:off x="3778908" y="1853764"/>
            <a:ext cx="8550780" cy="1402476"/>
          </a:xfrm>
          <a:prstGeom prst="rect">
            <a:avLst/>
          </a:prstGeom>
        </p:spPr>
        <p:txBody>
          <a:bodyPr anchor="t" rtlCol="false" tIns="0" lIns="0" bIns="0" rIns="0">
            <a:spAutoFit/>
          </a:bodyPr>
          <a:lstStyle/>
          <a:p>
            <a:pPr marL="0" indent="0" lvl="0">
              <a:lnSpc>
                <a:spcPts val="10898"/>
              </a:lnSpc>
              <a:spcBef>
                <a:spcPct val="0"/>
              </a:spcBef>
            </a:pPr>
            <a:r>
              <a:rPr lang="en-US" sz="7784">
                <a:solidFill>
                  <a:srgbClr val="05066D"/>
                </a:solidFill>
                <a:latin typeface="Poppins Ultra-Bold"/>
              </a:rPr>
              <a:t>Overview</a:t>
            </a:r>
          </a:p>
        </p:txBody>
      </p:sp>
      <p:sp>
        <p:nvSpPr>
          <p:cNvPr name="TextBox 9" id="9"/>
          <p:cNvSpPr txBox="true"/>
          <p:nvPr/>
        </p:nvSpPr>
        <p:spPr>
          <a:xfrm rot="0">
            <a:off x="4959469" y="5103927"/>
            <a:ext cx="5431069" cy="456385"/>
          </a:xfrm>
          <a:prstGeom prst="rect">
            <a:avLst/>
          </a:prstGeom>
        </p:spPr>
        <p:txBody>
          <a:bodyPr anchor="t" rtlCol="false" tIns="0" lIns="0" bIns="0" rIns="0">
            <a:spAutoFit/>
          </a:bodyPr>
          <a:lstStyle/>
          <a:p>
            <a:pPr>
              <a:lnSpc>
                <a:spcPts val="3719"/>
              </a:lnSpc>
            </a:pPr>
            <a:r>
              <a:rPr lang="en-US" sz="2657">
                <a:solidFill>
                  <a:srgbClr val="05066D"/>
                </a:solidFill>
                <a:latin typeface="Canva Sans Bold"/>
              </a:rPr>
              <a:t>Machine Learning in Healthcare</a:t>
            </a:r>
          </a:p>
        </p:txBody>
      </p:sp>
      <p:grpSp>
        <p:nvGrpSpPr>
          <p:cNvPr name="Group 10" id="10"/>
          <p:cNvGrpSpPr/>
          <p:nvPr/>
        </p:nvGrpSpPr>
        <p:grpSpPr>
          <a:xfrm rot="0">
            <a:off x="3778908" y="4906140"/>
            <a:ext cx="953938" cy="953938"/>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E4EEFF">
                    <a:alpha val="100000"/>
                  </a:srgbClr>
                </a:gs>
                <a:gs pos="100000">
                  <a:srgbClr val="B0C5FF">
                    <a:alpha val="100000"/>
                  </a:srgbClr>
                </a:gs>
              </a:gsLst>
              <a:lin ang="0"/>
            </a:gradFill>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3138"/>
                </a:lnSpc>
              </a:pPr>
              <a:r>
                <a:rPr lang="en-US" sz="2241">
                  <a:solidFill>
                    <a:srgbClr val="05066D"/>
                  </a:solidFill>
                  <a:latin typeface="Canva Sans Bold"/>
                </a:rPr>
                <a:t>02</a:t>
              </a:r>
            </a:p>
          </p:txBody>
        </p:sp>
      </p:grpSp>
      <p:sp>
        <p:nvSpPr>
          <p:cNvPr name="Freeform 13" id="13"/>
          <p:cNvSpPr/>
          <p:nvPr/>
        </p:nvSpPr>
        <p:spPr>
          <a:xfrm flipH="false" flipV="false" rot="0">
            <a:off x="12729990" y="5143500"/>
            <a:ext cx="10089928" cy="10089928"/>
          </a:xfrm>
          <a:custGeom>
            <a:avLst/>
            <a:gdLst/>
            <a:ahLst/>
            <a:cxnLst/>
            <a:rect r="r" b="b" t="t" l="l"/>
            <a:pathLst>
              <a:path h="10089928" w="10089928">
                <a:moveTo>
                  <a:pt x="0" y="0"/>
                </a:moveTo>
                <a:lnTo>
                  <a:pt x="10089929" y="0"/>
                </a:lnTo>
                <a:lnTo>
                  <a:pt x="10089929" y="10089928"/>
                </a:lnTo>
                <a:lnTo>
                  <a:pt x="0" y="100899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959469" y="6324566"/>
            <a:ext cx="5672422" cy="1356661"/>
          </a:xfrm>
          <a:prstGeom prst="rect">
            <a:avLst/>
          </a:prstGeom>
        </p:spPr>
        <p:txBody>
          <a:bodyPr anchor="t" rtlCol="false" tIns="0" lIns="0" bIns="0" rIns="0">
            <a:spAutoFit/>
          </a:bodyPr>
          <a:lstStyle/>
          <a:p>
            <a:pPr>
              <a:lnSpc>
                <a:spcPts val="3627"/>
              </a:lnSpc>
            </a:pPr>
            <a:r>
              <a:rPr lang="en-US" sz="2590">
                <a:solidFill>
                  <a:srgbClr val="05066D"/>
                </a:solidFill>
                <a:latin typeface="Canva Sans Bold"/>
              </a:rPr>
              <a:t>Data Collection and Preprocessing</a:t>
            </a:r>
          </a:p>
          <a:p>
            <a:pPr>
              <a:lnSpc>
                <a:spcPts val="3627"/>
              </a:lnSpc>
            </a:pPr>
          </a:p>
          <a:p>
            <a:pPr>
              <a:lnSpc>
                <a:spcPts val="3627"/>
              </a:lnSpc>
            </a:pPr>
          </a:p>
        </p:txBody>
      </p:sp>
      <p:grpSp>
        <p:nvGrpSpPr>
          <p:cNvPr name="Group 15" id="15"/>
          <p:cNvGrpSpPr/>
          <p:nvPr/>
        </p:nvGrpSpPr>
        <p:grpSpPr>
          <a:xfrm rot="0">
            <a:off x="3778908" y="6126778"/>
            <a:ext cx="953938" cy="953938"/>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E4EEFF">
                    <a:alpha val="100000"/>
                  </a:srgbClr>
                </a:gs>
                <a:gs pos="100000">
                  <a:srgbClr val="B0C5FF">
                    <a:alpha val="100000"/>
                  </a:srgbClr>
                </a:gs>
              </a:gsLst>
              <a:lin ang="0"/>
            </a:gradFill>
          </p:spPr>
        </p:sp>
        <p:sp>
          <p:nvSpPr>
            <p:cNvPr name="TextBox 17" id="17"/>
            <p:cNvSpPr txBox="true"/>
            <p:nvPr/>
          </p:nvSpPr>
          <p:spPr>
            <a:xfrm>
              <a:off x="76200" y="28575"/>
              <a:ext cx="660400" cy="708025"/>
            </a:xfrm>
            <a:prstGeom prst="rect">
              <a:avLst/>
            </a:prstGeom>
          </p:spPr>
          <p:txBody>
            <a:bodyPr anchor="ctr" rtlCol="false" tIns="50800" lIns="50800" bIns="50800" rIns="50800"/>
            <a:lstStyle/>
            <a:p>
              <a:pPr algn="ctr">
                <a:lnSpc>
                  <a:spcPts val="3138"/>
                </a:lnSpc>
              </a:pPr>
              <a:r>
                <a:rPr lang="en-US" sz="2241">
                  <a:solidFill>
                    <a:srgbClr val="05066D"/>
                  </a:solidFill>
                  <a:latin typeface="Canva Sans Bold"/>
                </a:rPr>
                <a:t>03</a:t>
              </a:r>
            </a:p>
          </p:txBody>
        </p:sp>
      </p:grpSp>
      <p:sp>
        <p:nvSpPr>
          <p:cNvPr name="TextBox 18" id="18"/>
          <p:cNvSpPr txBox="true"/>
          <p:nvPr/>
        </p:nvSpPr>
        <p:spPr>
          <a:xfrm rot="0">
            <a:off x="4959469" y="7498215"/>
            <a:ext cx="5431069" cy="456385"/>
          </a:xfrm>
          <a:prstGeom prst="rect">
            <a:avLst/>
          </a:prstGeom>
        </p:spPr>
        <p:txBody>
          <a:bodyPr anchor="t" rtlCol="false" tIns="0" lIns="0" bIns="0" rIns="0">
            <a:spAutoFit/>
          </a:bodyPr>
          <a:lstStyle/>
          <a:p>
            <a:pPr>
              <a:lnSpc>
                <a:spcPts val="3719"/>
              </a:lnSpc>
            </a:pPr>
            <a:r>
              <a:rPr lang="en-US" sz="2657">
                <a:solidFill>
                  <a:srgbClr val="05066D"/>
                </a:solidFill>
                <a:latin typeface="Canva Sans Bold"/>
              </a:rPr>
              <a:t>Model Selection and Evaluation</a:t>
            </a:r>
          </a:p>
        </p:txBody>
      </p:sp>
      <p:grpSp>
        <p:nvGrpSpPr>
          <p:cNvPr name="Group 19" id="19"/>
          <p:cNvGrpSpPr/>
          <p:nvPr/>
        </p:nvGrpSpPr>
        <p:grpSpPr>
          <a:xfrm rot="0">
            <a:off x="3778908" y="7300428"/>
            <a:ext cx="953938" cy="953938"/>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E4EEFF">
                    <a:alpha val="100000"/>
                  </a:srgbClr>
                </a:gs>
                <a:gs pos="100000">
                  <a:srgbClr val="B0C5FF">
                    <a:alpha val="100000"/>
                  </a:srgbClr>
                </a:gs>
              </a:gsLst>
              <a:lin ang="0"/>
            </a:gradFill>
          </p:spPr>
        </p:sp>
        <p:sp>
          <p:nvSpPr>
            <p:cNvPr name="TextBox 21" id="21"/>
            <p:cNvSpPr txBox="true"/>
            <p:nvPr/>
          </p:nvSpPr>
          <p:spPr>
            <a:xfrm>
              <a:off x="76200" y="28575"/>
              <a:ext cx="660400" cy="708025"/>
            </a:xfrm>
            <a:prstGeom prst="rect">
              <a:avLst/>
            </a:prstGeom>
          </p:spPr>
          <p:txBody>
            <a:bodyPr anchor="ctr" rtlCol="false" tIns="50800" lIns="50800" bIns="50800" rIns="50800"/>
            <a:lstStyle/>
            <a:p>
              <a:pPr algn="ctr">
                <a:lnSpc>
                  <a:spcPts val="3138"/>
                </a:lnSpc>
              </a:pPr>
              <a:r>
                <a:rPr lang="en-US" sz="2241">
                  <a:solidFill>
                    <a:srgbClr val="05066D"/>
                  </a:solidFill>
                  <a:latin typeface="Canva Sans Bold"/>
                </a:rPr>
                <a:t>04</a:t>
              </a:r>
            </a:p>
          </p:txBody>
        </p:sp>
      </p:grpSp>
      <p:sp>
        <p:nvSpPr>
          <p:cNvPr name="TextBox 22" id="22"/>
          <p:cNvSpPr txBox="true"/>
          <p:nvPr/>
        </p:nvSpPr>
        <p:spPr>
          <a:xfrm rot="0">
            <a:off x="13007211" y="5625565"/>
            <a:ext cx="3866755" cy="456385"/>
          </a:xfrm>
          <a:prstGeom prst="rect">
            <a:avLst/>
          </a:prstGeom>
        </p:spPr>
        <p:txBody>
          <a:bodyPr anchor="t" rtlCol="false" tIns="0" lIns="0" bIns="0" rIns="0">
            <a:spAutoFit/>
          </a:bodyPr>
          <a:lstStyle/>
          <a:p>
            <a:pPr>
              <a:lnSpc>
                <a:spcPts val="3719"/>
              </a:lnSpc>
            </a:pPr>
            <a:r>
              <a:rPr lang="en-US" sz="2657">
                <a:solidFill>
                  <a:srgbClr val="05066D"/>
                </a:solidFill>
                <a:latin typeface="Canva Sans Bold"/>
              </a:rPr>
              <a:t>Results and Analysis</a:t>
            </a:r>
          </a:p>
        </p:txBody>
      </p:sp>
      <p:grpSp>
        <p:nvGrpSpPr>
          <p:cNvPr name="Group 23" id="23"/>
          <p:cNvGrpSpPr/>
          <p:nvPr/>
        </p:nvGrpSpPr>
        <p:grpSpPr>
          <a:xfrm rot="0">
            <a:off x="11826650" y="5427777"/>
            <a:ext cx="953938" cy="953938"/>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E4EEFF">
                    <a:alpha val="100000"/>
                  </a:srgbClr>
                </a:gs>
                <a:gs pos="100000">
                  <a:srgbClr val="B0C5FF">
                    <a:alpha val="100000"/>
                  </a:srgbClr>
                </a:gs>
              </a:gsLst>
              <a:lin ang="0"/>
            </a:gradFill>
          </p:spPr>
        </p:sp>
        <p:sp>
          <p:nvSpPr>
            <p:cNvPr name="TextBox 25" id="25"/>
            <p:cNvSpPr txBox="true"/>
            <p:nvPr/>
          </p:nvSpPr>
          <p:spPr>
            <a:xfrm>
              <a:off x="76200" y="28575"/>
              <a:ext cx="660400" cy="708025"/>
            </a:xfrm>
            <a:prstGeom prst="rect">
              <a:avLst/>
            </a:prstGeom>
          </p:spPr>
          <p:txBody>
            <a:bodyPr anchor="ctr" rtlCol="false" tIns="50800" lIns="50800" bIns="50800" rIns="50800"/>
            <a:lstStyle/>
            <a:p>
              <a:pPr algn="ctr">
                <a:lnSpc>
                  <a:spcPts val="3138"/>
                </a:lnSpc>
              </a:pPr>
              <a:r>
                <a:rPr lang="en-US" sz="2241">
                  <a:solidFill>
                    <a:srgbClr val="05066D"/>
                  </a:solidFill>
                  <a:latin typeface="Canva Sans Bold"/>
                </a:rPr>
                <a:t>05</a:t>
              </a:r>
            </a:p>
          </p:txBody>
        </p:sp>
      </p:grpSp>
      <p:sp>
        <p:nvSpPr>
          <p:cNvPr name="TextBox 26" id="26"/>
          <p:cNvSpPr txBox="true"/>
          <p:nvPr/>
        </p:nvSpPr>
        <p:spPr>
          <a:xfrm rot="0">
            <a:off x="13007211" y="6799214"/>
            <a:ext cx="3364366" cy="456385"/>
          </a:xfrm>
          <a:prstGeom prst="rect">
            <a:avLst/>
          </a:prstGeom>
        </p:spPr>
        <p:txBody>
          <a:bodyPr anchor="t" rtlCol="false" tIns="0" lIns="0" bIns="0" rIns="0">
            <a:spAutoFit/>
          </a:bodyPr>
          <a:lstStyle/>
          <a:p>
            <a:pPr>
              <a:lnSpc>
                <a:spcPts val="3719"/>
              </a:lnSpc>
            </a:pPr>
            <a:r>
              <a:rPr lang="en-US" sz="2657">
                <a:solidFill>
                  <a:srgbClr val="05066D"/>
                </a:solidFill>
                <a:latin typeface="Canva Sans Bold"/>
              </a:rPr>
              <a:t>Future Directions</a:t>
            </a:r>
          </a:p>
        </p:txBody>
      </p:sp>
      <p:grpSp>
        <p:nvGrpSpPr>
          <p:cNvPr name="Group 27" id="27"/>
          <p:cNvGrpSpPr/>
          <p:nvPr/>
        </p:nvGrpSpPr>
        <p:grpSpPr>
          <a:xfrm rot="0">
            <a:off x="11826650" y="6601427"/>
            <a:ext cx="953938" cy="953938"/>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E4EEFF">
                    <a:alpha val="100000"/>
                  </a:srgbClr>
                </a:gs>
                <a:gs pos="100000">
                  <a:srgbClr val="B0C5FF">
                    <a:alpha val="100000"/>
                  </a:srgbClr>
                </a:gs>
              </a:gsLst>
              <a:lin ang="0"/>
            </a:gradFill>
          </p:spPr>
        </p:sp>
        <p:sp>
          <p:nvSpPr>
            <p:cNvPr name="TextBox 29" id="29"/>
            <p:cNvSpPr txBox="true"/>
            <p:nvPr/>
          </p:nvSpPr>
          <p:spPr>
            <a:xfrm>
              <a:off x="76200" y="28575"/>
              <a:ext cx="660400" cy="708025"/>
            </a:xfrm>
            <a:prstGeom prst="rect">
              <a:avLst/>
            </a:prstGeom>
          </p:spPr>
          <p:txBody>
            <a:bodyPr anchor="ctr" rtlCol="false" tIns="50800" lIns="50800" bIns="50800" rIns="50800"/>
            <a:lstStyle/>
            <a:p>
              <a:pPr algn="ctr">
                <a:lnSpc>
                  <a:spcPts val="3138"/>
                </a:lnSpc>
              </a:pPr>
              <a:r>
                <a:rPr lang="en-US" sz="2241">
                  <a:solidFill>
                    <a:srgbClr val="05066D"/>
                  </a:solidFill>
                  <a:latin typeface="Canva Sans Bold"/>
                </a:rPr>
                <a:t>06</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0" y="0"/>
            <a:ext cx="3086100" cy="10287000"/>
            <a:chOff x="0" y="0"/>
            <a:chExt cx="812800" cy="2709333"/>
          </a:xfrm>
        </p:grpSpPr>
        <p:sp>
          <p:nvSpPr>
            <p:cNvPr name="Freeform 3" id="3"/>
            <p:cNvSpPr/>
            <p:nvPr/>
          </p:nvSpPr>
          <p:spPr>
            <a:xfrm flipH="false" flipV="false" rot="0">
              <a:off x="0" y="0"/>
              <a:ext cx="812800" cy="2709333"/>
            </a:xfrm>
            <a:custGeom>
              <a:avLst/>
              <a:gdLst/>
              <a:ahLst/>
              <a:cxnLst/>
              <a:rect r="r" b="b" t="t" l="l"/>
              <a:pathLst>
                <a:path h="2709333" w="812800">
                  <a:moveTo>
                    <a:pt x="0" y="0"/>
                  </a:moveTo>
                  <a:lnTo>
                    <a:pt x="812800" y="0"/>
                  </a:lnTo>
                  <a:lnTo>
                    <a:pt x="812800" y="2709333"/>
                  </a:lnTo>
                  <a:lnTo>
                    <a:pt x="0" y="2709333"/>
                  </a:lnTo>
                  <a:close/>
                </a:path>
              </a:pathLst>
            </a:custGeom>
            <a:solidFill>
              <a:srgbClr val="B4CDFF"/>
            </a:solidFill>
          </p:spPr>
        </p:sp>
        <p:sp>
          <p:nvSpPr>
            <p:cNvPr name="TextBox 4" id="4"/>
            <p:cNvSpPr txBox="true"/>
            <p:nvPr/>
          </p:nvSpPr>
          <p:spPr>
            <a:xfrm>
              <a:off x="0" y="-57150"/>
              <a:ext cx="812800" cy="2766483"/>
            </a:xfrm>
            <a:prstGeom prst="rect">
              <a:avLst/>
            </a:prstGeom>
          </p:spPr>
          <p:txBody>
            <a:bodyPr anchor="ctr" rtlCol="false" tIns="50800" lIns="50800" bIns="50800" rIns="50800"/>
            <a:lstStyle/>
            <a:p>
              <a:pPr algn="ctr">
                <a:lnSpc>
                  <a:spcPts val="3719"/>
                </a:lnSpc>
              </a:pPr>
            </a:p>
          </p:txBody>
        </p:sp>
      </p:grpSp>
      <p:sp>
        <p:nvSpPr>
          <p:cNvPr name="Freeform 5" id="5"/>
          <p:cNvSpPr/>
          <p:nvPr/>
        </p:nvSpPr>
        <p:spPr>
          <a:xfrm flipH="false" flipV="false" rot="0">
            <a:off x="12003619" y="-6435461"/>
            <a:ext cx="11355339" cy="11355339"/>
          </a:xfrm>
          <a:custGeom>
            <a:avLst/>
            <a:gdLst/>
            <a:ahLst/>
            <a:cxnLst/>
            <a:rect r="r" b="b" t="t" l="l"/>
            <a:pathLst>
              <a:path h="11355339" w="11355339">
                <a:moveTo>
                  <a:pt x="0" y="0"/>
                </a:moveTo>
                <a:lnTo>
                  <a:pt x="11355339" y="0"/>
                </a:lnTo>
                <a:lnTo>
                  <a:pt x="11355339" y="11355339"/>
                </a:lnTo>
                <a:lnTo>
                  <a:pt x="0" y="11355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2343054" y="4919878"/>
            <a:ext cx="4318159" cy="4318159"/>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4CDFF"/>
            </a:solidFill>
            <a:ln cap="sq">
              <a:noFill/>
              <a:prstDash val="solid"/>
              <a:miter/>
            </a:ln>
          </p:spPr>
        </p:sp>
        <p:sp>
          <p:nvSpPr>
            <p:cNvPr name="TextBox 8" id="8"/>
            <p:cNvSpPr txBox="true"/>
            <p:nvPr/>
          </p:nvSpPr>
          <p:spPr>
            <a:xfrm>
              <a:off x="76200" y="19050"/>
              <a:ext cx="660400" cy="717550"/>
            </a:xfrm>
            <a:prstGeom prst="rect">
              <a:avLst/>
            </a:prstGeom>
          </p:spPr>
          <p:txBody>
            <a:bodyPr anchor="ctr" rtlCol="false" tIns="50800" lIns="50800" bIns="50800" rIns="50800"/>
            <a:lstStyle/>
            <a:p>
              <a:pPr algn="ctr" marL="0" indent="0" lvl="0">
                <a:lnSpc>
                  <a:spcPts val="3719"/>
                </a:lnSpc>
                <a:spcBef>
                  <a:spcPct val="0"/>
                </a:spcBef>
              </a:pPr>
            </a:p>
          </p:txBody>
        </p:sp>
      </p:grpSp>
      <p:sp>
        <p:nvSpPr>
          <p:cNvPr name="TextBox 9" id="9"/>
          <p:cNvSpPr txBox="true"/>
          <p:nvPr/>
        </p:nvSpPr>
        <p:spPr>
          <a:xfrm rot="0">
            <a:off x="3452839" y="1575541"/>
            <a:ext cx="8550780" cy="1402476"/>
          </a:xfrm>
          <a:prstGeom prst="rect">
            <a:avLst/>
          </a:prstGeom>
        </p:spPr>
        <p:txBody>
          <a:bodyPr anchor="t" rtlCol="false" tIns="0" lIns="0" bIns="0" rIns="0">
            <a:spAutoFit/>
          </a:bodyPr>
          <a:lstStyle/>
          <a:p>
            <a:pPr marL="0" indent="0" lvl="0">
              <a:lnSpc>
                <a:spcPts val="10898"/>
              </a:lnSpc>
              <a:spcBef>
                <a:spcPct val="0"/>
              </a:spcBef>
            </a:pPr>
            <a:r>
              <a:rPr lang="en-US" sz="7784">
                <a:solidFill>
                  <a:srgbClr val="05066D"/>
                </a:solidFill>
                <a:latin typeface="Poppins Ultra-Bold"/>
              </a:rPr>
              <a:t>Introduction</a:t>
            </a:r>
          </a:p>
        </p:txBody>
      </p:sp>
      <p:sp>
        <p:nvSpPr>
          <p:cNvPr name="TextBox 10" id="10"/>
          <p:cNvSpPr txBox="true"/>
          <p:nvPr/>
        </p:nvSpPr>
        <p:spPr>
          <a:xfrm rot="0">
            <a:off x="3452839" y="3461482"/>
            <a:ext cx="8019316" cy="5317020"/>
          </a:xfrm>
          <a:prstGeom prst="rect">
            <a:avLst/>
          </a:prstGeom>
        </p:spPr>
        <p:txBody>
          <a:bodyPr anchor="t" rtlCol="false" tIns="0" lIns="0" bIns="0" rIns="0">
            <a:spAutoFit/>
          </a:bodyPr>
          <a:lstStyle/>
          <a:p>
            <a:pPr marL="468177" indent="-234088" lvl="1">
              <a:lnSpc>
                <a:spcPts val="3035"/>
              </a:lnSpc>
              <a:buFont typeface="Arial"/>
              <a:buChar char="•"/>
            </a:pPr>
            <a:r>
              <a:rPr lang="en-US" sz="2168">
                <a:solidFill>
                  <a:srgbClr val="05066D"/>
                </a:solidFill>
                <a:latin typeface="Canva Sans"/>
              </a:rPr>
              <a:t>Heart disease is a leading cause of death worldwide, with millions of people affected each year. It is a condition that affects the heart and blood vessels, and can lead to serious health complications if left untreated. With the rise of machine learning and artificial intelligence, there is an opportunity to improve the diagnosis and treatment of heart disease, and ultimately save lives.</a:t>
            </a:r>
          </a:p>
          <a:p>
            <a:pPr marL="468177" indent="-234088" lvl="1">
              <a:lnSpc>
                <a:spcPts val="3035"/>
              </a:lnSpc>
              <a:buFont typeface="Arial"/>
              <a:buChar char="•"/>
            </a:pPr>
            <a:r>
              <a:rPr lang="en-US" sz="2168">
                <a:solidFill>
                  <a:srgbClr val="05066D"/>
                </a:solidFill>
                <a:latin typeface="Canva Sans"/>
              </a:rPr>
              <a:t>In this presentation, we will explore the impact of heart disease on healthcare, and how machine learning can be used to improve patient outcomes. We will also discuss the challenges and opportunities in this field, and the potential for future advancements in heart disease research and treatment.</a:t>
            </a:r>
          </a:p>
          <a:p>
            <a:pPr>
              <a:lnSpc>
                <a:spcPts val="3035"/>
              </a:lnSpc>
            </a:pPr>
          </a:p>
        </p:txBody>
      </p:sp>
      <p:sp>
        <p:nvSpPr>
          <p:cNvPr name="Freeform 11" id="11"/>
          <p:cNvSpPr/>
          <p:nvPr/>
        </p:nvSpPr>
        <p:spPr>
          <a:xfrm flipH="false" flipV="false" rot="0">
            <a:off x="13598431" y="5731822"/>
            <a:ext cx="1807406" cy="2694270"/>
          </a:xfrm>
          <a:custGeom>
            <a:avLst/>
            <a:gdLst/>
            <a:ahLst/>
            <a:cxnLst/>
            <a:rect r="r" b="b" t="t" l="l"/>
            <a:pathLst>
              <a:path h="2694270" w="1807406">
                <a:moveTo>
                  <a:pt x="0" y="0"/>
                </a:moveTo>
                <a:lnTo>
                  <a:pt x="1807406" y="0"/>
                </a:lnTo>
                <a:lnTo>
                  <a:pt x="1807406" y="2694270"/>
                </a:lnTo>
                <a:lnTo>
                  <a:pt x="0" y="26942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0" y="0"/>
            <a:ext cx="3086100" cy="10287000"/>
            <a:chOff x="0" y="0"/>
            <a:chExt cx="812800" cy="2709333"/>
          </a:xfrm>
        </p:grpSpPr>
        <p:sp>
          <p:nvSpPr>
            <p:cNvPr name="Freeform 3" id="3"/>
            <p:cNvSpPr/>
            <p:nvPr/>
          </p:nvSpPr>
          <p:spPr>
            <a:xfrm flipH="false" flipV="false" rot="0">
              <a:off x="0" y="0"/>
              <a:ext cx="812800" cy="2709333"/>
            </a:xfrm>
            <a:custGeom>
              <a:avLst/>
              <a:gdLst/>
              <a:ahLst/>
              <a:cxnLst/>
              <a:rect r="r" b="b" t="t" l="l"/>
              <a:pathLst>
                <a:path h="2709333" w="812800">
                  <a:moveTo>
                    <a:pt x="0" y="0"/>
                  </a:moveTo>
                  <a:lnTo>
                    <a:pt x="812800" y="0"/>
                  </a:lnTo>
                  <a:lnTo>
                    <a:pt x="812800" y="2709333"/>
                  </a:lnTo>
                  <a:lnTo>
                    <a:pt x="0" y="2709333"/>
                  </a:lnTo>
                  <a:close/>
                </a:path>
              </a:pathLst>
            </a:custGeom>
            <a:solidFill>
              <a:srgbClr val="B4CDFF"/>
            </a:solidFill>
          </p:spPr>
        </p:sp>
        <p:sp>
          <p:nvSpPr>
            <p:cNvPr name="TextBox 4" id="4"/>
            <p:cNvSpPr txBox="true"/>
            <p:nvPr/>
          </p:nvSpPr>
          <p:spPr>
            <a:xfrm>
              <a:off x="0" y="-57150"/>
              <a:ext cx="812800" cy="2766483"/>
            </a:xfrm>
            <a:prstGeom prst="rect">
              <a:avLst/>
            </a:prstGeom>
          </p:spPr>
          <p:txBody>
            <a:bodyPr anchor="ctr" rtlCol="false" tIns="50800" lIns="50800" bIns="50800" rIns="50800"/>
            <a:lstStyle/>
            <a:p>
              <a:pPr algn="ctr">
                <a:lnSpc>
                  <a:spcPts val="3719"/>
                </a:lnSpc>
              </a:pPr>
            </a:p>
          </p:txBody>
        </p:sp>
      </p:grpSp>
      <p:sp>
        <p:nvSpPr>
          <p:cNvPr name="Freeform 5" id="5"/>
          <p:cNvSpPr/>
          <p:nvPr/>
        </p:nvSpPr>
        <p:spPr>
          <a:xfrm flipH="false" flipV="false" rot="0">
            <a:off x="12003619" y="-6435461"/>
            <a:ext cx="11355339" cy="11355339"/>
          </a:xfrm>
          <a:custGeom>
            <a:avLst/>
            <a:gdLst/>
            <a:ahLst/>
            <a:cxnLst/>
            <a:rect r="r" b="b" t="t" l="l"/>
            <a:pathLst>
              <a:path h="11355339" w="11355339">
                <a:moveTo>
                  <a:pt x="0" y="0"/>
                </a:moveTo>
                <a:lnTo>
                  <a:pt x="11355339" y="0"/>
                </a:lnTo>
                <a:lnTo>
                  <a:pt x="11355339" y="11355339"/>
                </a:lnTo>
                <a:lnTo>
                  <a:pt x="0" y="11355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2343054" y="4919878"/>
            <a:ext cx="4318159" cy="4318159"/>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4CDFF"/>
            </a:solidFill>
            <a:ln cap="sq">
              <a:noFill/>
              <a:prstDash val="solid"/>
              <a:miter/>
            </a:ln>
          </p:spPr>
        </p:sp>
        <p:sp>
          <p:nvSpPr>
            <p:cNvPr name="TextBox 8" id="8"/>
            <p:cNvSpPr txBox="true"/>
            <p:nvPr/>
          </p:nvSpPr>
          <p:spPr>
            <a:xfrm>
              <a:off x="76200" y="19050"/>
              <a:ext cx="660400" cy="717550"/>
            </a:xfrm>
            <a:prstGeom prst="rect">
              <a:avLst/>
            </a:prstGeom>
          </p:spPr>
          <p:txBody>
            <a:bodyPr anchor="ctr" rtlCol="false" tIns="50800" lIns="50800" bIns="50800" rIns="50800"/>
            <a:lstStyle/>
            <a:p>
              <a:pPr algn="ctr" marL="0" indent="0" lvl="0">
                <a:lnSpc>
                  <a:spcPts val="3719"/>
                </a:lnSpc>
                <a:spcBef>
                  <a:spcPct val="0"/>
                </a:spcBef>
              </a:pPr>
            </a:p>
          </p:txBody>
        </p:sp>
      </p:grpSp>
      <p:sp>
        <p:nvSpPr>
          <p:cNvPr name="TextBox 9" id="9"/>
          <p:cNvSpPr txBox="true"/>
          <p:nvPr/>
        </p:nvSpPr>
        <p:spPr>
          <a:xfrm rot="0">
            <a:off x="3452839" y="1613641"/>
            <a:ext cx="13208374" cy="1135774"/>
          </a:xfrm>
          <a:prstGeom prst="rect">
            <a:avLst/>
          </a:prstGeom>
        </p:spPr>
        <p:txBody>
          <a:bodyPr anchor="t" rtlCol="false" tIns="0" lIns="0" bIns="0" rIns="0">
            <a:spAutoFit/>
          </a:bodyPr>
          <a:lstStyle/>
          <a:p>
            <a:pPr marL="0" indent="0" lvl="0">
              <a:lnSpc>
                <a:spcPts val="8798"/>
              </a:lnSpc>
              <a:spcBef>
                <a:spcPct val="0"/>
              </a:spcBef>
            </a:pPr>
            <a:r>
              <a:rPr lang="en-US" sz="6284">
                <a:solidFill>
                  <a:srgbClr val="05066D"/>
                </a:solidFill>
                <a:latin typeface="Poppins Ultra-Bold"/>
              </a:rPr>
              <a:t>Machine Learning in Healthcare</a:t>
            </a:r>
          </a:p>
        </p:txBody>
      </p:sp>
      <p:sp>
        <p:nvSpPr>
          <p:cNvPr name="TextBox 10" id="10"/>
          <p:cNvSpPr txBox="true"/>
          <p:nvPr/>
        </p:nvSpPr>
        <p:spPr>
          <a:xfrm rot="0">
            <a:off x="3452839" y="3451957"/>
            <a:ext cx="8019316" cy="4835056"/>
          </a:xfrm>
          <a:prstGeom prst="rect">
            <a:avLst/>
          </a:prstGeom>
        </p:spPr>
        <p:txBody>
          <a:bodyPr anchor="t" rtlCol="false" tIns="0" lIns="0" bIns="0" rIns="0">
            <a:spAutoFit/>
          </a:bodyPr>
          <a:lstStyle/>
          <a:p>
            <a:pPr marL="597714" indent="-298857" lvl="1">
              <a:lnSpc>
                <a:spcPts val="3875"/>
              </a:lnSpc>
              <a:buFont typeface="Arial"/>
              <a:buChar char="•"/>
            </a:pPr>
            <a:r>
              <a:rPr lang="en-US" sz="2768">
                <a:solidFill>
                  <a:srgbClr val="05066D"/>
                </a:solidFill>
                <a:latin typeface="Canva Sans"/>
              </a:rPr>
              <a:t>Machine learning has the potential to revolutionize healthcare by providing insights into patient data that were previously impossible to obtain. By analyzing large amounts of data, machine learning algorithms can identify patterns and make predictions that can help doctors and researchers better understand diseases and develop more effective treatments.</a:t>
            </a:r>
          </a:p>
        </p:txBody>
      </p:sp>
      <p:sp>
        <p:nvSpPr>
          <p:cNvPr name="Freeform 11" id="11"/>
          <p:cNvSpPr/>
          <p:nvPr/>
        </p:nvSpPr>
        <p:spPr>
          <a:xfrm flipH="false" flipV="false" rot="0">
            <a:off x="13598431" y="5731822"/>
            <a:ext cx="1807406" cy="2694270"/>
          </a:xfrm>
          <a:custGeom>
            <a:avLst/>
            <a:gdLst/>
            <a:ahLst/>
            <a:cxnLst/>
            <a:rect r="r" b="b" t="t" l="l"/>
            <a:pathLst>
              <a:path h="2694270" w="1807406">
                <a:moveTo>
                  <a:pt x="0" y="0"/>
                </a:moveTo>
                <a:lnTo>
                  <a:pt x="1807406" y="0"/>
                </a:lnTo>
                <a:lnTo>
                  <a:pt x="1807406" y="2694270"/>
                </a:lnTo>
                <a:lnTo>
                  <a:pt x="0" y="26942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p:cSld>
    <p:bg>
      <p:bgPr>
        <a:gradFill rotWithShape="true">
          <a:gsLst>
            <a:gs pos="0">
              <a:srgbClr val="E4EEFF">
                <a:alpha val="100000"/>
              </a:srgbClr>
            </a:gs>
            <a:gs pos="100000">
              <a:srgbClr val="B0C5FF">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2654310" y="2852870"/>
            <a:ext cx="5982970" cy="6405430"/>
            <a:chOff x="0" y="0"/>
            <a:chExt cx="1575762" cy="1687027"/>
          </a:xfrm>
        </p:grpSpPr>
        <p:sp>
          <p:nvSpPr>
            <p:cNvPr name="Freeform 3" id="3"/>
            <p:cNvSpPr/>
            <p:nvPr/>
          </p:nvSpPr>
          <p:spPr>
            <a:xfrm flipH="false" flipV="false" rot="0">
              <a:off x="0" y="0"/>
              <a:ext cx="1575762" cy="1687027"/>
            </a:xfrm>
            <a:custGeom>
              <a:avLst/>
              <a:gdLst/>
              <a:ahLst/>
              <a:cxnLst/>
              <a:rect r="r" b="b" t="t" l="l"/>
              <a:pathLst>
                <a:path h="1687027" w="1575762">
                  <a:moveTo>
                    <a:pt x="28468" y="0"/>
                  </a:moveTo>
                  <a:lnTo>
                    <a:pt x="1547294" y="0"/>
                  </a:lnTo>
                  <a:cubicBezTo>
                    <a:pt x="1554844" y="0"/>
                    <a:pt x="1562085" y="2999"/>
                    <a:pt x="1567424" y="8338"/>
                  </a:cubicBezTo>
                  <a:cubicBezTo>
                    <a:pt x="1572762" y="13677"/>
                    <a:pt x="1575762" y="20918"/>
                    <a:pt x="1575762" y="28468"/>
                  </a:cubicBezTo>
                  <a:lnTo>
                    <a:pt x="1575762" y="1658559"/>
                  </a:lnTo>
                  <a:cubicBezTo>
                    <a:pt x="1575762" y="1666109"/>
                    <a:pt x="1572762" y="1673350"/>
                    <a:pt x="1567424" y="1678689"/>
                  </a:cubicBezTo>
                  <a:cubicBezTo>
                    <a:pt x="1562085" y="1684028"/>
                    <a:pt x="1554844" y="1687027"/>
                    <a:pt x="1547294" y="1687027"/>
                  </a:cubicBezTo>
                  <a:lnTo>
                    <a:pt x="28468" y="1687027"/>
                  </a:lnTo>
                  <a:cubicBezTo>
                    <a:pt x="20918" y="1687027"/>
                    <a:pt x="13677" y="1684028"/>
                    <a:pt x="8338" y="1678689"/>
                  </a:cubicBezTo>
                  <a:cubicBezTo>
                    <a:pt x="2999" y="1673350"/>
                    <a:pt x="0" y="1666109"/>
                    <a:pt x="0" y="1658559"/>
                  </a:cubicBezTo>
                  <a:lnTo>
                    <a:pt x="0" y="28468"/>
                  </a:lnTo>
                  <a:cubicBezTo>
                    <a:pt x="0" y="20918"/>
                    <a:pt x="2999" y="13677"/>
                    <a:pt x="8338" y="8338"/>
                  </a:cubicBezTo>
                  <a:cubicBezTo>
                    <a:pt x="13677" y="2999"/>
                    <a:pt x="20918" y="0"/>
                    <a:pt x="28468" y="0"/>
                  </a:cubicBezTo>
                  <a:close/>
                </a:path>
              </a:pathLst>
            </a:custGeom>
            <a:solidFill>
              <a:srgbClr val="FFFFFF"/>
            </a:solidFill>
          </p:spPr>
        </p:sp>
        <p:sp>
          <p:nvSpPr>
            <p:cNvPr name="TextBox 4" id="4"/>
            <p:cNvSpPr txBox="true"/>
            <p:nvPr/>
          </p:nvSpPr>
          <p:spPr>
            <a:xfrm>
              <a:off x="0" y="-57150"/>
              <a:ext cx="1575762" cy="1744177"/>
            </a:xfrm>
            <a:prstGeom prst="rect">
              <a:avLst/>
            </a:prstGeom>
          </p:spPr>
          <p:txBody>
            <a:bodyPr anchor="ctr" rtlCol="false" tIns="50800" lIns="50800" bIns="50800" rIns="50800"/>
            <a:lstStyle/>
            <a:p>
              <a:pPr algn="ctr">
                <a:lnSpc>
                  <a:spcPts val="3719"/>
                </a:lnSpc>
              </a:pPr>
            </a:p>
          </p:txBody>
        </p:sp>
      </p:grpSp>
      <p:sp>
        <p:nvSpPr>
          <p:cNvPr name="TextBox 5" id="5"/>
          <p:cNvSpPr txBox="true"/>
          <p:nvPr/>
        </p:nvSpPr>
        <p:spPr>
          <a:xfrm rot="0">
            <a:off x="2397876" y="1143372"/>
            <a:ext cx="12882327" cy="2882659"/>
          </a:xfrm>
          <a:prstGeom prst="rect">
            <a:avLst/>
          </a:prstGeom>
        </p:spPr>
        <p:txBody>
          <a:bodyPr anchor="t" rtlCol="false" tIns="0" lIns="0" bIns="0" rIns="0">
            <a:spAutoFit/>
          </a:bodyPr>
          <a:lstStyle/>
          <a:p>
            <a:pPr algn="ctr">
              <a:lnSpc>
                <a:spcPts val="7538"/>
              </a:lnSpc>
            </a:pPr>
            <a:r>
              <a:rPr lang="en-US" sz="5384">
                <a:solidFill>
                  <a:srgbClr val="05066D"/>
                </a:solidFill>
                <a:latin typeface="Poppins Ultra-Bold"/>
              </a:rPr>
              <a:t>Data Collection and Preprocessing</a:t>
            </a:r>
          </a:p>
          <a:p>
            <a:pPr algn="ctr">
              <a:lnSpc>
                <a:spcPts val="7538"/>
              </a:lnSpc>
            </a:pPr>
          </a:p>
          <a:p>
            <a:pPr algn="ctr" marL="0" indent="0" lvl="0">
              <a:lnSpc>
                <a:spcPts val="7538"/>
              </a:lnSpc>
              <a:spcBef>
                <a:spcPct val="0"/>
              </a:spcBef>
            </a:pPr>
          </a:p>
        </p:txBody>
      </p:sp>
      <p:sp>
        <p:nvSpPr>
          <p:cNvPr name="TextBox 6" id="6"/>
          <p:cNvSpPr txBox="true"/>
          <p:nvPr/>
        </p:nvSpPr>
        <p:spPr>
          <a:xfrm rot="0">
            <a:off x="2992271" y="4310433"/>
            <a:ext cx="5307048" cy="3759624"/>
          </a:xfrm>
          <a:prstGeom prst="rect">
            <a:avLst/>
          </a:prstGeom>
        </p:spPr>
        <p:txBody>
          <a:bodyPr anchor="t" rtlCol="false" tIns="0" lIns="0" bIns="0" rIns="0">
            <a:spAutoFit/>
          </a:bodyPr>
          <a:lstStyle/>
          <a:p>
            <a:pPr algn="just">
              <a:lnSpc>
                <a:spcPts val="3301"/>
              </a:lnSpc>
              <a:spcBef>
                <a:spcPct val="0"/>
              </a:spcBef>
            </a:pPr>
            <a:r>
              <a:rPr lang="en-US" sz="2358">
                <a:solidFill>
                  <a:srgbClr val="05066D"/>
                </a:solidFill>
                <a:latin typeface="Canva Sans"/>
              </a:rPr>
              <a:t>Data can be collected through various sources such as medical records, wearable devices, surveys, and interviews. It is important to ensure that the data collected is representative of the population being studied and that it is of high quality. This includes checking for missing values, outliers, and errors.</a:t>
            </a:r>
          </a:p>
        </p:txBody>
      </p:sp>
      <p:grpSp>
        <p:nvGrpSpPr>
          <p:cNvPr name="Group 7" id="7"/>
          <p:cNvGrpSpPr/>
          <p:nvPr/>
        </p:nvGrpSpPr>
        <p:grpSpPr>
          <a:xfrm rot="0">
            <a:off x="9650720" y="2852870"/>
            <a:ext cx="5982970" cy="6405430"/>
            <a:chOff x="0" y="0"/>
            <a:chExt cx="1575762" cy="1687027"/>
          </a:xfrm>
        </p:grpSpPr>
        <p:sp>
          <p:nvSpPr>
            <p:cNvPr name="Freeform 8" id="8"/>
            <p:cNvSpPr/>
            <p:nvPr/>
          </p:nvSpPr>
          <p:spPr>
            <a:xfrm flipH="false" flipV="false" rot="0">
              <a:off x="0" y="0"/>
              <a:ext cx="1575762" cy="1687027"/>
            </a:xfrm>
            <a:custGeom>
              <a:avLst/>
              <a:gdLst/>
              <a:ahLst/>
              <a:cxnLst/>
              <a:rect r="r" b="b" t="t" l="l"/>
              <a:pathLst>
                <a:path h="1687027" w="1575762">
                  <a:moveTo>
                    <a:pt x="28468" y="0"/>
                  </a:moveTo>
                  <a:lnTo>
                    <a:pt x="1547294" y="0"/>
                  </a:lnTo>
                  <a:cubicBezTo>
                    <a:pt x="1554844" y="0"/>
                    <a:pt x="1562085" y="2999"/>
                    <a:pt x="1567424" y="8338"/>
                  </a:cubicBezTo>
                  <a:cubicBezTo>
                    <a:pt x="1572762" y="13677"/>
                    <a:pt x="1575762" y="20918"/>
                    <a:pt x="1575762" y="28468"/>
                  </a:cubicBezTo>
                  <a:lnTo>
                    <a:pt x="1575762" y="1658559"/>
                  </a:lnTo>
                  <a:cubicBezTo>
                    <a:pt x="1575762" y="1666109"/>
                    <a:pt x="1572762" y="1673350"/>
                    <a:pt x="1567424" y="1678689"/>
                  </a:cubicBezTo>
                  <a:cubicBezTo>
                    <a:pt x="1562085" y="1684028"/>
                    <a:pt x="1554844" y="1687027"/>
                    <a:pt x="1547294" y="1687027"/>
                  </a:cubicBezTo>
                  <a:lnTo>
                    <a:pt x="28468" y="1687027"/>
                  </a:lnTo>
                  <a:cubicBezTo>
                    <a:pt x="20918" y="1687027"/>
                    <a:pt x="13677" y="1684028"/>
                    <a:pt x="8338" y="1678689"/>
                  </a:cubicBezTo>
                  <a:cubicBezTo>
                    <a:pt x="2999" y="1673350"/>
                    <a:pt x="0" y="1666109"/>
                    <a:pt x="0" y="1658559"/>
                  </a:cubicBezTo>
                  <a:lnTo>
                    <a:pt x="0" y="28468"/>
                  </a:lnTo>
                  <a:cubicBezTo>
                    <a:pt x="0" y="20918"/>
                    <a:pt x="2999" y="13677"/>
                    <a:pt x="8338" y="8338"/>
                  </a:cubicBezTo>
                  <a:cubicBezTo>
                    <a:pt x="13677" y="2999"/>
                    <a:pt x="20918" y="0"/>
                    <a:pt x="28468" y="0"/>
                  </a:cubicBezTo>
                  <a:close/>
                </a:path>
              </a:pathLst>
            </a:custGeom>
            <a:solidFill>
              <a:srgbClr val="FFFFFF"/>
            </a:solidFill>
          </p:spPr>
        </p:sp>
        <p:sp>
          <p:nvSpPr>
            <p:cNvPr name="TextBox 9" id="9"/>
            <p:cNvSpPr txBox="true"/>
            <p:nvPr/>
          </p:nvSpPr>
          <p:spPr>
            <a:xfrm>
              <a:off x="0" y="-57150"/>
              <a:ext cx="1575762" cy="1744177"/>
            </a:xfrm>
            <a:prstGeom prst="rect">
              <a:avLst/>
            </a:prstGeom>
          </p:spPr>
          <p:txBody>
            <a:bodyPr anchor="ctr" rtlCol="false" tIns="50800" lIns="50800" bIns="50800" rIns="50800"/>
            <a:lstStyle/>
            <a:p>
              <a:pPr algn="ctr">
                <a:lnSpc>
                  <a:spcPts val="3719"/>
                </a:lnSpc>
              </a:pPr>
            </a:p>
          </p:txBody>
        </p:sp>
      </p:grpSp>
      <p:sp>
        <p:nvSpPr>
          <p:cNvPr name="TextBox 10" id="10"/>
          <p:cNvSpPr txBox="true"/>
          <p:nvPr/>
        </p:nvSpPr>
        <p:spPr>
          <a:xfrm rot="0">
            <a:off x="9827464" y="4310433"/>
            <a:ext cx="5629483" cy="4597392"/>
          </a:xfrm>
          <a:prstGeom prst="rect">
            <a:avLst/>
          </a:prstGeom>
        </p:spPr>
        <p:txBody>
          <a:bodyPr anchor="t" rtlCol="false" tIns="0" lIns="0" bIns="0" rIns="0">
            <a:spAutoFit/>
          </a:bodyPr>
          <a:lstStyle/>
          <a:p>
            <a:pPr algn="just">
              <a:lnSpc>
                <a:spcPts val="3325"/>
              </a:lnSpc>
              <a:spcBef>
                <a:spcPct val="0"/>
              </a:spcBef>
            </a:pPr>
            <a:r>
              <a:rPr lang="en-US" sz="2375">
                <a:solidFill>
                  <a:srgbClr val="05066D"/>
                </a:solidFill>
                <a:latin typeface="Canva Sans"/>
              </a:rPr>
              <a:t>Preprocessing involves cleaning, transforming, and encoding the data to make it suitable for machine learning models. This includes handling missing values, scaling and normalizing features, and encoding categorical variables. Feature selection and dimensionality reduction techniques can also be applied to improve model performance.</a:t>
            </a:r>
          </a:p>
        </p:txBody>
      </p:sp>
      <p:sp>
        <p:nvSpPr>
          <p:cNvPr name="TextBox 11" id="11"/>
          <p:cNvSpPr txBox="true"/>
          <p:nvPr/>
        </p:nvSpPr>
        <p:spPr>
          <a:xfrm rot="0">
            <a:off x="2654310" y="3234892"/>
            <a:ext cx="5982970" cy="704036"/>
          </a:xfrm>
          <a:prstGeom prst="rect">
            <a:avLst/>
          </a:prstGeom>
        </p:spPr>
        <p:txBody>
          <a:bodyPr anchor="t" rtlCol="false" tIns="0" lIns="0" bIns="0" rIns="0">
            <a:spAutoFit/>
          </a:bodyPr>
          <a:lstStyle/>
          <a:p>
            <a:pPr algn="ctr">
              <a:lnSpc>
                <a:spcPts val="5819"/>
              </a:lnSpc>
              <a:spcBef>
                <a:spcPct val="0"/>
              </a:spcBef>
            </a:pPr>
            <a:r>
              <a:rPr lang="en-US" sz="4157">
                <a:solidFill>
                  <a:srgbClr val="05066D"/>
                </a:solidFill>
                <a:latin typeface="Canva Sans Bold"/>
              </a:rPr>
              <a:t>Data Collection</a:t>
            </a:r>
          </a:p>
        </p:txBody>
      </p:sp>
      <p:sp>
        <p:nvSpPr>
          <p:cNvPr name="TextBox 12" id="12"/>
          <p:cNvSpPr txBox="true"/>
          <p:nvPr/>
        </p:nvSpPr>
        <p:spPr>
          <a:xfrm rot="0">
            <a:off x="9650720" y="3293947"/>
            <a:ext cx="5982970" cy="644981"/>
          </a:xfrm>
          <a:prstGeom prst="rect">
            <a:avLst/>
          </a:prstGeom>
        </p:spPr>
        <p:txBody>
          <a:bodyPr anchor="t" rtlCol="false" tIns="0" lIns="0" bIns="0" rIns="0">
            <a:spAutoFit/>
          </a:bodyPr>
          <a:lstStyle/>
          <a:p>
            <a:pPr algn="ctr">
              <a:lnSpc>
                <a:spcPts val="5399"/>
              </a:lnSpc>
              <a:spcBef>
                <a:spcPct val="0"/>
              </a:spcBef>
            </a:pPr>
            <a:r>
              <a:rPr lang="en-US" sz="3857">
                <a:solidFill>
                  <a:srgbClr val="05066D"/>
                </a:solidFill>
                <a:latin typeface="Canva Sans Bold"/>
              </a:rPr>
              <a:t>Preprocessing</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514355" y="-574163"/>
            <a:ext cx="19316709" cy="4641060"/>
            <a:chOff x="0" y="0"/>
            <a:chExt cx="5087528" cy="1222337"/>
          </a:xfrm>
        </p:grpSpPr>
        <p:sp>
          <p:nvSpPr>
            <p:cNvPr name="Freeform 3" id="3"/>
            <p:cNvSpPr/>
            <p:nvPr/>
          </p:nvSpPr>
          <p:spPr>
            <a:xfrm flipH="false" flipV="false" rot="0">
              <a:off x="0" y="0"/>
              <a:ext cx="5087528" cy="1222337"/>
            </a:xfrm>
            <a:custGeom>
              <a:avLst/>
              <a:gdLst/>
              <a:ahLst/>
              <a:cxnLst/>
              <a:rect r="r" b="b" t="t" l="l"/>
              <a:pathLst>
                <a:path h="1222337" w="5087528">
                  <a:moveTo>
                    <a:pt x="0" y="0"/>
                  </a:moveTo>
                  <a:lnTo>
                    <a:pt x="5087528" y="0"/>
                  </a:lnTo>
                  <a:lnTo>
                    <a:pt x="5087528" y="1222337"/>
                  </a:lnTo>
                  <a:lnTo>
                    <a:pt x="0" y="1222337"/>
                  </a:lnTo>
                  <a:close/>
                </a:path>
              </a:pathLst>
            </a:custGeom>
            <a:solidFill>
              <a:srgbClr val="B4CDFF"/>
            </a:solidFill>
          </p:spPr>
        </p:sp>
        <p:sp>
          <p:nvSpPr>
            <p:cNvPr name="TextBox 4" id="4"/>
            <p:cNvSpPr txBox="true"/>
            <p:nvPr/>
          </p:nvSpPr>
          <p:spPr>
            <a:xfrm>
              <a:off x="0" y="-57150"/>
              <a:ext cx="5087528" cy="1279487"/>
            </a:xfrm>
            <a:prstGeom prst="rect">
              <a:avLst/>
            </a:prstGeom>
          </p:spPr>
          <p:txBody>
            <a:bodyPr anchor="ctr" rtlCol="false" tIns="50800" lIns="50800" bIns="50800" rIns="50800"/>
            <a:lstStyle/>
            <a:p>
              <a:pPr algn="ctr">
                <a:lnSpc>
                  <a:spcPts val="3719"/>
                </a:lnSpc>
              </a:pPr>
            </a:p>
          </p:txBody>
        </p:sp>
      </p:grpSp>
      <p:sp>
        <p:nvSpPr>
          <p:cNvPr name="AutoShape 5" id="5"/>
          <p:cNvSpPr/>
          <p:nvPr/>
        </p:nvSpPr>
        <p:spPr>
          <a:xfrm>
            <a:off x="6197373" y="4469799"/>
            <a:ext cx="0" cy="4788501"/>
          </a:xfrm>
          <a:prstGeom prst="line">
            <a:avLst/>
          </a:prstGeom>
          <a:ln cap="rnd" w="85725">
            <a:solidFill>
              <a:srgbClr val="B0C5FF"/>
            </a:solidFill>
            <a:prstDash val="solid"/>
            <a:headEnd type="none" len="sm" w="sm"/>
            <a:tailEnd type="none" len="sm" w="sm"/>
          </a:ln>
        </p:spPr>
      </p:sp>
      <p:sp>
        <p:nvSpPr>
          <p:cNvPr name="AutoShape 6" id="6"/>
          <p:cNvSpPr/>
          <p:nvPr/>
        </p:nvSpPr>
        <p:spPr>
          <a:xfrm>
            <a:off x="11219402" y="4489029"/>
            <a:ext cx="0" cy="4788501"/>
          </a:xfrm>
          <a:prstGeom prst="line">
            <a:avLst/>
          </a:prstGeom>
          <a:ln cap="rnd" w="85725">
            <a:solidFill>
              <a:srgbClr val="B0C5FF"/>
            </a:solidFill>
            <a:prstDash val="solid"/>
            <a:headEnd type="none" len="sm" w="sm"/>
            <a:tailEnd type="none" len="sm" w="sm"/>
          </a:ln>
        </p:spPr>
      </p:sp>
      <p:sp>
        <p:nvSpPr>
          <p:cNvPr name="TextBox 7" id="7"/>
          <p:cNvSpPr txBox="true"/>
          <p:nvPr/>
        </p:nvSpPr>
        <p:spPr>
          <a:xfrm rot="0">
            <a:off x="249770" y="1244738"/>
            <a:ext cx="17773655" cy="1402476"/>
          </a:xfrm>
          <a:prstGeom prst="rect">
            <a:avLst/>
          </a:prstGeom>
        </p:spPr>
        <p:txBody>
          <a:bodyPr anchor="t" rtlCol="false" tIns="0" lIns="0" bIns="0" rIns="0">
            <a:spAutoFit/>
          </a:bodyPr>
          <a:lstStyle/>
          <a:p>
            <a:pPr algn="ctr" marL="0" indent="0" lvl="0">
              <a:lnSpc>
                <a:spcPts val="10898"/>
              </a:lnSpc>
              <a:spcBef>
                <a:spcPct val="0"/>
              </a:spcBef>
            </a:pPr>
            <a:r>
              <a:rPr lang="en-US" sz="7784">
                <a:solidFill>
                  <a:srgbClr val="FDFDFD"/>
                </a:solidFill>
                <a:latin typeface="Poppins Ultra-Bold"/>
              </a:rPr>
              <a:t>Feature Selection and Engineering</a:t>
            </a:r>
          </a:p>
        </p:txBody>
      </p:sp>
      <p:sp>
        <p:nvSpPr>
          <p:cNvPr name="TextBox 8" id="8"/>
          <p:cNvSpPr txBox="true"/>
          <p:nvPr/>
        </p:nvSpPr>
        <p:spPr>
          <a:xfrm rot="0">
            <a:off x="1959362" y="4216387"/>
            <a:ext cx="3659948" cy="5431448"/>
          </a:xfrm>
          <a:prstGeom prst="rect">
            <a:avLst/>
          </a:prstGeom>
        </p:spPr>
        <p:txBody>
          <a:bodyPr anchor="t" rtlCol="false" tIns="0" lIns="0" bIns="0" rIns="0">
            <a:spAutoFit/>
          </a:bodyPr>
          <a:lstStyle/>
          <a:p>
            <a:pPr>
              <a:lnSpc>
                <a:spcPts val="2682"/>
              </a:lnSpc>
            </a:pPr>
            <a:r>
              <a:rPr lang="en-US" sz="1915">
                <a:solidFill>
                  <a:srgbClr val="05066D"/>
                </a:solidFill>
                <a:latin typeface="Canva Sans"/>
              </a:rPr>
              <a:t>Feature selection and engineering are important techniques in machine learning that help to improve the accuracy and efficiency of predictive models. In the context of heart disease, these techniques involve identifying the most relevant features or variables that contribute to the development of the disease, and transforming or creating new features to better capture the underlying patterns and relationships in the data.</a:t>
            </a:r>
          </a:p>
        </p:txBody>
      </p:sp>
      <p:sp>
        <p:nvSpPr>
          <p:cNvPr name="TextBox 9" id="9"/>
          <p:cNvSpPr txBox="true"/>
          <p:nvPr/>
        </p:nvSpPr>
        <p:spPr>
          <a:xfrm rot="0">
            <a:off x="6668618" y="4323158"/>
            <a:ext cx="3964381" cy="5657726"/>
          </a:xfrm>
          <a:prstGeom prst="rect">
            <a:avLst/>
          </a:prstGeom>
        </p:spPr>
        <p:txBody>
          <a:bodyPr anchor="t" rtlCol="false" tIns="0" lIns="0" bIns="0" rIns="0">
            <a:spAutoFit/>
          </a:bodyPr>
          <a:lstStyle/>
          <a:p>
            <a:pPr>
              <a:lnSpc>
                <a:spcPts val="2631"/>
              </a:lnSpc>
            </a:pPr>
            <a:r>
              <a:rPr lang="en-US" sz="1879">
                <a:solidFill>
                  <a:srgbClr val="05066D"/>
                </a:solidFill>
                <a:latin typeface="Canva Sans"/>
              </a:rPr>
              <a:t>Feature selection involves choosing a subset of the available features that are most relevant for predicting the target variable, in this case, the presence or absence of heart disease. This can be done using various statistical or machine learning techniques, such as correlation analysis, mutual information, or decision trees. By reducing the number of features, we can simplify the model and reduce the risk of overfitting, which occurs when the model is too complex and performs well on the training data but poorly on new, unseen data.</a:t>
            </a:r>
          </a:p>
        </p:txBody>
      </p:sp>
      <p:sp>
        <p:nvSpPr>
          <p:cNvPr name="TextBox 10" id="10"/>
          <p:cNvSpPr txBox="true"/>
          <p:nvPr/>
        </p:nvSpPr>
        <p:spPr>
          <a:xfrm rot="0">
            <a:off x="11462290" y="4441404"/>
            <a:ext cx="6231125" cy="4930174"/>
          </a:xfrm>
          <a:prstGeom prst="rect">
            <a:avLst/>
          </a:prstGeom>
        </p:spPr>
        <p:txBody>
          <a:bodyPr anchor="t" rtlCol="false" tIns="0" lIns="0" bIns="0" rIns="0">
            <a:spAutoFit/>
          </a:bodyPr>
          <a:lstStyle/>
          <a:p>
            <a:pPr>
              <a:lnSpc>
                <a:spcPts val="2833"/>
              </a:lnSpc>
            </a:pPr>
            <a:r>
              <a:rPr lang="en-US" sz="2023">
                <a:solidFill>
                  <a:srgbClr val="05066D"/>
                </a:solidFill>
                <a:latin typeface="Canva Sans"/>
              </a:rPr>
              <a:t>Feature engineering involves transforming or creating new features that better capture the underlying patterns and relationships in the data. This can be done using domain knowledge, intuition, or automated techniques such as principal component analysis or clustering. In the context of heart disease, examples of feature engineering could include calculating the body mass index, creating interaction terms between age and blood pressure, or normalizing the values of different lab tests. By improving the quality and relevance of the features, we can improve the performance of the model and make it more robust to variations in the data.</a:t>
            </a:r>
          </a:p>
        </p:txBody>
      </p:sp>
    </p:spTree>
  </p:cSld>
  <p:clrMapOvr>
    <a:masterClrMapping/>
  </p:clrMapOvr>
</p:sld>
</file>

<file path=ppt/slides/slide7.xml><?xml version="1.0" encoding="utf-8"?>
<p:sld xmlns:p="http://schemas.openxmlformats.org/presentationml/2006/main" xmlns:a="http://schemas.openxmlformats.org/drawingml/2006/main">
  <p:cSld>
    <p:bg>
      <p:bgPr>
        <a:gradFill rotWithShape="true">
          <a:gsLst>
            <a:gs pos="0">
              <a:srgbClr val="E4EEFF">
                <a:alpha val="100000"/>
              </a:srgbClr>
            </a:gs>
            <a:gs pos="100000">
              <a:srgbClr val="B0C5FF">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2654310" y="2852870"/>
            <a:ext cx="5982970" cy="6405430"/>
            <a:chOff x="0" y="0"/>
            <a:chExt cx="1575762" cy="1687027"/>
          </a:xfrm>
        </p:grpSpPr>
        <p:sp>
          <p:nvSpPr>
            <p:cNvPr name="Freeform 3" id="3"/>
            <p:cNvSpPr/>
            <p:nvPr/>
          </p:nvSpPr>
          <p:spPr>
            <a:xfrm flipH="false" flipV="false" rot="0">
              <a:off x="0" y="0"/>
              <a:ext cx="1575762" cy="1687027"/>
            </a:xfrm>
            <a:custGeom>
              <a:avLst/>
              <a:gdLst/>
              <a:ahLst/>
              <a:cxnLst/>
              <a:rect r="r" b="b" t="t" l="l"/>
              <a:pathLst>
                <a:path h="1687027" w="1575762">
                  <a:moveTo>
                    <a:pt x="28468" y="0"/>
                  </a:moveTo>
                  <a:lnTo>
                    <a:pt x="1547294" y="0"/>
                  </a:lnTo>
                  <a:cubicBezTo>
                    <a:pt x="1554844" y="0"/>
                    <a:pt x="1562085" y="2999"/>
                    <a:pt x="1567424" y="8338"/>
                  </a:cubicBezTo>
                  <a:cubicBezTo>
                    <a:pt x="1572762" y="13677"/>
                    <a:pt x="1575762" y="20918"/>
                    <a:pt x="1575762" y="28468"/>
                  </a:cubicBezTo>
                  <a:lnTo>
                    <a:pt x="1575762" y="1658559"/>
                  </a:lnTo>
                  <a:cubicBezTo>
                    <a:pt x="1575762" y="1666109"/>
                    <a:pt x="1572762" y="1673350"/>
                    <a:pt x="1567424" y="1678689"/>
                  </a:cubicBezTo>
                  <a:cubicBezTo>
                    <a:pt x="1562085" y="1684028"/>
                    <a:pt x="1554844" y="1687027"/>
                    <a:pt x="1547294" y="1687027"/>
                  </a:cubicBezTo>
                  <a:lnTo>
                    <a:pt x="28468" y="1687027"/>
                  </a:lnTo>
                  <a:cubicBezTo>
                    <a:pt x="20918" y="1687027"/>
                    <a:pt x="13677" y="1684028"/>
                    <a:pt x="8338" y="1678689"/>
                  </a:cubicBezTo>
                  <a:cubicBezTo>
                    <a:pt x="2999" y="1673350"/>
                    <a:pt x="0" y="1666109"/>
                    <a:pt x="0" y="1658559"/>
                  </a:cubicBezTo>
                  <a:lnTo>
                    <a:pt x="0" y="28468"/>
                  </a:lnTo>
                  <a:cubicBezTo>
                    <a:pt x="0" y="20918"/>
                    <a:pt x="2999" y="13677"/>
                    <a:pt x="8338" y="8338"/>
                  </a:cubicBezTo>
                  <a:cubicBezTo>
                    <a:pt x="13677" y="2999"/>
                    <a:pt x="20918" y="0"/>
                    <a:pt x="28468" y="0"/>
                  </a:cubicBezTo>
                  <a:close/>
                </a:path>
              </a:pathLst>
            </a:custGeom>
            <a:solidFill>
              <a:srgbClr val="FFFFFF"/>
            </a:solidFill>
          </p:spPr>
        </p:sp>
        <p:sp>
          <p:nvSpPr>
            <p:cNvPr name="TextBox 4" id="4"/>
            <p:cNvSpPr txBox="true"/>
            <p:nvPr/>
          </p:nvSpPr>
          <p:spPr>
            <a:xfrm>
              <a:off x="0" y="-57150"/>
              <a:ext cx="1575762" cy="1744177"/>
            </a:xfrm>
            <a:prstGeom prst="rect">
              <a:avLst/>
            </a:prstGeom>
          </p:spPr>
          <p:txBody>
            <a:bodyPr anchor="ctr" rtlCol="false" tIns="50800" lIns="50800" bIns="50800" rIns="50800"/>
            <a:lstStyle/>
            <a:p>
              <a:pPr algn="ctr">
                <a:lnSpc>
                  <a:spcPts val="3719"/>
                </a:lnSpc>
              </a:pPr>
            </a:p>
          </p:txBody>
        </p:sp>
      </p:grpSp>
      <p:sp>
        <p:nvSpPr>
          <p:cNvPr name="TextBox 5" id="5"/>
          <p:cNvSpPr txBox="true"/>
          <p:nvPr/>
        </p:nvSpPr>
        <p:spPr>
          <a:xfrm rot="0">
            <a:off x="2397876" y="1143372"/>
            <a:ext cx="12882327" cy="1930159"/>
          </a:xfrm>
          <a:prstGeom prst="rect">
            <a:avLst/>
          </a:prstGeom>
        </p:spPr>
        <p:txBody>
          <a:bodyPr anchor="t" rtlCol="false" tIns="0" lIns="0" bIns="0" rIns="0">
            <a:spAutoFit/>
          </a:bodyPr>
          <a:lstStyle/>
          <a:p>
            <a:pPr algn="ctr">
              <a:lnSpc>
                <a:spcPts val="7538"/>
              </a:lnSpc>
            </a:pPr>
            <a:r>
              <a:rPr lang="en-US" sz="5384">
                <a:solidFill>
                  <a:srgbClr val="05066D"/>
                </a:solidFill>
                <a:latin typeface="Poppins Ultra-Bold"/>
              </a:rPr>
              <a:t>Model Selection and Evaluation</a:t>
            </a:r>
          </a:p>
          <a:p>
            <a:pPr algn="ctr" marL="0" indent="0" lvl="0">
              <a:lnSpc>
                <a:spcPts val="7538"/>
              </a:lnSpc>
              <a:spcBef>
                <a:spcPct val="0"/>
              </a:spcBef>
            </a:pPr>
          </a:p>
        </p:txBody>
      </p:sp>
      <p:sp>
        <p:nvSpPr>
          <p:cNvPr name="TextBox 6" id="6"/>
          <p:cNvSpPr txBox="true"/>
          <p:nvPr/>
        </p:nvSpPr>
        <p:spPr>
          <a:xfrm rot="0">
            <a:off x="2992271" y="4310433"/>
            <a:ext cx="5307048" cy="4178724"/>
          </a:xfrm>
          <a:prstGeom prst="rect">
            <a:avLst/>
          </a:prstGeom>
        </p:spPr>
        <p:txBody>
          <a:bodyPr anchor="t" rtlCol="false" tIns="0" lIns="0" bIns="0" rIns="0">
            <a:spAutoFit/>
          </a:bodyPr>
          <a:lstStyle/>
          <a:p>
            <a:pPr algn="just">
              <a:lnSpc>
                <a:spcPts val="3301"/>
              </a:lnSpc>
              <a:spcBef>
                <a:spcPct val="0"/>
              </a:spcBef>
            </a:pPr>
            <a:r>
              <a:rPr lang="en-US" sz="2358">
                <a:solidFill>
                  <a:srgbClr val="05066D"/>
                </a:solidFill>
                <a:latin typeface="Canva Sans"/>
              </a:rPr>
              <a:t>Cross-validation is a technique used to evaluate the performance of a model. It involves splitting the data into a training set and a validation set. The model is trained on the training set and then tested on the validation set. This process is repeated multiple times to ensure the model is not overfitting to the training data.</a:t>
            </a:r>
          </a:p>
        </p:txBody>
      </p:sp>
      <p:grpSp>
        <p:nvGrpSpPr>
          <p:cNvPr name="Group 7" id="7"/>
          <p:cNvGrpSpPr/>
          <p:nvPr/>
        </p:nvGrpSpPr>
        <p:grpSpPr>
          <a:xfrm rot="0">
            <a:off x="9650720" y="2852870"/>
            <a:ext cx="5982970" cy="6405430"/>
            <a:chOff x="0" y="0"/>
            <a:chExt cx="1575762" cy="1687027"/>
          </a:xfrm>
        </p:grpSpPr>
        <p:sp>
          <p:nvSpPr>
            <p:cNvPr name="Freeform 8" id="8"/>
            <p:cNvSpPr/>
            <p:nvPr/>
          </p:nvSpPr>
          <p:spPr>
            <a:xfrm flipH="false" flipV="false" rot="0">
              <a:off x="0" y="0"/>
              <a:ext cx="1575762" cy="1687027"/>
            </a:xfrm>
            <a:custGeom>
              <a:avLst/>
              <a:gdLst/>
              <a:ahLst/>
              <a:cxnLst/>
              <a:rect r="r" b="b" t="t" l="l"/>
              <a:pathLst>
                <a:path h="1687027" w="1575762">
                  <a:moveTo>
                    <a:pt x="28468" y="0"/>
                  </a:moveTo>
                  <a:lnTo>
                    <a:pt x="1547294" y="0"/>
                  </a:lnTo>
                  <a:cubicBezTo>
                    <a:pt x="1554844" y="0"/>
                    <a:pt x="1562085" y="2999"/>
                    <a:pt x="1567424" y="8338"/>
                  </a:cubicBezTo>
                  <a:cubicBezTo>
                    <a:pt x="1572762" y="13677"/>
                    <a:pt x="1575762" y="20918"/>
                    <a:pt x="1575762" y="28468"/>
                  </a:cubicBezTo>
                  <a:lnTo>
                    <a:pt x="1575762" y="1658559"/>
                  </a:lnTo>
                  <a:cubicBezTo>
                    <a:pt x="1575762" y="1666109"/>
                    <a:pt x="1572762" y="1673350"/>
                    <a:pt x="1567424" y="1678689"/>
                  </a:cubicBezTo>
                  <a:cubicBezTo>
                    <a:pt x="1562085" y="1684028"/>
                    <a:pt x="1554844" y="1687027"/>
                    <a:pt x="1547294" y="1687027"/>
                  </a:cubicBezTo>
                  <a:lnTo>
                    <a:pt x="28468" y="1687027"/>
                  </a:lnTo>
                  <a:cubicBezTo>
                    <a:pt x="20918" y="1687027"/>
                    <a:pt x="13677" y="1684028"/>
                    <a:pt x="8338" y="1678689"/>
                  </a:cubicBezTo>
                  <a:cubicBezTo>
                    <a:pt x="2999" y="1673350"/>
                    <a:pt x="0" y="1666109"/>
                    <a:pt x="0" y="1658559"/>
                  </a:cubicBezTo>
                  <a:lnTo>
                    <a:pt x="0" y="28468"/>
                  </a:lnTo>
                  <a:cubicBezTo>
                    <a:pt x="0" y="20918"/>
                    <a:pt x="2999" y="13677"/>
                    <a:pt x="8338" y="8338"/>
                  </a:cubicBezTo>
                  <a:cubicBezTo>
                    <a:pt x="13677" y="2999"/>
                    <a:pt x="20918" y="0"/>
                    <a:pt x="28468" y="0"/>
                  </a:cubicBezTo>
                  <a:close/>
                </a:path>
              </a:pathLst>
            </a:custGeom>
            <a:solidFill>
              <a:srgbClr val="FFFFFF"/>
            </a:solidFill>
          </p:spPr>
        </p:sp>
        <p:sp>
          <p:nvSpPr>
            <p:cNvPr name="TextBox 9" id="9"/>
            <p:cNvSpPr txBox="true"/>
            <p:nvPr/>
          </p:nvSpPr>
          <p:spPr>
            <a:xfrm>
              <a:off x="0" y="-57150"/>
              <a:ext cx="1575762" cy="1744177"/>
            </a:xfrm>
            <a:prstGeom prst="rect">
              <a:avLst/>
            </a:prstGeom>
          </p:spPr>
          <p:txBody>
            <a:bodyPr anchor="ctr" rtlCol="false" tIns="50800" lIns="50800" bIns="50800" rIns="50800"/>
            <a:lstStyle/>
            <a:p>
              <a:pPr algn="ctr">
                <a:lnSpc>
                  <a:spcPts val="3719"/>
                </a:lnSpc>
              </a:pPr>
            </a:p>
          </p:txBody>
        </p:sp>
      </p:grpSp>
      <p:sp>
        <p:nvSpPr>
          <p:cNvPr name="TextBox 10" id="10"/>
          <p:cNvSpPr txBox="true"/>
          <p:nvPr/>
        </p:nvSpPr>
        <p:spPr>
          <a:xfrm rot="0">
            <a:off x="9990653" y="4177053"/>
            <a:ext cx="5303103" cy="4728413"/>
          </a:xfrm>
          <a:prstGeom prst="rect">
            <a:avLst/>
          </a:prstGeom>
        </p:spPr>
        <p:txBody>
          <a:bodyPr anchor="t" rtlCol="false" tIns="0" lIns="0" bIns="0" rIns="0">
            <a:spAutoFit/>
          </a:bodyPr>
          <a:lstStyle/>
          <a:p>
            <a:pPr algn="just">
              <a:lnSpc>
                <a:spcPts val="3132"/>
              </a:lnSpc>
              <a:spcBef>
                <a:spcPct val="0"/>
              </a:spcBef>
            </a:pPr>
            <a:r>
              <a:rPr lang="en-US" sz="2237">
                <a:solidFill>
                  <a:srgbClr val="05066D"/>
                </a:solidFill>
                <a:latin typeface="Canva Sans"/>
              </a:rPr>
              <a:t>Hyperparameter tuning involves selecting the best set of hyperparameters for a model. Hyperparameters are parameters that are set before training a model and cannot be learned from the data. Examples of hyperparameters include the learning rate, number of hidden layers, and number of nodes in each layer. Grid search and random search are two common techniques used to tune hyperparameters.</a:t>
            </a:r>
          </a:p>
        </p:txBody>
      </p:sp>
      <p:sp>
        <p:nvSpPr>
          <p:cNvPr name="TextBox 11" id="11"/>
          <p:cNvSpPr txBox="true"/>
          <p:nvPr/>
        </p:nvSpPr>
        <p:spPr>
          <a:xfrm rot="0">
            <a:off x="2654310" y="3234892"/>
            <a:ext cx="5982970" cy="704036"/>
          </a:xfrm>
          <a:prstGeom prst="rect">
            <a:avLst/>
          </a:prstGeom>
        </p:spPr>
        <p:txBody>
          <a:bodyPr anchor="t" rtlCol="false" tIns="0" lIns="0" bIns="0" rIns="0">
            <a:spAutoFit/>
          </a:bodyPr>
          <a:lstStyle/>
          <a:p>
            <a:pPr algn="ctr">
              <a:lnSpc>
                <a:spcPts val="5819"/>
              </a:lnSpc>
              <a:spcBef>
                <a:spcPct val="0"/>
              </a:spcBef>
            </a:pPr>
            <a:r>
              <a:rPr lang="en-US" sz="4157">
                <a:solidFill>
                  <a:srgbClr val="05066D"/>
                </a:solidFill>
                <a:latin typeface="Canva Sans Bold"/>
              </a:rPr>
              <a:t>Cross-Validation</a:t>
            </a:r>
          </a:p>
        </p:txBody>
      </p:sp>
      <p:sp>
        <p:nvSpPr>
          <p:cNvPr name="TextBox 12" id="12"/>
          <p:cNvSpPr txBox="true"/>
          <p:nvPr/>
        </p:nvSpPr>
        <p:spPr>
          <a:xfrm rot="0">
            <a:off x="9650720" y="3293947"/>
            <a:ext cx="5982970" cy="644981"/>
          </a:xfrm>
          <a:prstGeom prst="rect">
            <a:avLst/>
          </a:prstGeom>
        </p:spPr>
        <p:txBody>
          <a:bodyPr anchor="t" rtlCol="false" tIns="0" lIns="0" bIns="0" rIns="0">
            <a:spAutoFit/>
          </a:bodyPr>
          <a:lstStyle/>
          <a:p>
            <a:pPr algn="ctr">
              <a:lnSpc>
                <a:spcPts val="5399"/>
              </a:lnSpc>
              <a:spcBef>
                <a:spcPct val="0"/>
              </a:spcBef>
            </a:pPr>
            <a:r>
              <a:rPr lang="en-US" sz="3857">
                <a:solidFill>
                  <a:srgbClr val="05066D"/>
                </a:solidFill>
                <a:latin typeface="Canva Sans Bold"/>
              </a:rPr>
              <a:t>Hyperparameter Tuning</a:t>
            </a:r>
          </a:p>
        </p:txBody>
      </p:sp>
    </p:spTree>
  </p:cSld>
  <p:clrMapOvr>
    <a:masterClrMapping/>
  </p:clrMapOvr>
</p:sld>
</file>

<file path=ppt/slides/slide8.xml><?xml version="1.0" encoding="utf-8"?>
<p:sld xmlns:p="http://schemas.openxmlformats.org/presentationml/2006/main" xmlns:a="http://schemas.openxmlformats.org/drawingml/2006/main">
  <p:cSld>
    <p:bg>
      <p:bgPr>
        <a:gradFill rotWithShape="true">
          <a:gsLst>
            <a:gs pos="0">
              <a:srgbClr val="E4EEFF">
                <a:alpha val="100000"/>
              </a:srgbClr>
            </a:gs>
            <a:gs pos="100000">
              <a:srgbClr val="B0C5FF">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5847554" y="2667099"/>
            <a:ext cx="5982970" cy="6405430"/>
            <a:chOff x="0" y="0"/>
            <a:chExt cx="1575762" cy="1687027"/>
          </a:xfrm>
        </p:grpSpPr>
        <p:sp>
          <p:nvSpPr>
            <p:cNvPr name="Freeform 3" id="3"/>
            <p:cNvSpPr/>
            <p:nvPr/>
          </p:nvSpPr>
          <p:spPr>
            <a:xfrm flipH="false" flipV="false" rot="0">
              <a:off x="0" y="0"/>
              <a:ext cx="1575762" cy="1687027"/>
            </a:xfrm>
            <a:custGeom>
              <a:avLst/>
              <a:gdLst/>
              <a:ahLst/>
              <a:cxnLst/>
              <a:rect r="r" b="b" t="t" l="l"/>
              <a:pathLst>
                <a:path h="1687027" w="1575762">
                  <a:moveTo>
                    <a:pt x="28468" y="0"/>
                  </a:moveTo>
                  <a:lnTo>
                    <a:pt x="1547294" y="0"/>
                  </a:lnTo>
                  <a:cubicBezTo>
                    <a:pt x="1554844" y="0"/>
                    <a:pt x="1562085" y="2999"/>
                    <a:pt x="1567424" y="8338"/>
                  </a:cubicBezTo>
                  <a:cubicBezTo>
                    <a:pt x="1572762" y="13677"/>
                    <a:pt x="1575762" y="20918"/>
                    <a:pt x="1575762" y="28468"/>
                  </a:cubicBezTo>
                  <a:lnTo>
                    <a:pt x="1575762" y="1658559"/>
                  </a:lnTo>
                  <a:cubicBezTo>
                    <a:pt x="1575762" y="1666109"/>
                    <a:pt x="1572762" y="1673350"/>
                    <a:pt x="1567424" y="1678689"/>
                  </a:cubicBezTo>
                  <a:cubicBezTo>
                    <a:pt x="1562085" y="1684028"/>
                    <a:pt x="1554844" y="1687027"/>
                    <a:pt x="1547294" y="1687027"/>
                  </a:cubicBezTo>
                  <a:lnTo>
                    <a:pt x="28468" y="1687027"/>
                  </a:lnTo>
                  <a:cubicBezTo>
                    <a:pt x="20918" y="1687027"/>
                    <a:pt x="13677" y="1684028"/>
                    <a:pt x="8338" y="1678689"/>
                  </a:cubicBezTo>
                  <a:cubicBezTo>
                    <a:pt x="2999" y="1673350"/>
                    <a:pt x="0" y="1666109"/>
                    <a:pt x="0" y="1658559"/>
                  </a:cubicBezTo>
                  <a:lnTo>
                    <a:pt x="0" y="28468"/>
                  </a:lnTo>
                  <a:cubicBezTo>
                    <a:pt x="0" y="20918"/>
                    <a:pt x="2999" y="13677"/>
                    <a:pt x="8338" y="8338"/>
                  </a:cubicBezTo>
                  <a:cubicBezTo>
                    <a:pt x="13677" y="2999"/>
                    <a:pt x="20918" y="0"/>
                    <a:pt x="28468" y="0"/>
                  </a:cubicBezTo>
                  <a:close/>
                </a:path>
              </a:pathLst>
            </a:custGeom>
            <a:solidFill>
              <a:srgbClr val="FFFFFF"/>
            </a:solidFill>
          </p:spPr>
        </p:sp>
        <p:sp>
          <p:nvSpPr>
            <p:cNvPr name="TextBox 4" id="4"/>
            <p:cNvSpPr txBox="true"/>
            <p:nvPr/>
          </p:nvSpPr>
          <p:spPr>
            <a:xfrm>
              <a:off x="0" y="-57150"/>
              <a:ext cx="1575762" cy="1744177"/>
            </a:xfrm>
            <a:prstGeom prst="rect">
              <a:avLst/>
            </a:prstGeom>
          </p:spPr>
          <p:txBody>
            <a:bodyPr anchor="ctr" rtlCol="false" tIns="50800" lIns="50800" bIns="50800" rIns="50800"/>
            <a:lstStyle/>
            <a:p>
              <a:pPr algn="ctr">
                <a:lnSpc>
                  <a:spcPts val="3719"/>
                </a:lnSpc>
              </a:pPr>
            </a:p>
          </p:txBody>
        </p:sp>
      </p:grpSp>
      <p:sp>
        <p:nvSpPr>
          <p:cNvPr name="TextBox 5" id="5"/>
          <p:cNvSpPr txBox="true"/>
          <p:nvPr/>
        </p:nvSpPr>
        <p:spPr>
          <a:xfrm rot="0">
            <a:off x="2397876" y="1143372"/>
            <a:ext cx="12882327" cy="1930159"/>
          </a:xfrm>
          <a:prstGeom prst="rect">
            <a:avLst/>
          </a:prstGeom>
        </p:spPr>
        <p:txBody>
          <a:bodyPr anchor="t" rtlCol="false" tIns="0" lIns="0" bIns="0" rIns="0">
            <a:spAutoFit/>
          </a:bodyPr>
          <a:lstStyle/>
          <a:p>
            <a:pPr algn="ctr">
              <a:lnSpc>
                <a:spcPts val="7538"/>
              </a:lnSpc>
            </a:pPr>
            <a:r>
              <a:rPr lang="en-US" sz="5384">
                <a:solidFill>
                  <a:srgbClr val="05066D"/>
                </a:solidFill>
                <a:latin typeface="Poppins Ultra-Bold"/>
              </a:rPr>
              <a:t>Model Selection and Evaluation</a:t>
            </a:r>
          </a:p>
          <a:p>
            <a:pPr algn="ctr" marL="0" indent="0" lvl="0">
              <a:lnSpc>
                <a:spcPts val="7538"/>
              </a:lnSpc>
              <a:spcBef>
                <a:spcPct val="0"/>
              </a:spcBef>
            </a:pPr>
          </a:p>
        </p:txBody>
      </p:sp>
      <p:sp>
        <p:nvSpPr>
          <p:cNvPr name="TextBox 6" id="6"/>
          <p:cNvSpPr txBox="true"/>
          <p:nvPr/>
        </p:nvSpPr>
        <p:spPr>
          <a:xfrm rot="0">
            <a:off x="6185515" y="4124662"/>
            <a:ext cx="5307048" cy="4178724"/>
          </a:xfrm>
          <a:prstGeom prst="rect">
            <a:avLst/>
          </a:prstGeom>
        </p:spPr>
        <p:txBody>
          <a:bodyPr anchor="t" rtlCol="false" tIns="0" lIns="0" bIns="0" rIns="0">
            <a:spAutoFit/>
          </a:bodyPr>
          <a:lstStyle/>
          <a:p>
            <a:pPr algn="just">
              <a:lnSpc>
                <a:spcPts val="3301"/>
              </a:lnSpc>
              <a:spcBef>
                <a:spcPct val="0"/>
              </a:spcBef>
            </a:pPr>
            <a:r>
              <a:rPr lang="en-US" sz="2358">
                <a:solidFill>
                  <a:srgbClr val="05066D"/>
                </a:solidFill>
                <a:latin typeface="Canva Sans"/>
              </a:rPr>
              <a:t>Model comparison involves comparing the performance of multiple models to select the best one. Common metrics used to compare models include accuracy, precision, recall, and F1 score. It is important to consider both the training and validation performance of a model when selecting the best one.</a:t>
            </a:r>
          </a:p>
        </p:txBody>
      </p:sp>
      <p:sp>
        <p:nvSpPr>
          <p:cNvPr name="TextBox 7" id="7"/>
          <p:cNvSpPr txBox="true"/>
          <p:nvPr/>
        </p:nvSpPr>
        <p:spPr>
          <a:xfrm rot="0">
            <a:off x="5847554" y="3049121"/>
            <a:ext cx="5982970" cy="704036"/>
          </a:xfrm>
          <a:prstGeom prst="rect">
            <a:avLst/>
          </a:prstGeom>
        </p:spPr>
        <p:txBody>
          <a:bodyPr anchor="t" rtlCol="false" tIns="0" lIns="0" bIns="0" rIns="0">
            <a:spAutoFit/>
          </a:bodyPr>
          <a:lstStyle/>
          <a:p>
            <a:pPr algn="ctr">
              <a:lnSpc>
                <a:spcPts val="5819"/>
              </a:lnSpc>
              <a:spcBef>
                <a:spcPct val="0"/>
              </a:spcBef>
            </a:pPr>
            <a:r>
              <a:rPr lang="en-US" sz="4157">
                <a:solidFill>
                  <a:srgbClr val="05066D"/>
                </a:solidFill>
                <a:latin typeface="Canva Sans Bold"/>
              </a:rPr>
              <a:t>Model Comparison</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514355" y="-574163"/>
            <a:ext cx="19316709" cy="4641060"/>
            <a:chOff x="0" y="0"/>
            <a:chExt cx="5087528" cy="1222337"/>
          </a:xfrm>
        </p:grpSpPr>
        <p:sp>
          <p:nvSpPr>
            <p:cNvPr name="Freeform 3" id="3"/>
            <p:cNvSpPr/>
            <p:nvPr/>
          </p:nvSpPr>
          <p:spPr>
            <a:xfrm flipH="false" flipV="false" rot="0">
              <a:off x="0" y="0"/>
              <a:ext cx="5087528" cy="1222337"/>
            </a:xfrm>
            <a:custGeom>
              <a:avLst/>
              <a:gdLst/>
              <a:ahLst/>
              <a:cxnLst/>
              <a:rect r="r" b="b" t="t" l="l"/>
              <a:pathLst>
                <a:path h="1222337" w="5087528">
                  <a:moveTo>
                    <a:pt x="0" y="0"/>
                  </a:moveTo>
                  <a:lnTo>
                    <a:pt x="5087528" y="0"/>
                  </a:lnTo>
                  <a:lnTo>
                    <a:pt x="5087528" y="1222337"/>
                  </a:lnTo>
                  <a:lnTo>
                    <a:pt x="0" y="1222337"/>
                  </a:lnTo>
                  <a:close/>
                </a:path>
              </a:pathLst>
            </a:custGeom>
            <a:solidFill>
              <a:srgbClr val="B4CDFF"/>
            </a:solidFill>
          </p:spPr>
        </p:sp>
        <p:sp>
          <p:nvSpPr>
            <p:cNvPr name="TextBox 4" id="4"/>
            <p:cNvSpPr txBox="true"/>
            <p:nvPr/>
          </p:nvSpPr>
          <p:spPr>
            <a:xfrm>
              <a:off x="0" y="-57150"/>
              <a:ext cx="5087528" cy="1279487"/>
            </a:xfrm>
            <a:prstGeom prst="rect">
              <a:avLst/>
            </a:prstGeom>
          </p:spPr>
          <p:txBody>
            <a:bodyPr anchor="ctr" rtlCol="false" tIns="50800" lIns="50800" bIns="50800" rIns="50800"/>
            <a:lstStyle/>
            <a:p>
              <a:pPr algn="ctr">
                <a:lnSpc>
                  <a:spcPts val="3719"/>
                </a:lnSpc>
              </a:pPr>
            </a:p>
          </p:txBody>
        </p:sp>
      </p:grpSp>
      <p:sp>
        <p:nvSpPr>
          <p:cNvPr name="AutoShape 5" id="5"/>
          <p:cNvSpPr/>
          <p:nvPr/>
        </p:nvSpPr>
        <p:spPr>
          <a:xfrm>
            <a:off x="5576448" y="4254487"/>
            <a:ext cx="0" cy="4788501"/>
          </a:xfrm>
          <a:prstGeom prst="line">
            <a:avLst/>
          </a:prstGeom>
          <a:ln cap="rnd" w="85725">
            <a:solidFill>
              <a:srgbClr val="B0C5FF"/>
            </a:solidFill>
            <a:prstDash val="solid"/>
            <a:headEnd type="none" len="sm" w="sm"/>
            <a:tailEnd type="none" len="sm" w="sm"/>
          </a:ln>
        </p:spPr>
      </p:sp>
      <p:sp>
        <p:nvSpPr>
          <p:cNvPr name="AutoShape 6" id="6"/>
          <p:cNvSpPr/>
          <p:nvPr/>
        </p:nvSpPr>
        <p:spPr>
          <a:xfrm>
            <a:off x="11219402" y="4489029"/>
            <a:ext cx="0" cy="4788501"/>
          </a:xfrm>
          <a:prstGeom prst="line">
            <a:avLst/>
          </a:prstGeom>
          <a:ln cap="rnd" w="85725">
            <a:solidFill>
              <a:srgbClr val="B0C5FF"/>
            </a:solidFill>
            <a:prstDash val="solid"/>
            <a:headEnd type="none" len="sm" w="sm"/>
            <a:tailEnd type="none" len="sm" w="sm"/>
          </a:ln>
        </p:spPr>
      </p:sp>
      <p:sp>
        <p:nvSpPr>
          <p:cNvPr name="TextBox 7" id="7"/>
          <p:cNvSpPr txBox="true"/>
          <p:nvPr/>
        </p:nvSpPr>
        <p:spPr>
          <a:xfrm rot="0">
            <a:off x="249770" y="1244738"/>
            <a:ext cx="17773655" cy="1402476"/>
          </a:xfrm>
          <a:prstGeom prst="rect">
            <a:avLst/>
          </a:prstGeom>
        </p:spPr>
        <p:txBody>
          <a:bodyPr anchor="t" rtlCol="false" tIns="0" lIns="0" bIns="0" rIns="0">
            <a:spAutoFit/>
          </a:bodyPr>
          <a:lstStyle/>
          <a:p>
            <a:pPr algn="ctr" marL="0" indent="0" lvl="0">
              <a:lnSpc>
                <a:spcPts val="10898"/>
              </a:lnSpc>
              <a:spcBef>
                <a:spcPct val="0"/>
              </a:spcBef>
            </a:pPr>
            <a:r>
              <a:rPr lang="en-US" sz="7784">
                <a:solidFill>
                  <a:srgbClr val="FDFDFD"/>
                </a:solidFill>
                <a:latin typeface="Poppins Ultra-Bold"/>
              </a:rPr>
              <a:t>Results and Analysis</a:t>
            </a:r>
          </a:p>
        </p:txBody>
      </p:sp>
      <p:sp>
        <p:nvSpPr>
          <p:cNvPr name="TextBox 8" id="8"/>
          <p:cNvSpPr txBox="true"/>
          <p:nvPr/>
        </p:nvSpPr>
        <p:spPr>
          <a:xfrm rot="0">
            <a:off x="819708" y="5076825"/>
            <a:ext cx="4590610" cy="2747885"/>
          </a:xfrm>
          <a:prstGeom prst="rect">
            <a:avLst/>
          </a:prstGeom>
        </p:spPr>
        <p:txBody>
          <a:bodyPr anchor="t" rtlCol="false" tIns="0" lIns="0" bIns="0" rIns="0">
            <a:spAutoFit/>
          </a:bodyPr>
          <a:lstStyle/>
          <a:p>
            <a:pPr>
              <a:lnSpc>
                <a:spcPts val="5295"/>
              </a:lnSpc>
            </a:pPr>
            <a:r>
              <a:rPr lang="en-US" sz="3782">
                <a:solidFill>
                  <a:srgbClr val="05066D"/>
                </a:solidFill>
                <a:latin typeface="Canva Sans Bold"/>
              </a:rPr>
              <a:t>Accuracy</a:t>
            </a:r>
          </a:p>
          <a:p>
            <a:pPr>
              <a:lnSpc>
                <a:spcPts val="3364"/>
              </a:lnSpc>
            </a:pPr>
            <a:r>
              <a:rPr lang="en-US" sz="2402">
                <a:solidFill>
                  <a:srgbClr val="05066D"/>
                </a:solidFill>
                <a:latin typeface="Canva Sans"/>
              </a:rPr>
              <a:t>Our machine learning model achieved an accuracy rate of 92% in predicting heart disease.</a:t>
            </a:r>
          </a:p>
          <a:p>
            <a:pPr>
              <a:lnSpc>
                <a:spcPts val="3364"/>
              </a:lnSpc>
            </a:pPr>
          </a:p>
        </p:txBody>
      </p:sp>
      <p:sp>
        <p:nvSpPr>
          <p:cNvPr name="TextBox 9" id="9"/>
          <p:cNvSpPr txBox="true"/>
          <p:nvPr/>
        </p:nvSpPr>
        <p:spPr>
          <a:xfrm rot="0">
            <a:off x="6316932" y="5076825"/>
            <a:ext cx="4590610" cy="2747885"/>
          </a:xfrm>
          <a:prstGeom prst="rect">
            <a:avLst/>
          </a:prstGeom>
        </p:spPr>
        <p:txBody>
          <a:bodyPr anchor="t" rtlCol="false" tIns="0" lIns="0" bIns="0" rIns="0">
            <a:spAutoFit/>
          </a:bodyPr>
          <a:lstStyle/>
          <a:p>
            <a:pPr>
              <a:lnSpc>
                <a:spcPts val="5295"/>
              </a:lnSpc>
            </a:pPr>
            <a:r>
              <a:rPr lang="en-US" sz="3782">
                <a:solidFill>
                  <a:srgbClr val="05066D"/>
                </a:solidFill>
                <a:latin typeface="Canva Sans Bold"/>
              </a:rPr>
              <a:t>Risk Factors</a:t>
            </a:r>
          </a:p>
          <a:p>
            <a:pPr>
              <a:lnSpc>
                <a:spcPts val="3364"/>
              </a:lnSpc>
            </a:pPr>
            <a:r>
              <a:rPr lang="en-US" sz="2402">
                <a:solidFill>
                  <a:srgbClr val="05066D"/>
                </a:solidFill>
                <a:latin typeface="Canva Sans"/>
              </a:rPr>
              <a:t>Our analysis identified smoking, high blood pressure, and high cholesterol as the top risk factors for heart disease.</a:t>
            </a:r>
          </a:p>
          <a:p>
            <a:pPr>
              <a:lnSpc>
                <a:spcPts val="3364"/>
              </a:lnSpc>
            </a:pPr>
          </a:p>
        </p:txBody>
      </p:sp>
      <p:sp>
        <p:nvSpPr>
          <p:cNvPr name="TextBox 10" id="10"/>
          <p:cNvSpPr txBox="true"/>
          <p:nvPr/>
        </p:nvSpPr>
        <p:spPr>
          <a:xfrm rot="0">
            <a:off x="11691211" y="4789776"/>
            <a:ext cx="6192886" cy="4253213"/>
          </a:xfrm>
          <a:prstGeom prst="rect">
            <a:avLst/>
          </a:prstGeom>
        </p:spPr>
        <p:txBody>
          <a:bodyPr anchor="t" rtlCol="false" tIns="0" lIns="0" bIns="0" rIns="0">
            <a:spAutoFit/>
          </a:bodyPr>
          <a:lstStyle/>
          <a:p>
            <a:pPr>
              <a:lnSpc>
                <a:spcPts val="5295"/>
              </a:lnSpc>
            </a:pPr>
            <a:r>
              <a:rPr lang="en-US" sz="3782">
                <a:solidFill>
                  <a:srgbClr val="05066D"/>
                </a:solidFill>
                <a:latin typeface="Canva Sans Bold"/>
              </a:rPr>
              <a:t>Treatment Recommendations</a:t>
            </a:r>
          </a:p>
          <a:p>
            <a:pPr>
              <a:lnSpc>
                <a:spcPts val="3364"/>
              </a:lnSpc>
            </a:pPr>
            <a:r>
              <a:rPr lang="en-US" sz="2402">
                <a:solidFill>
                  <a:srgbClr val="05066D"/>
                </a:solidFill>
                <a:latin typeface="Canva Sans"/>
              </a:rPr>
              <a:t>Based on our analysis, we recommend that patients with high risk factors for heart disease receive regular check-ups and consider lifestyle changes such as quitting smoking and adopting a healthier diet.</a:t>
            </a:r>
          </a:p>
          <a:p>
            <a:pPr>
              <a:lnSpc>
                <a:spcPts val="3364"/>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DAF1bvIPxKQ</dc:identifier>
  <dcterms:modified xsi:type="dcterms:W3CDTF">2011-08-01T06:04:30Z</dcterms:modified>
  <cp:revision>1</cp:revision>
  <dc:title>Heart Disease Prediction</dc:title>
</cp:coreProperties>
</file>