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66" r:id="rId10"/>
    <p:sldId id="267" r:id="rId11"/>
    <p:sldId id="268" r:id="rId12"/>
    <p:sldId id="271"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63"/>
    <p:restoredTop sz="94650"/>
  </p:normalViewPr>
  <p:slideViewPr>
    <p:cSldViewPr snapToGrid="0">
      <p:cViewPr varScale="1">
        <p:scale>
          <a:sx n="120" d="100"/>
          <a:sy n="120" d="100"/>
        </p:scale>
        <p:origin x="3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627B9-EB94-32BF-E9A7-3BA7BDAAF9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0A9647-33AA-8E74-5D2C-A8686F7FDE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6FEFF4-ACE3-8628-889B-8F52584457C4}"/>
              </a:ext>
            </a:extLst>
          </p:cNvPr>
          <p:cNvSpPr>
            <a:spLocks noGrp="1"/>
          </p:cNvSpPr>
          <p:nvPr>
            <p:ph type="dt" sz="half" idx="10"/>
          </p:nvPr>
        </p:nvSpPr>
        <p:spPr/>
        <p:txBody>
          <a:bodyPr/>
          <a:lstStyle/>
          <a:p>
            <a:fld id="{43ACCF85-1A37-D848-ADF8-4A6C3020432A}" type="datetimeFigureOut">
              <a:rPr lang="en-US" smtClean="0"/>
              <a:t>4/3/23</a:t>
            </a:fld>
            <a:endParaRPr lang="en-US"/>
          </a:p>
        </p:txBody>
      </p:sp>
      <p:sp>
        <p:nvSpPr>
          <p:cNvPr id="5" name="Footer Placeholder 4">
            <a:extLst>
              <a:ext uri="{FF2B5EF4-FFF2-40B4-BE49-F238E27FC236}">
                <a16:creationId xmlns:a16="http://schemas.microsoft.com/office/drawing/2014/main" id="{567AF821-857F-6D98-483C-0479255E6B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6351CA-ED6B-5DF9-80E0-A9086F9D3E74}"/>
              </a:ext>
            </a:extLst>
          </p:cNvPr>
          <p:cNvSpPr>
            <a:spLocks noGrp="1"/>
          </p:cNvSpPr>
          <p:nvPr>
            <p:ph type="sldNum" sz="quarter" idx="12"/>
          </p:nvPr>
        </p:nvSpPr>
        <p:spPr/>
        <p:txBody>
          <a:bodyPr/>
          <a:lstStyle/>
          <a:p>
            <a:fld id="{B52B3990-02B6-9F43-B664-209CF412BCFA}" type="slidenum">
              <a:rPr lang="en-US" smtClean="0"/>
              <a:t>‹#›</a:t>
            </a:fld>
            <a:endParaRPr lang="en-US"/>
          </a:p>
        </p:txBody>
      </p:sp>
    </p:spTree>
    <p:extLst>
      <p:ext uri="{BB962C8B-B14F-4D97-AF65-F5344CB8AC3E}">
        <p14:creationId xmlns:p14="http://schemas.microsoft.com/office/powerpoint/2010/main" val="3691940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20C4-BE42-C937-6FEE-899C898830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89BBE0-3FC0-01EA-80B7-0193928F5B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7AF6C-3163-B664-1611-1DCBE8B38655}"/>
              </a:ext>
            </a:extLst>
          </p:cNvPr>
          <p:cNvSpPr>
            <a:spLocks noGrp="1"/>
          </p:cNvSpPr>
          <p:nvPr>
            <p:ph type="dt" sz="half" idx="10"/>
          </p:nvPr>
        </p:nvSpPr>
        <p:spPr/>
        <p:txBody>
          <a:bodyPr/>
          <a:lstStyle/>
          <a:p>
            <a:fld id="{43ACCF85-1A37-D848-ADF8-4A6C3020432A}" type="datetimeFigureOut">
              <a:rPr lang="en-US" smtClean="0"/>
              <a:t>4/3/23</a:t>
            </a:fld>
            <a:endParaRPr lang="en-US"/>
          </a:p>
        </p:txBody>
      </p:sp>
      <p:sp>
        <p:nvSpPr>
          <p:cNvPr id="5" name="Footer Placeholder 4">
            <a:extLst>
              <a:ext uri="{FF2B5EF4-FFF2-40B4-BE49-F238E27FC236}">
                <a16:creationId xmlns:a16="http://schemas.microsoft.com/office/drawing/2014/main" id="{02BA3BEC-BD66-590F-A95F-31ECB29D0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0019F5-76DB-B623-E104-01651CEBABE1}"/>
              </a:ext>
            </a:extLst>
          </p:cNvPr>
          <p:cNvSpPr>
            <a:spLocks noGrp="1"/>
          </p:cNvSpPr>
          <p:nvPr>
            <p:ph type="sldNum" sz="quarter" idx="12"/>
          </p:nvPr>
        </p:nvSpPr>
        <p:spPr/>
        <p:txBody>
          <a:bodyPr/>
          <a:lstStyle/>
          <a:p>
            <a:fld id="{B52B3990-02B6-9F43-B664-209CF412BCFA}" type="slidenum">
              <a:rPr lang="en-US" smtClean="0"/>
              <a:t>‹#›</a:t>
            </a:fld>
            <a:endParaRPr lang="en-US"/>
          </a:p>
        </p:txBody>
      </p:sp>
    </p:spTree>
    <p:extLst>
      <p:ext uri="{BB962C8B-B14F-4D97-AF65-F5344CB8AC3E}">
        <p14:creationId xmlns:p14="http://schemas.microsoft.com/office/powerpoint/2010/main" val="1894540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72476C-D499-9ECA-2CBB-BC5F6EF8C1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1DD8FC-D338-5601-D9AE-E4E8F2CDD1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7DA20-94D2-8FB1-C63E-7CD24170B817}"/>
              </a:ext>
            </a:extLst>
          </p:cNvPr>
          <p:cNvSpPr>
            <a:spLocks noGrp="1"/>
          </p:cNvSpPr>
          <p:nvPr>
            <p:ph type="dt" sz="half" idx="10"/>
          </p:nvPr>
        </p:nvSpPr>
        <p:spPr/>
        <p:txBody>
          <a:bodyPr/>
          <a:lstStyle/>
          <a:p>
            <a:fld id="{43ACCF85-1A37-D848-ADF8-4A6C3020432A}" type="datetimeFigureOut">
              <a:rPr lang="en-US" smtClean="0"/>
              <a:t>4/3/23</a:t>
            </a:fld>
            <a:endParaRPr lang="en-US"/>
          </a:p>
        </p:txBody>
      </p:sp>
      <p:sp>
        <p:nvSpPr>
          <p:cNvPr id="5" name="Footer Placeholder 4">
            <a:extLst>
              <a:ext uri="{FF2B5EF4-FFF2-40B4-BE49-F238E27FC236}">
                <a16:creationId xmlns:a16="http://schemas.microsoft.com/office/drawing/2014/main" id="{3E8D987B-EF31-7B25-9C69-0A44AEBD3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88748-4BE7-C3B6-61E9-DAAAB9E9F98F}"/>
              </a:ext>
            </a:extLst>
          </p:cNvPr>
          <p:cNvSpPr>
            <a:spLocks noGrp="1"/>
          </p:cNvSpPr>
          <p:nvPr>
            <p:ph type="sldNum" sz="quarter" idx="12"/>
          </p:nvPr>
        </p:nvSpPr>
        <p:spPr/>
        <p:txBody>
          <a:bodyPr/>
          <a:lstStyle/>
          <a:p>
            <a:fld id="{B52B3990-02B6-9F43-B664-209CF412BCFA}" type="slidenum">
              <a:rPr lang="en-US" smtClean="0"/>
              <a:t>‹#›</a:t>
            </a:fld>
            <a:endParaRPr lang="en-US"/>
          </a:p>
        </p:txBody>
      </p:sp>
    </p:spTree>
    <p:extLst>
      <p:ext uri="{BB962C8B-B14F-4D97-AF65-F5344CB8AC3E}">
        <p14:creationId xmlns:p14="http://schemas.microsoft.com/office/powerpoint/2010/main" val="101663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2FEF-3AA3-9BD0-E864-E61DE70330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571869-3F46-569D-BE39-0E3D592C40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5BD96-85D3-E4FE-5C6B-372FE9D4943E}"/>
              </a:ext>
            </a:extLst>
          </p:cNvPr>
          <p:cNvSpPr>
            <a:spLocks noGrp="1"/>
          </p:cNvSpPr>
          <p:nvPr>
            <p:ph type="dt" sz="half" idx="10"/>
          </p:nvPr>
        </p:nvSpPr>
        <p:spPr/>
        <p:txBody>
          <a:bodyPr/>
          <a:lstStyle/>
          <a:p>
            <a:fld id="{43ACCF85-1A37-D848-ADF8-4A6C3020432A}" type="datetimeFigureOut">
              <a:rPr lang="en-US" smtClean="0"/>
              <a:t>4/3/23</a:t>
            </a:fld>
            <a:endParaRPr lang="en-US"/>
          </a:p>
        </p:txBody>
      </p:sp>
      <p:sp>
        <p:nvSpPr>
          <p:cNvPr id="5" name="Footer Placeholder 4">
            <a:extLst>
              <a:ext uri="{FF2B5EF4-FFF2-40B4-BE49-F238E27FC236}">
                <a16:creationId xmlns:a16="http://schemas.microsoft.com/office/drawing/2014/main" id="{E0F0DF9E-E670-28C2-5706-4D7BCDA61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7E39F1-0834-8A8D-23DE-0F4E44342A93}"/>
              </a:ext>
            </a:extLst>
          </p:cNvPr>
          <p:cNvSpPr>
            <a:spLocks noGrp="1"/>
          </p:cNvSpPr>
          <p:nvPr>
            <p:ph type="sldNum" sz="quarter" idx="12"/>
          </p:nvPr>
        </p:nvSpPr>
        <p:spPr/>
        <p:txBody>
          <a:bodyPr/>
          <a:lstStyle/>
          <a:p>
            <a:fld id="{B52B3990-02B6-9F43-B664-209CF412BCFA}" type="slidenum">
              <a:rPr lang="en-US" smtClean="0"/>
              <a:t>‹#›</a:t>
            </a:fld>
            <a:endParaRPr lang="en-US"/>
          </a:p>
        </p:txBody>
      </p:sp>
    </p:spTree>
    <p:extLst>
      <p:ext uri="{BB962C8B-B14F-4D97-AF65-F5344CB8AC3E}">
        <p14:creationId xmlns:p14="http://schemas.microsoft.com/office/powerpoint/2010/main" val="1261435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7FB4-45DE-4F4C-429A-90D10BDBF6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C5D2D0-1459-F7A1-A1DD-FC213142BC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7E5A51-D59F-7B3E-98B2-C44F9A65BB15}"/>
              </a:ext>
            </a:extLst>
          </p:cNvPr>
          <p:cNvSpPr>
            <a:spLocks noGrp="1"/>
          </p:cNvSpPr>
          <p:nvPr>
            <p:ph type="dt" sz="half" idx="10"/>
          </p:nvPr>
        </p:nvSpPr>
        <p:spPr/>
        <p:txBody>
          <a:bodyPr/>
          <a:lstStyle/>
          <a:p>
            <a:fld id="{43ACCF85-1A37-D848-ADF8-4A6C3020432A}" type="datetimeFigureOut">
              <a:rPr lang="en-US" smtClean="0"/>
              <a:t>4/3/23</a:t>
            </a:fld>
            <a:endParaRPr lang="en-US"/>
          </a:p>
        </p:txBody>
      </p:sp>
      <p:sp>
        <p:nvSpPr>
          <p:cNvPr id="5" name="Footer Placeholder 4">
            <a:extLst>
              <a:ext uri="{FF2B5EF4-FFF2-40B4-BE49-F238E27FC236}">
                <a16:creationId xmlns:a16="http://schemas.microsoft.com/office/drawing/2014/main" id="{D91B656D-60BF-0735-48FA-5B4E5CC2A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100989-187F-BB01-F15F-3B876A6FBDAD}"/>
              </a:ext>
            </a:extLst>
          </p:cNvPr>
          <p:cNvSpPr>
            <a:spLocks noGrp="1"/>
          </p:cNvSpPr>
          <p:nvPr>
            <p:ph type="sldNum" sz="quarter" idx="12"/>
          </p:nvPr>
        </p:nvSpPr>
        <p:spPr/>
        <p:txBody>
          <a:bodyPr/>
          <a:lstStyle/>
          <a:p>
            <a:fld id="{B52B3990-02B6-9F43-B664-209CF412BCFA}" type="slidenum">
              <a:rPr lang="en-US" smtClean="0"/>
              <a:t>‹#›</a:t>
            </a:fld>
            <a:endParaRPr lang="en-US"/>
          </a:p>
        </p:txBody>
      </p:sp>
    </p:spTree>
    <p:extLst>
      <p:ext uri="{BB962C8B-B14F-4D97-AF65-F5344CB8AC3E}">
        <p14:creationId xmlns:p14="http://schemas.microsoft.com/office/powerpoint/2010/main" val="3766825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5A12-42A8-5423-4271-BF1BABCBD6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432516-711C-EC5F-9C07-32C30F41F6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40CD4D-E226-AAD7-2B5C-30BA1ECDEB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07D728-EA50-2AB5-E23E-A5AD960DE596}"/>
              </a:ext>
            </a:extLst>
          </p:cNvPr>
          <p:cNvSpPr>
            <a:spLocks noGrp="1"/>
          </p:cNvSpPr>
          <p:nvPr>
            <p:ph type="dt" sz="half" idx="10"/>
          </p:nvPr>
        </p:nvSpPr>
        <p:spPr/>
        <p:txBody>
          <a:bodyPr/>
          <a:lstStyle/>
          <a:p>
            <a:fld id="{43ACCF85-1A37-D848-ADF8-4A6C3020432A}" type="datetimeFigureOut">
              <a:rPr lang="en-US" smtClean="0"/>
              <a:t>4/3/23</a:t>
            </a:fld>
            <a:endParaRPr lang="en-US"/>
          </a:p>
        </p:txBody>
      </p:sp>
      <p:sp>
        <p:nvSpPr>
          <p:cNvPr id="6" name="Footer Placeholder 5">
            <a:extLst>
              <a:ext uri="{FF2B5EF4-FFF2-40B4-BE49-F238E27FC236}">
                <a16:creationId xmlns:a16="http://schemas.microsoft.com/office/drawing/2014/main" id="{BF4C23CE-3246-7F67-0080-6583F57002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C673F6-87E8-EB6D-6C2D-2D1487B03B47}"/>
              </a:ext>
            </a:extLst>
          </p:cNvPr>
          <p:cNvSpPr>
            <a:spLocks noGrp="1"/>
          </p:cNvSpPr>
          <p:nvPr>
            <p:ph type="sldNum" sz="quarter" idx="12"/>
          </p:nvPr>
        </p:nvSpPr>
        <p:spPr/>
        <p:txBody>
          <a:bodyPr/>
          <a:lstStyle/>
          <a:p>
            <a:fld id="{B52B3990-02B6-9F43-B664-209CF412BCFA}" type="slidenum">
              <a:rPr lang="en-US" smtClean="0"/>
              <a:t>‹#›</a:t>
            </a:fld>
            <a:endParaRPr lang="en-US"/>
          </a:p>
        </p:txBody>
      </p:sp>
    </p:spTree>
    <p:extLst>
      <p:ext uri="{BB962C8B-B14F-4D97-AF65-F5344CB8AC3E}">
        <p14:creationId xmlns:p14="http://schemas.microsoft.com/office/powerpoint/2010/main" val="777353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40029-0C7B-A483-0695-4CD66917B3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7809E5-E8E6-C7F4-C005-8C52959052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158EAE-1339-8A9D-BE3D-69DE2A6223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2A250B-44A2-3D9C-5FF4-7D2368E080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23C5EE-775C-383D-E643-7EE8BEAB4F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0820CB-7C82-4E31-504D-F843C53D67E6}"/>
              </a:ext>
            </a:extLst>
          </p:cNvPr>
          <p:cNvSpPr>
            <a:spLocks noGrp="1"/>
          </p:cNvSpPr>
          <p:nvPr>
            <p:ph type="dt" sz="half" idx="10"/>
          </p:nvPr>
        </p:nvSpPr>
        <p:spPr/>
        <p:txBody>
          <a:bodyPr/>
          <a:lstStyle/>
          <a:p>
            <a:fld id="{43ACCF85-1A37-D848-ADF8-4A6C3020432A}" type="datetimeFigureOut">
              <a:rPr lang="en-US" smtClean="0"/>
              <a:t>4/3/23</a:t>
            </a:fld>
            <a:endParaRPr lang="en-US"/>
          </a:p>
        </p:txBody>
      </p:sp>
      <p:sp>
        <p:nvSpPr>
          <p:cNvPr id="8" name="Footer Placeholder 7">
            <a:extLst>
              <a:ext uri="{FF2B5EF4-FFF2-40B4-BE49-F238E27FC236}">
                <a16:creationId xmlns:a16="http://schemas.microsoft.com/office/drawing/2014/main" id="{A1F9EE1E-B046-C25E-D327-395F4CC8BB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74E3CB-1212-F790-D36B-78757A3C2A9B}"/>
              </a:ext>
            </a:extLst>
          </p:cNvPr>
          <p:cNvSpPr>
            <a:spLocks noGrp="1"/>
          </p:cNvSpPr>
          <p:nvPr>
            <p:ph type="sldNum" sz="quarter" idx="12"/>
          </p:nvPr>
        </p:nvSpPr>
        <p:spPr/>
        <p:txBody>
          <a:bodyPr/>
          <a:lstStyle/>
          <a:p>
            <a:fld id="{B52B3990-02B6-9F43-B664-209CF412BCFA}" type="slidenum">
              <a:rPr lang="en-US" smtClean="0"/>
              <a:t>‹#›</a:t>
            </a:fld>
            <a:endParaRPr lang="en-US"/>
          </a:p>
        </p:txBody>
      </p:sp>
    </p:spTree>
    <p:extLst>
      <p:ext uri="{BB962C8B-B14F-4D97-AF65-F5344CB8AC3E}">
        <p14:creationId xmlns:p14="http://schemas.microsoft.com/office/powerpoint/2010/main" val="70883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32D9-1861-4A90-4A2B-A973C81B84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645444-EF2F-BA08-2D3A-96C63551B764}"/>
              </a:ext>
            </a:extLst>
          </p:cNvPr>
          <p:cNvSpPr>
            <a:spLocks noGrp="1"/>
          </p:cNvSpPr>
          <p:nvPr>
            <p:ph type="dt" sz="half" idx="10"/>
          </p:nvPr>
        </p:nvSpPr>
        <p:spPr/>
        <p:txBody>
          <a:bodyPr/>
          <a:lstStyle/>
          <a:p>
            <a:fld id="{43ACCF85-1A37-D848-ADF8-4A6C3020432A}" type="datetimeFigureOut">
              <a:rPr lang="en-US" smtClean="0"/>
              <a:t>4/3/23</a:t>
            </a:fld>
            <a:endParaRPr lang="en-US"/>
          </a:p>
        </p:txBody>
      </p:sp>
      <p:sp>
        <p:nvSpPr>
          <p:cNvPr id="4" name="Footer Placeholder 3">
            <a:extLst>
              <a:ext uri="{FF2B5EF4-FFF2-40B4-BE49-F238E27FC236}">
                <a16:creationId xmlns:a16="http://schemas.microsoft.com/office/drawing/2014/main" id="{F5F0CA35-F21B-75CD-3472-3CBFB26CE2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436DD6-EC85-A406-E55D-1130E19763D7}"/>
              </a:ext>
            </a:extLst>
          </p:cNvPr>
          <p:cNvSpPr>
            <a:spLocks noGrp="1"/>
          </p:cNvSpPr>
          <p:nvPr>
            <p:ph type="sldNum" sz="quarter" idx="12"/>
          </p:nvPr>
        </p:nvSpPr>
        <p:spPr/>
        <p:txBody>
          <a:bodyPr/>
          <a:lstStyle/>
          <a:p>
            <a:fld id="{B52B3990-02B6-9F43-B664-209CF412BCFA}" type="slidenum">
              <a:rPr lang="en-US" smtClean="0"/>
              <a:t>‹#›</a:t>
            </a:fld>
            <a:endParaRPr lang="en-US"/>
          </a:p>
        </p:txBody>
      </p:sp>
    </p:spTree>
    <p:extLst>
      <p:ext uri="{BB962C8B-B14F-4D97-AF65-F5344CB8AC3E}">
        <p14:creationId xmlns:p14="http://schemas.microsoft.com/office/powerpoint/2010/main" val="1652479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2462ED-2890-342C-9517-361F53280A7F}"/>
              </a:ext>
            </a:extLst>
          </p:cNvPr>
          <p:cNvSpPr>
            <a:spLocks noGrp="1"/>
          </p:cNvSpPr>
          <p:nvPr>
            <p:ph type="dt" sz="half" idx="10"/>
          </p:nvPr>
        </p:nvSpPr>
        <p:spPr/>
        <p:txBody>
          <a:bodyPr/>
          <a:lstStyle/>
          <a:p>
            <a:fld id="{43ACCF85-1A37-D848-ADF8-4A6C3020432A}" type="datetimeFigureOut">
              <a:rPr lang="en-US" smtClean="0"/>
              <a:t>4/3/23</a:t>
            </a:fld>
            <a:endParaRPr lang="en-US"/>
          </a:p>
        </p:txBody>
      </p:sp>
      <p:sp>
        <p:nvSpPr>
          <p:cNvPr id="3" name="Footer Placeholder 2">
            <a:extLst>
              <a:ext uri="{FF2B5EF4-FFF2-40B4-BE49-F238E27FC236}">
                <a16:creationId xmlns:a16="http://schemas.microsoft.com/office/drawing/2014/main" id="{854D6A51-8E62-60CE-0BC5-624045535F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9FEB78-2BDE-7ADA-3211-48F0783DF4DD}"/>
              </a:ext>
            </a:extLst>
          </p:cNvPr>
          <p:cNvSpPr>
            <a:spLocks noGrp="1"/>
          </p:cNvSpPr>
          <p:nvPr>
            <p:ph type="sldNum" sz="quarter" idx="12"/>
          </p:nvPr>
        </p:nvSpPr>
        <p:spPr/>
        <p:txBody>
          <a:bodyPr/>
          <a:lstStyle/>
          <a:p>
            <a:fld id="{B52B3990-02B6-9F43-B664-209CF412BCFA}" type="slidenum">
              <a:rPr lang="en-US" smtClean="0"/>
              <a:t>‹#›</a:t>
            </a:fld>
            <a:endParaRPr lang="en-US"/>
          </a:p>
        </p:txBody>
      </p:sp>
    </p:spTree>
    <p:extLst>
      <p:ext uri="{BB962C8B-B14F-4D97-AF65-F5344CB8AC3E}">
        <p14:creationId xmlns:p14="http://schemas.microsoft.com/office/powerpoint/2010/main" val="2810107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2726-F75F-C9B6-D90E-01CE87A71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EAEA02-5F8B-57BA-3630-6E3662AD45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61F15C-5FE6-8DE6-33CD-D4C5C603E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733085-4910-BB44-05BE-82B14C049537}"/>
              </a:ext>
            </a:extLst>
          </p:cNvPr>
          <p:cNvSpPr>
            <a:spLocks noGrp="1"/>
          </p:cNvSpPr>
          <p:nvPr>
            <p:ph type="dt" sz="half" idx="10"/>
          </p:nvPr>
        </p:nvSpPr>
        <p:spPr/>
        <p:txBody>
          <a:bodyPr/>
          <a:lstStyle/>
          <a:p>
            <a:fld id="{43ACCF85-1A37-D848-ADF8-4A6C3020432A}" type="datetimeFigureOut">
              <a:rPr lang="en-US" smtClean="0"/>
              <a:t>4/3/23</a:t>
            </a:fld>
            <a:endParaRPr lang="en-US"/>
          </a:p>
        </p:txBody>
      </p:sp>
      <p:sp>
        <p:nvSpPr>
          <p:cNvPr id="6" name="Footer Placeholder 5">
            <a:extLst>
              <a:ext uri="{FF2B5EF4-FFF2-40B4-BE49-F238E27FC236}">
                <a16:creationId xmlns:a16="http://schemas.microsoft.com/office/drawing/2014/main" id="{41192D02-2926-182B-11BE-850625CFA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AFA94-9AAF-508C-7FE2-3C553FDC2645}"/>
              </a:ext>
            </a:extLst>
          </p:cNvPr>
          <p:cNvSpPr>
            <a:spLocks noGrp="1"/>
          </p:cNvSpPr>
          <p:nvPr>
            <p:ph type="sldNum" sz="quarter" idx="12"/>
          </p:nvPr>
        </p:nvSpPr>
        <p:spPr/>
        <p:txBody>
          <a:bodyPr/>
          <a:lstStyle/>
          <a:p>
            <a:fld id="{B52B3990-02B6-9F43-B664-209CF412BCFA}" type="slidenum">
              <a:rPr lang="en-US" smtClean="0"/>
              <a:t>‹#›</a:t>
            </a:fld>
            <a:endParaRPr lang="en-US"/>
          </a:p>
        </p:txBody>
      </p:sp>
    </p:spTree>
    <p:extLst>
      <p:ext uri="{BB962C8B-B14F-4D97-AF65-F5344CB8AC3E}">
        <p14:creationId xmlns:p14="http://schemas.microsoft.com/office/powerpoint/2010/main" val="4231996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5611-AC20-6091-9BE1-C64389350D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5700AF-ECCA-7E78-9EA7-60B9B4802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35C250-D4B9-27DD-7F34-44C3B12F5F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04538C-82FF-8DE9-8FCC-0D105B24F46B}"/>
              </a:ext>
            </a:extLst>
          </p:cNvPr>
          <p:cNvSpPr>
            <a:spLocks noGrp="1"/>
          </p:cNvSpPr>
          <p:nvPr>
            <p:ph type="dt" sz="half" idx="10"/>
          </p:nvPr>
        </p:nvSpPr>
        <p:spPr/>
        <p:txBody>
          <a:bodyPr/>
          <a:lstStyle/>
          <a:p>
            <a:fld id="{43ACCF85-1A37-D848-ADF8-4A6C3020432A}" type="datetimeFigureOut">
              <a:rPr lang="en-US" smtClean="0"/>
              <a:t>4/3/23</a:t>
            </a:fld>
            <a:endParaRPr lang="en-US"/>
          </a:p>
        </p:txBody>
      </p:sp>
      <p:sp>
        <p:nvSpPr>
          <p:cNvPr id="6" name="Footer Placeholder 5">
            <a:extLst>
              <a:ext uri="{FF2B5EF4-FFF2-40B4-BE49-F238E27FC236}">
                <a16:creationId xmlns:a16="http://schemas.microsoft.com/office/drawing/2014/main" id="{1CAC6207-8E51-6D84-B780-2B2FAD130E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17E858-11AA-FEA8-0DCB-3FE12B619740}"/>
              </a:ext>
            </a:extLst>
          </p:cNvPr>
          <p:cNvSpPr>
            <a:spLocks noGrp="1"/>
          </p:cNvSpPr>
          <p:nvPr>
            <p:ph type="sldNum" sz="quarter" idx="12"/>
          </p:nvPr>
        </p:nvSpPr>
        <p:spPr/>
        <p:txBody>
          <a:bodyPr/>
          <a:lstStyle/>
          <a:p>
            <a:fld id="{B52B3990-02B6-9F43-B664-209CF412BCFA}" type="slidenum">
              <a:rPr lang="en-US" smtClean="0"/>
              <a:t>‹#›</a:t>
            </a:fld>
            <a:endParaRPr lang="en-US"/>
          </a:p>
        </p:txBody>
      </p:sp>
    </p:spTree>
    <p:extLst>
      <p:ext uri="{BB962C8B-B14F-4D97-AF65-F5344CB8AC3E}">
        <p14:creationId xmlns:p14="http://schemas.microsoft.com/office/powerpoint/2010/main" val="356966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7916D2-3553-8BCE-CEAC-8D10BBB780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E89D46-163A-8BAD-EF6F-8A407DA53D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D14A4-2255-2C02-C0E4-96407B21A1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ACCF85-1A37-D848-ADF8-4A6C3020432A}" type="datetimeFigureOut">
              <a:rPr lang="en-US" smtClean="0"/>
              <a:t>4/3/23</a:t>
            </a:fld>
            <a:endParaRPr lang="en-US"/>
          </a:p>
        </p:txBody>
      </p:sp>
      <p:sp>
        <p:nvSpPr>
          <p:cNvPr id="5" name="Footer Placeholder 4">
            <a:extLst>
              <a:ext uri="{FF2B5EF4-FFF2-40B4-BE49-F238E27FC236}">
                <a16:creationId xmlns:a16="http://schemas.microsoft.com/office/drawing/2014/main" id="{1612C493-C03A-CC6B-D9A4-07B358A1A9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F688D3-4ADA-7760-24E7-8DA95C73CC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B3990-02B6-9F43-B664-209CF412BCFA}" type="slidenum">
              <a:rPr lang="en-US" smtClean="0"/>
              <a:t>‹#›</a:t>
            </a:fld>
            <a:endParaRPr lang="en-US"/>
          </a:p>
        </p:txBody>
      </p:sp>
    </p:spTree>
    <p:extLst>
      <p:ext uri="{BB962C8B-B14F-4D97-AF65-F5344CB8AC3E}">
        <p14:creationId xmlns:p14="http://schemas.microsoft.com/office/powerpoint/2010/main" val="2531460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s://cdn-images-1.medium.com/max/1600/1*Z7tfRZ3LYhj6HTPO5qofag.jpeg"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https://cdn-images-1.medium.com/max/1600/1*uNoqszPU2q0ARyBZgSSovQ.pn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https://cdn-images-1.medium.com/max/1600/1*_vLehts9J3J5Y3fY5VUM4g.png"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owardsdatascience.com/time-series-forecasting-with-deep-learning-in-pytorch-lstm-rnn-1ba339885f0c" TargetMode="External"/><Relationship Id="rId2" Type="http://schemas.openxmlformats.org/officeDocument/2006/relationships/hyperlink" Target="https://github.com/pytorch/examples" TargetMode="External"/><Relationship Id="rId1" Type="http://schemas.openxmlformats.org/officeDocument/2006/relationships/slideLayout" Target="../slideLayouts/slideLayout2.xml"/><Relationship Id="rId5" Type="http://schemas.openxmlformats.org/officeDocument/2006/relationships/hyperlink" Target="https://github.com/Azure/azureml-examples" TargetMode="External"/><Relationship Id="rId4" Type="http://schemas.openxmlformats.org/officeDocument/2006/relationships/hyperlink" Target="https://learn.microsoft.com/en-us/azure/machine-lear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https://cdn-images-1.medium.com/max/1600/1*vIN2TdXKhim2DtUpzKNcIQ.p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https://cdn-images-1.medium.com/max/1600/1*bHIF3dSuSGxM9GVaFjvcIg.pn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https://cdn-images-1.medium.com/max/1600/1*ipBBbQH2L29X49raEzNxQA.png"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https://cdn-images-1.medium.com/max/1600/1*WlpJ5xxXnzqnBjwFVydv8A.png"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https://cdn-images-1.medium.com/max/1600/1*C5UoilTau-vHj5gCpn0Z_g.p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https://cdn-images-1.medium.com/max/1600/1*rCQtDjbkKa8vUq2h1CAlpA.pn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7">
            <a:extLst>
              <a:ext uri="{FF2B5EF4-FFF2-40B4-BE49-F238E27FC236}">
                <a16:creationId xmlns:a16="http://schemas.microsoft.com/office/drawing/2014/main" id="{9F66B0CE-1A2C-5977-4005-821D37205C06}"/>
              </a:ext>
            </a:extLst>
          </p:cNvPr>
          <p:cNvPicPr>
            <a:picLocks noChangeAspect="1" noChangeArrowheads="1"/>
          </p:cNvPicPr>
          <p:nvPr/>
        </p:nvPicPr>
        <p:blipFill>
          <a:blip r:embed="rId2" r:link="rId3">
            <a:alphaModFix amt="20000"/>
            <a:extLst>
              <a:ext uri="{28A0092B-C50C-407E-A947-70E740481C1C}">
                <a14:useLocalDpi xmlns:a14="http://schemas.microsoft.com/office/drawing/2010/main" val="0"/>
              </a:ext>
            </a:extLst>
          </a:blip>
          <a:srcRect/>
          <a:stretch>
            <a:fillRect/>
          </a:stretch>
        </p:blipFill>
        <p:spPr bwMode="auto">
          <a:xfrm>
            <a:off x="-1" y="0"/>
            <a:ext cx="1220358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FFCF69-F713-B4A3-EE7D-E35B4EC3DE7F}"/>
              </a:ext>
            </a:extLst>
          </p:cNvPr>
          <p:cNvSpPr>
            <a:spLocks noGrp="1"/>
          </p:cNvSpPr>
          <p:nvPr>
            <p:ph type="ctrTitle"/>
          </p:nvPr>
        </p:nvSpPr>
        <p:spPr>
          <a:xfrm>
            <a:off x="1524000" y="563525"/>
            <a:ext cx="9144000" cy="1989507"/>
          </a:xfrm>
        </p:spPr>
        <p:txBody>
          <a:bodyPr/>
          <a:lstStyle/>
          <a:p>
            <a:r>
              <a:rPr lang="en-US" dirty="0"/>
              <a:t>Stock Price Forecasting using LSTM and </a:t>
            </a:r>
            <a:r>
              <a:rPr lang="en-US" dirty="0" err="1"/>
              <a:t>AzureML</a:t>
            </a:r>
            <a:endParaRPr lang="en-US" dirty="0"/>
          </a:p>
        </p:txBody>
      </p:sp>
      <p:sp>
        <p:nvSpPr>
          <p:cNvPr id="3" name="Subtitle 2">
            <a:extLst>
              <a:ext uri="{FF2B5EF4-FFF2-40B4-BE49-F238E27FC236}">
                <a16:creationId xmlns:a16="http://schemas.microsoft.com/office/drawing/2014/main" id="{D93D3BAA-F710-423A-DE46-EF24F362FF37}"/>
              </a:ext>
            </a:extLst>
          </p:cNvPr>
          <p:cNvSpPr>
            <a:spLocks noGrp="1"/>
          </p:cNvSpPr>
          <p:nvPr>
            <p:ph type="subTitle" idx="1"/>
          </p:nvPr>
        </p:nvSpPr>
        <p:spPr>
          <a:xfrm>
            <a:off x="1524000" y="2995964"/>
            <a:ext cx="9144000" cy="3596222"/>
          </a:xfrm>
        </p:spPr>
        <p:txBody>
          <a:bodyPr>
            <a:normAutofit lnSpcReduction="10000"/>
          </a:bodyPr>
          <a:lstStyle/>
          <a:p>
            <a:pPr marL="0" marR="0" algn="ctr">
              <a:spcBef>
                <a:spcPts val="0"/>
              </a:spcBef>
              <a:spcAft>
                <a:spcPts val="0"/>
              </a:spcAft>
            </a:pPr>
            <a:r>
              <a:rPr lang="en-US" sz="42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Time Series Analysis using Deep Learning</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endParaRPr lang="en-US" sz="1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ctr">
              <a:spcBef>
                <a:spcPts val="0"/>
              </a:spcBef>
              <a:spcAft>
                <a:spcPts val="0"/>
              </a:spcAft>
            </a:pPr>
            <a:endParaRPr lang="en-US" sz="32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ctr">
              <a:spcBef>
                <a:spcPts val="0"/>
              </a:spcBef>
              <a:spcAft>
                <a:spcPts val="0"/>
              </a:spcAft>
            </a:pPr>
            <a:r>
              <a:rPr lang="en-US" sz="32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Data 690: Financial Data Science (Special topic)</a:t>
            </a:r>
          </a:p>
          <a:p>
            <a:r>
              <a:rPr lang="en-US" sz="3200"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Dr. Abdullah </a:t>
            </a:r>
            <a:r>
              <a:rPr lang="en-US" sz="3200" dirty="0" err="1">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Karasan</a:t>
            </a:r>
            <a:endParaRPr lang="en-US" sz="2400" b="1" dirty="0">
              <a:effectLst/>
              <a:latin typeface="inherit"/>
            </a:endParaRPr>
          </a:p>
          <a:p>
            <a:endParaRPr lang="en-US" sz="32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ctr">
              <a:spcBef>
                <a:spcPts val="0"/>
              </a:spcBef>
              <a:spcAft>
                <a:spcPts val="0"/>
              </a:spcAft>
            </a:pPr>
            <a:r>
              <a:rPr lang="en-US" sz="3200" dirty="0" err="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ShuvrajyotiDeb</a:t>
            </a:r>
            <a:r>
              <a:rPr lang="en-US" sz="32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Roy</a:t>
            </a:r>
            <a:br>
              <a:rPr lang="en-US" sz="32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32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Swetha </a:t>
            </a:r>
            <a:r>
              <a:rPr lang="en-US" sz="3200" dirty="0" err="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Vadrevu</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Rectangle 2">
            <a:extLst>
              <a:ext uri="{FF2B5EF4-FFF2-40B4-BE49-F238E27FC236}">
                <a16:creationId xmlns:a16="http://schemas.microsoft.com/office/drawing/2014/main" id="{2E007C7B-9E42-29A7-08AD-A48D2925C2A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87004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F008-578D-659C-C242-828F28528485}"/>
              </a:ext>
            </a:extLst>
          </p:cNvPr>
          <p:cNvSpPr>
            <a:spLocks noGrp="1"/>
          </p:cNvSpPr>
          <p:nvPr>
            <p:ph type="title"/>
          </p:nvPr>
        </p:nvSpPr>
        <p:spPr/>
        <p:txBody>
          <a:bodyPr/>
          <a:lstStyle/>
          <a:p>
            <a:r>
              <a:rPr lang="en-US" sz="4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Actual Vs Predicted Results</a:t>
            </a:r>
            <a:endParaRPr lang="en-US" dirty="0"/>
          </a:p>
        </p:txBody>
      </p:sp>
      <p:sp>
        <p:nvSpPr>
          <p:cNvPr id="5" name="Rectangle 4">
            <a:extLst>
              <a:ext uri="{FF2B5EF4-FFF2-40B4-BE49-F238E27FC236}">
                <a16:creationId xmlns:a16="http://schemas.microsoft.com/office/drawing/2014/main" id="{57C511DC-E68F-90AC-F491-43E0A478DF8B}"/>
              </a:ext>
            </a:extLst>
          </p:cNvPr>
          <p:cNvSpPr>
            <a:spLocks noChangeArrowheads="1"/>
          </p:cNvSpPr>
          <p:nvPr/>
        </p:nvSpPr>
        <p:spPr bwMode="auto">
          <a:xfrm>
            <a:off x="838199" y="2328530"/>
            <a:ext cx="1559805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7B3F99E8-18C6-3311-2C29-F419129A0A09}"/>
              </a:ext>
            </a:extLst>
          </p:cNvPr>
          <p:cNvSpPr>
            <a:spLocks noChangeArrowheads="1"/>
          </p:cNvSpPr>
          <p:nvPr/>
        </p:nvSpPr>
        <p:spPr bwMode="auto">
          <a:xfrm>
            <a:off x="838199" y="1702451"/>
            <a:ext cx="179971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41" name="Picture 3">
            <a:extLst>
              <a:ext uri="{FF2B5EF4-FFF2-40B4-BE49-F238E27FC236}">
                <a16:creationId xmlns:a16="http://schemas.microsoft.com/office/drawing/2014/main" id="{2919741E-59DF-2F9B-6FA6-71B0D793D38A}"/>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838199" y="1702451"/>
            <a:ext cx="8773634" cy="410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607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F008-578D-659C-C242-828F28528485}"/>
              </a:ext>
            </a:extLst>
          </p:cNvPr>
          <p:cNvSpPr>
            <a:spLocks noGrp="1"/>
          </p:cNvSpPr>
          <p:nvPr>
            <p:ph type="title"/>
          </p:nvPr>
        </p:nvSpPr>
        <p:spPr/>
        <p:txBody>
          <a:bodyPr/>
          <a:lstStyle/>
          <a:p>
            <a:r>
              <a:rPr lang="en-US" sz="4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Actual Vs Predicted Vs Forecast Results</a:t>
            </a:r>
            <a:endParaRPr lang="en-US" dirty="0"/>
          </a:p>
        </p:txBody>
      </p:sp>
      <p:sp>
        <p:nvSpPr>
          <p:cNvPr id="5" name="Rectangle 4">
            <a:extLst>
              <a:ext uri="{FF2B5EF4-FFF2-40B4-BE49-F238E27FC236}">
                <a16:creationId xmlns:a16="http://schemas.microsoft.com/office/drawing/2014/main" id="{57C511DC-E68F-90AC-F491-43E0A478DF8B}"/>
              </a:ext>
            </a:extLst>
          </p:cNvPr>
          <p:cNvSpPr>
            <a:spLocks noChangeArrowheads="1"/>
          </p:cNvSpPr>
          <p:nvPr/>
        </p:nvSpPr>
        <p:spPr bwMode="auto">
          <a:xfrm>
            <a:off x="838199" y="2328530"/>
            <a:ext cx="1559805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7B3F99E8-18C6-3311-2C29-F419129A0A09}"/>
              </a:ext>
            </a:extLst>
          </p:cNvPr>
          <p:cNvSpPr>
            <a:spLocks noChangeArrowheads="1"/>
          </p:cNvSpPr>
          <p:nvPr/>
        </p:nvSpPr>
        <p:spPr bwMode="auto">
          <a:xfrm>
            <a:off x="838199" y="1702451"/>
            <a:ext cx="179971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6B016BA1-6AE8-1B0B-3F2D-7633B4B3973C}"/>
              </a:ext>
            </a:extLst>
          </p:cNvPr>
          <p:cNvSpPr>
            <a:spLocks noChangeArrowheads="1"/>
          </p:cNvSpPr>
          <p:nvPr/>
        </p:nvSpPr>
        <p:spPr bwMode="auto">
          <a:xfrm>
            <a:off x="838198" y="1702450"/>
            <a:ext cx="1832435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2289" name="Picture 2">
            <a:extLst>
              <a:ext uri="{FF2B5EF4-FFF2-40B4-BE49-F238E27FC236}">
                <a16:creationId xmlns:a16="http://schemas.microsoft.com/office/drawing/2014/main" id="{0919F102-C989-AAAD-8526-7038C9A78119}"/>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838199" y="1702451"/>
            <a:ext cx="8933122" cy="4046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815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F008-578D-659C-C242-828F28528485}"/>
              </a:ext>
            </a:extLst>
          </p:cNvPr>
          <p:cNvSpPr>
            <a:spLocks noGrp="1"/>
          </p:cNvSpPr>
          <p:nvPr>
            <p:ph type="title"/>
          </p:nvPr>
        </p:nvSpPr>
        <p:spPr/>
        <p:txBody>
          <a:bodyPr/>
          <a:lstStyle/>
          <a:p>
            <a:r>
              <a:rPr lang="en-US" sz="4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Future Scope</a:t>
            </a:r>
            <a:endParaRPr lang="en-US" dirty="0"/>
          </a:p>
        </p:txBody>
      </p:sp>
      <p:sp>
        <p:nvSpPr>
          <p:cNvPr id="3" name="Content Placeholder 2">
            <a:extLst>
              <a:ext uri="{FF2B5EF4-FFF2-40B4-BE49-F238E27FC236}">
                <a16:creationId xmlns:a16="http://schemas.microsoft.com/office/drawing/2014/main" id="{329C84E6-9CD3-3330-F3FA-C2AD596B0CDE}"/>
              </a:ext>
            </a:extLst>
          </p:cNvPr>
          <p:cNvSpPr>
            <a:spLocks noGrp="1"/>
          </p:cNvSpPr>
          <p:nvPr>
            <p:ph idx="1"/>
          </p:nvPr>
        </p:nvSpPr>
        <p:spPr/>
        <p:txBody>
          <a:bodyPr>
            <a:normAutofit/>
          </a:bodyPr>
          <a:lstStyle/>
          <a:p>
            <a:pPr>
              <a:lnSpc>
                <a:spcPct val="150000"/>
              </a:lnSpc>
              <a:spcBef>
                <a:spcPts val="0"/>
              </a:spcBef>
            </a:pPr>
            <a:r>
              <a:rPr lang="en-US" sz="1800" dirty="0">
                <a:effectLst/>
                <a:latin typeface="+mj-lt"/>
                <a:ea typeface="Calibri" panose="020F0502020204030204" pitchFamily="34" charset="0"/>
                <a:cs typeface="Times New Roman" panose="02020603050405020304" pitchFamily="18" charset="0"/>
              </a:rPr>
              <a:t>Optimization of LSTM model with hyperparameter </a:t>
            </a:r>
            <a:r>
              <a:rPr lang="en-US" sz="1800" dirty="0">
                <a:latin typeface="+mj-lt"/>
                <a:ea typeface="Calibri" panose="020F0502020204030204" pitchFamily="34" charset="0"/>
                <a:cs typeface="Times New Roman" panose="02020603050405020304" pitchFamily="18" charset="0"/>
              </a:rPr>
              <a:t>tuning</a:t>
            </a:r>
          </a:p>
          <a:p>
            <a:pPr>
              <a:lnSpc>
                <a:spcPct val="150000"/>
              </a:lnSpc>
              <a:spcBef>
                <a:spcPts val="0"/>
              </a:spcBef>
            </a:pPr>
            <a:r>
              <a:rPr lang="en-US" sz="1800" dirty="0">
                <a:effectLst/>
                <a:latin typeface="+mj-lt"/>
                <a:ea typeface="Calibri" panose="020F0502020204030204" pitchFamily="34" charset="0"/>
                <a:cs typeface="Times New Roman" panose="02020603050405020304" pitchFamily="18" charset="0"/>
              </a:rPr>
              <a:t>Interactive Front-end webpage with dynamic and real-time stocks price forecasting</a:t>
            </a:r>
          </a:p>
          <a:p>
            <a:pPr>
              <a:lnSpc>
                <a:spcPct val="150000"/>
              </a:lnSpc>
              <a:spcBef>
                <a:spcPts val="0"/>
              </a:spcBef>
            </a:pPr>
            <a:r>
              <a:rPr lang="en-US" sz="1800" dirty="0">
                <a:latin typeface="+mj-lt"/>
                <a:ea typeface="Calibri" panose="020F0502020204030204" pitchFamily="34" charset="0"/>
                <a:cs typeface="Times New Roman" panose="02020603050405020304" pitchFamily="18" charset="0"/>
              </a:rPr>
              <a:t>Azure Machine Learning implementation</a:t>
            </a:r>
            <a:endParaRPr lang="en-US" sz="18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9821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F008-578D-659C-C242-828F28528485}"/>
              </a:ext>
            </a:extLst>
          </p:cNvPr>
          <p:cNvSpPr>
            <a:spLocks noGrp="1"/>
          </p:cNvSpPr>
          <p:nvPr>
            <p:ph type="title"/>
          </p:nvPr>
        </p:nvSpPr>
        <p:spPr/>
        <p:txBody>
          <a:bodyPr/>
          <a:lstStyle/>
          <a:p>
            <a:r>
              <a:rPr lang="en-US" sz="4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Conclusion</a:t>
            </a:r>
            <a:endParaRPr lang="en-US" dirty="0"/>
          </a:p>
        </p:txBody>
      </p:sp>
      <p:sp>
        <p:nvSpPr>
          <p:cNvPr id="3" name="Content Placeholder 2">
            <a:extLst>
              <a:ext uri="{FF2B5EF4-FFF2-40B4-BE49-F238E27FC236}">
                <a16:creationId xmlns:a16="http://schemas.microsoft.com/office/drawing/2014/main" id="{329C84E6-9CD3-3330-F3FA-C2AD596B0CDE}"/>
              </a:ext>
            </a:extLst>
          </p:cNvPr>
          <p:cNvSpPr>
            <a:spLocks noGrp="1"/>
          </p:cNvSpPr>
          <p:nvPr>
            <p:ph idx="1"/>
          </p:nvPr>
        </p:nvSpPr>
        <p:spPr/>
        <p:txBody>
          <a:bodyPr>
            <a:normAutofit/>
          </a:bodyPr>
          <a:lstStyle/>
          <a:p>
            <a:pPr marL="0" marR="0" indent="0">
              <a:lnSpc>
                <a:spcPct val="150000"/>
              </a:lnSpc>
              <a:spcBef>
                <a:spcPts val="0"/>
              </a:spcBef>
              <a:spcAft>
                <a:spcPts val="0"/>
              </a:spcAft>
              <a:buNone/>
            </a:pPr>
            <a:r>
              <a:rPr lang="en-US" sz="1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In conclusion, the LSTM model offers great potential for forecasting stock prices and can be further optimized with the use of other techniques such as hyperparameter tuning, ensemble modeling, and data preprocessing techniques. The use of appropriate evaluation metrics, such as RMSE, is crucial to assess the performance of the model and compare it with other models.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2002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F008-578D-659C-C242-828F28528485}"/>
              </a:ext>
            </a:extLst>
          </p:cNvPr>
          <p:cNvSpPr>
            <a:spLocks noGrp="1"/>
          </p:cNvSpPr>
          <p:nvPr>
            <p:ph type="title"/>
          </p:nvPr>
        </p:nvSpPr>
        <p:spPr/>
        <p:txBody>
          <a:bodyPr/>
          <a:lstStyle/>
          <a:p>
            <a:r>
              <a:rPr lang="en-US" sz="4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References</a:t>
            </a:r>
            <a:endParaRPr lang="en-US" dirty="0"/>
          </a:p>
        </p:txBody>
      </p:sp>
      <p:sp>
        <p:nvSpPr>
          <p:cNvPr id="3" name="Content Placeholder 2">
            <a:extLst>
              <a:ext uri="{FF2B5EF4-FFF2-40B4-BE49-F238E27FC236}">
                <a16:creationId xmlns:a16="http://schemas.microsoft.com/office/drawing/2014/main" id="{329C84E6-9CD3-3330-F3FA-C2AD596B0CDE}"/>
              </a:ext>
            </a:extLst>
          </p:cNvPr>
          <p:cNvSpPr>
            <a:spLocks noGrp="1"/>
          </p:cNvSpPr>
          <p:nvPr>
            <p:ph idx="1"/>
          </p:nvPr>
        </p:nvSpPr>
        <p:spPr/>
        <p:txBody>
          <a:bodyPr>
            <a:normAutofit/>
          </a:bodyPr>
          <a:lstStyle/>
          <a:p>
            <a:pPr marL="0" marR="0"/>
            <a:r>
              <a:rPr lang="en-US" sz="1800" dirty="0">
                <a:solidFill>
                  <a:srgbClr val="000000"/>
                </a:solidFill>
                <a:effectLst/>
                <a:latin typeface="+mj-lt"/>
                <a:ea typeface="Times New Roman" panose="02020603050405020304" pitchFamily="18" charset="0"/>
              </a:rPr>
              <a:t>P. (n.d.). </a:t>
            </a:r>
            <a:r>
              <a:rPr lang="en-US" sz="1800" i="1" dirty="0">
                <a:solidFill>
                  <a:srgbClr val="000000"/>
                </a:solidFill>
                <a:effectLst/>
                <a:latin typeface="+mj-lt"/>
                <a:ea typeface="Times New Roman" panose="02020603050405020304" pitchFamily="18" charset="0"/>
              </a:rPr>
              <a:t>examples/</a:t>
            </a:r>
            <a:r>
              <a:rPr lang="en-US" sz="1800" i="1" dirty="0" err="1">
                <a:solidFill>
                  <a:srgbClr val="000000"/>
                </a:solidFill>
                <a:effectLst/>
                <a:latin typeface="+mj-lt"/>
                <a:ea typeface="Times New Roman" panose="02020603050405020304" pitchFamily="18" charset="0"/>
              </a:rPr>
              <a:t>train.py</a:t>
            </a:r>
            <a:r>
              <a:rPr lang="en-US" sz="1800" i="1" dirty="0">
                <a:solidFill>
                  <a:srgbClr val="000000"/>
                </a:solidFill>
                <a:effectLst/>
                <a:latin typeface="+mj-lt"/>
                <a:ea typeface="Times New Roman" panose="02020603050405020304" pitchFamily="18" charset="0"/>
              </a:rPr>
              <a:t> at main · </a:t>
            </a:r>
            <a:r>
              <a:rPr lang="en-US" sz="1800" i="1" dirty="0" err="1">
                <a:solidFill>
                  <a:srgbClr val="000000"/>
                </a:solidFill>
                <a:effectLst/>
                <a:latin typeface="+mj-lt"/>
                <a:ea typeface="Times New Roman" panose="02020603050405020304" pitchFamily="18" charset="0"/>
              </a:rPr>
              <a:t>pytorch</a:t>
            </a:r>
            <a:r>
              <a:rPr lang="en-US" sz="1800" i="1" dirty="0">
                <a:solidFill>
                  <a:srgbClr val="000000"/>
                </a:solidFill>
                <a:effectLst/>
                <a:latin typeface="+mj-lt"/>
                <a:ea typeface="Times New Roman" panose="02020603050405020304" pitchFamily="18" charset="0"/>
              </a:rPr>
              <a:t>/examples</a:t>
            </a:r>
            <a:r>
              <a:rPr lang="en-US" sz="1800" dirty="0">
                <a:solidFill>
                  <a:srgbClr val="000000"/>
                </a:solidFill>
                <a:effectLst/>
                <a:latin typeface="+mj-lt"/>
                <a:ea typeface="Times New Roman" panose="02020603050405020304" pitchFamily="18" charset="0"/>
              </a:rPr>
              <a:t>. GitHub. </a:t>
            </a:r>
            <a:r>
              <a:rPr lang="en-US" sz="1800" u="sng" dirty="0">
                <a:solidFill>
                  <a:srgbClr val="000000"/>
                </a:solidFill>
                <a:effectLst/>
                <a:latin typeface="+mj-lt"/>
                <a:ea typeface="Times New Roman" panose="02020603050405020304" pitchFamily="18" charset="0"/>
                <a:hlinkClick r:id="rId2"/>
              </a:rPr>
              <a:t>https://github.com/pytorch/examples</a:t>
            </a:r>
            <a:endParaRPr lang="en-US" sz="1800" dirty="0">
              <a:effectLst/>
              <a:latin typeface="+mj-lt"/>
              <a:ea typeface="Times New Roman" panose="02020603050405020304" pitchFamily="18" charset="0"/>
            </a:endParaRPr>
          </a:p>
          <a:p>
            <a:pPr marL="0" marR="0"/>
            <a:r>
              <a:rPr lang="en-US" sz="1800" dirty="0" err="1">
                <a:solidFill>
                  <a:srgbClr val="000000"/>
                </a:solidFill>
                <a:effectLst/>
                <a:latin typeface="+mj-lt"/>
                <a:ea typeface="Times New Roman" panose="02020603050405020304" pitchFamily="18" charset="0"/>
              </a:rPr>
              <a:t>Baquar</a:t>
            </a:r>
            <a:r>
              <a:rPr lang="en-US" sz="1800" dirty="0">
                <a:solidFill>
                  <a:srgbClr val="000000"/>
                </a:solidFill>
                <a:effectLst/>
                <a:latin typeface="+mj-lt"/>
                <a:ea typeface="Times New Roman" panose="02020603050405020304" pitchFamily="18" charset="0"/>
              </a:rPr>
              <a:t>, Z. (2023, February 9). </a:t>
            </a:r>
            <a:r>
              <a:rPr lang="en-US" sz="1800" i="1" dirty="0">
                <a:solidFill>
                  <a:srgbClr val="000000"/>
                </a:solidFill>
                <a:effectLst/>
                <a:latin typeface="+mj-lt"/>
                <a:ea typeface="Times New Roman" panose="02020603050405020304" pitchFamily="18" charset="0"/>
              </a:rPr>
              <a:t>Time Series Forecasting with Deep Learning in </a:t>
            </a:r>
            <a:r>
              <a:rPr lang="en-US" sz="1800" i="1" dirty="0" err="1">
                <a:solidFill>
                  <a:srgbClr val="000000"/>
                </a:solidFill>
                <a:effectLst/>
                <a:latin typeface="+mj-lt"/>
                <a:ea typeface="Times New Roman" panose="02020603050405020304" pitchFamily="18" charset="0"/>
              </a:rPr>
              <a:t>PyTorch</a:t>
            </a:r>
            <a:r>
              <a:rPr lang="en-US" sz="1800" i="1" dirty="0">
                <a:solidFill>
                  <a:srgbClr val="000000"/>
                </a:solidFill>
                <a:effectLst/>
                <a:latin typeface="+mj-lt"/>
                <a:ea typeface="Times New Roman" panose="02020603050405020304" pitchFamily="18" charset="0"/>
              </a:rPr>
              <a:t> (LSTM-RNN)</a:t>
            </a:r>
            <a:r>
              <a:rPr lang="en-US" sz="1800" dirty="0">
                <a:solidFill>
                  <a:srgbClr val="000000"/>
                </a:solidFill>
                <a:effectLst/>
                <a:latin typeface="+mj-lt"/>
                <a:ea typeface="Times New Roman" panose="02020603050405020304" pitchFamily="18" charset="0"/>
              </a:rPr>
              <a:t>. Medium. </a:t>
            </a:r>
            <a:r>
              <a:rPr lang="en-US" sz="1800" u="sng" dirty="0">
                <a:solidFill>
                  <a:srgbClr val="000000"/>
                </a:solidFill>
                <a:effectLst/>
                <a:latin typeface="+mj-lt"/>
                <a:ea typeface="Times New Roman" panose="02020603050405020304" pitchFamily="18" charset="0"/>
                <a:hlinkClick r:id="rId3"/>
              </a:rPr>
              <a:t>https://towardsdatascience.com/time-series-forecasting-with-deep-learning-in-pytorch-lstm-rnn-1ba339885f0c</a:t>
            </a:r>
            <a:endParaRPr lang="en-US" sz="1800" dirty="0">
              <a:effectLst/>
              <a:latin typeface="+mj-lt"/>
              <a:ea typeface="Times New Roman" panose="02020603050405020304" pitchFamily="18" charset="0"/>
            </a:endParaRPr>
          </a:p>
          <a:p>
            <a:pPr marL="0" marR="0"/>
            <a:r>
              <a:rPr lang="en-US" sz="1800" dirty="0">
                <a:solidFill>
                  <a:srgbClr val="000000"/>
                </a:solidFill>
                <a:effectLst/>
                <a:latin typeface="+mj-lt"/>
                <a:ea typeface="Times New Roman" panose="02020603050405020304" pitchFamily="18" charset="0"/>
              </a:rPr>
              <a:t>S. (n.d.). </a:t>
            </a:r>
            <a:r>
              <a:rPr lang="en-US" sz="1800" i="1" dirty="0">
                <a:solidFill>
                  <a:srgbClr val="000000"/>
                </a:solidFill>
                <a:effectLst/>
                <a:latin typeface="+mj-lt"/>
                <a:ea typeface="Times New Roman" panose="02020603050405020304" pitchFamily="18" charset="0"/>
              </a:rPr>
              <a:t>Azure Machine Learning documentation</a:t>
            </a:r>
            <a:r>
              <a:rPr lang="en-US" sz="1800" dirty="0">
                <a:solidFill>
                  <a:srgbClr val="000000"/>
                </a:solidFill>
                <a:effectLst/>
                <a:latin typeface="+mj-lt"/>
                <a:ea typeface="Times New Roman" panose="02020603050405020304" pitchFamily="18" charset="0"/>
              </a:rPr>
              <a:t>. Azure Machine Learning Documentation | Microsoft Learn. </a:t>
            </a:r>
            <a:r>
              <a:rPr lang="en-US" sz="1800" u="sng" dirty="0">
                <a:solidFill>
                  <a:srgbClr val="000000"/>
                </a:solidFill>
                <a:effectLst/>
                <a:latin typeface="+mj-lt"/>
                <a:ea typeface="Times New Roman" panose="02020603050405020304" pitchFamily="18" charset="0"/>
                <a:hlinkClick r:id="rId4"/>
              </a:rPr>
              <a:t>https://learn.microsoft.com/en-us/azure/machine-learning/</a:t>
            </a:r>
            <a:endParaRPr lang="en-US" sz="1800" dirty="0">
              <a:effectLst/>
              <a:latin typeface="+mj-lt"/>
              <a:ea typeface="Times New Roman" panose="02020603050405020304" pitchFamily="18" charset="0"/>
            </a:endParaRPr>
          </a:p>
          <a:p>
            <a:pPr marL="0" marR="0"/>
            <a:r>
              <a:rPr lang="en-US" sz="1800" dirty="0">
                <a:solidFill>
                  <a:srgbClr val="000000"/>
                </a:solidFill>
                <a:effectLst/>
                <a:latin typeface="+mj-lt"/>
                <a:ea typeface="Times New Roman" panose="02020603050405020304" pitchFamily="18" charset="0"/>
              </a:rPr>
              <a:t>A. (n.d.). </a:t>
            </a:r>
            <a:r>
              <a:rPr lang="en-US" sz="1800" i="1" dirty="0" err="1">
                <a:solidFill>
                  <a:srgbClr val="000000"/>
                </a:solidFill>
                <a:effectLst/>
                <a:latin typeface="+mj-lt"/>
                <a:ea typeface="Times New Roman" panose="02020603050405020304" pitchFamily="18" charset="0"/>
              </a:rPr>
              <a:t>azureml</a:t>
            </a:r>
            <a:r>
              <a:rPr lang="en-US" sz="1800" i="1" dirty="0">
                <a:solidFill>
                  <a:srgbClr val="000000"/>
                </a:solidFill>
                <a:effectLst/>
                <a:latin typeface="+mj-lt"/>
                <a:ea typeface="Times New Roman" panose="02020603050405020304" pitchFamily="18" charset="0"/>
              </a:rPr>
              <a:t>-examples/</a:t>
            </a:r>
            <a:r>
              <a:rPr lang="en-US" sz="1800" i="1" dirty="0" err="1">
                <a:solidFill>
                  <a:srgbClr val="000000"/>
                </a:solidFill>
                <a:effectLst/>
                <a:latin typeface="+mj-lt"/>
                <a:ea typeface="Times New Roman" panose="02020603050405020304" pitchFamily="18" charset="0"/>
              </a:rPr>
              <a:t>pytorch_train.py</a:t>
            </a:r>
            <a:r>
              <a:rPr lang="en-US" sz="1800" i="1" dirty="0">
                <a:solidFill>
                  <a:srgbClr val="000000"/>
                </a:solidFill>
                <a:effectLst/>
                <a:latin typeface="+mj-lt"/>
                <a:ea typeface="Times New Roman" panose="02020603050405020304" pitchFamily="18" charset="0"/>
              </a:rPr>
              <a:t> at main · Azure/</a:t>
            </a:r>
            <a:r>
              <a:rPr lang="en-US" sz="1800" i="1" dirty="0" err="1">
                <a:solidFill>
                  <a:srgbClr val="000000"/>
                </a:solidFill>
                <a:effectLst/>
                <a:latin typeface="+mj-lt"/>
                <a:ea typeface="Times New Roman" panose="02020603050405020304" pitchFamily="18" charset="0"/>
              </a:rPr>
              <a:t>azureml</a:t>
            </a:r>
            <a:r>
              <a:rPr lang="en-US" sz="1800" i="1" dirty="0">
                <a:solidFill>
                  <a:srgbClr val="000000"/>
                </a:solidFill>
                <a:effectLst/>
                <a:latin typeface="+mj-lt"/>
                <a:ea typeface="Times New Roman" panose="02020603050405020304" pitchFamily="18" charset="0"/>
              </a:rPr>
              <a:t>-examples</a:t>
            </a:r>
            <a:r>
              <a:rPr lang="en-US" sz="1800" dirty="0">
                <a:solidFill>
                  <a:srgbClr val="000000"/>
                </a:solidFill>
                <a:effectLst/>
                <a:latin typeface="+mj-lt"/>
                <a:ea typeface="Times New Roman" panose="02020603050405020304" pitchFamily="18" charset="0"/>
              </a:rPr>
              <a:t>. GitHub. </a:t>
            </a:r>
            <a:r>
              <a:rPr lang="en-US" sz="1800" u="sng" dirty="0">
                <a:solidFill>
                  <a:srgbClr val="000000"/>
                </a:solidFill>
                <a:effectLst/>
                <a:latin typeface="+mj-lt"/>
                <a:ea typeface="Times New Roman" panose="02020603050405020304" pitchFamily="18" charset="0"/>
                <a:hlinkClick r:id="rId5"/>
              </a:rPr>
              <a:t>https://github.com/Azure/azureml-examples</a:t>
            </a:r>
            <a:endParaRPr lang="en-US" sz="1800" dirty="0">
              <a:effectLst/>
              <a:latin typeface="+mj-lt"/>
              <a:ea typeface="Times New Roman" panose="02020603050405020304" pitchFamily="18" charset="0"/>
            </a:endParaRPr>
          </a:p>
          <a:p>
            <a:pPr marL="0" marR="0"/>
            <a:r>
              <a:rPr lang="en-US" sz="1800" dirty="0">
                <a:solidFill>
                  <a:srgbClr val="000000"/>
                </a:solidFill>
                <a:effectLst/>
                <a:latin typeface="+mj-lt"/>
                <a:ea typeface="Times New Roman" panose="02020603050405020304" pitchFamily="18" charset="0"/>
              </a:rPr>
              <a:t>Class notebooks</a:t>
            </a:r>
            <a:endParaRPr lang="en-US" sz="1800" dirty="0">
              <a:effectLst/>
              <a:latin typeface="+mj-lt"/>
              <a:ea typeface="Times New Roman" panose="02020603050405020304" pitchFamily="18" charset="0"/>
            </a:endParaRPr>
          </a:p>
        </p:txBody>
      </p:sp>
    </p:spTree>
    <p:extLst>
      <p:ext uri="{BB962C8B-B14F-4D97-AF65-F5344CB8AC3E}">
        <p14:creationId xmlns:p14="http://schemas.microsoft.com/office/powerpoint/2010/main" val="4223326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F008-578D-659C-C242-828F28528485}"/>
              </a:ext>
            </a:extLst>
          </p:cNvPr>
          <p:cNvSpPr>
            <a:spLocks noGrp="1"/>
          </p:cNvSpPr>
          <p:nvPr>
            <p:ph type="title"/>
          </p:nvPr>
        </p:nvSpPr>
        <p:spPr/>
        <p:txBody>
          <a:bodyPr/>
          <a:lstStyle/>
          <a:p>
            <a:r>
              <a:rPr lang="en-US" sz="44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329C84E6-9CD3-3330-F3FA-C2AD596B0CDE}"/>
              </a:ext>
            </a:extLst>
          </p:cNvPr>
          <p:cNvSpPr>
            <a:spLocks noGrp="1"/>
          </p:cNvSpPr>
          <p:nvPr>
            <p:ph idx="1"/>
          </p:nvPr>
        </p:nvSpPr>
        <p:spPr/>
        <p:txBody>
          <a:bodyPr/>
          <a:lstStyle/>
          <a:p>
            <a:pPr marL="0" marR="0" indent="0">
              <a:lnSpc>
                <a:spcPct val="150000"/>
              </a:lnSpc>
              <a:spcBef>
                <a:spcPts val="0"/>
              </a:spcBef>
              <a:spcAft>
                <a:spcPts val="0"/>
              </a:spcAft>
              <a:buNone/>
            </a:pPr>
            <a:r>
              <a:rPr lang="en-US" sz="1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Artificial intelligence (AI) and machine learning (ML) techniques has gained significant attention in the financial sector. In this project, we will utilize the LSTM model to predict the stock prices of various companies. By analyzing historical data and using the LSTM model to forecast future stock prices, we can potentially identify profitable investment opportunities.</a:t>
            </a:r>
          </a:p>
          <a:p>
            <a:pPr marL="0" marR="0" indent="0">
              <a:lnSpc>
                <a:spcPct val="150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1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The ability to accurately forecast stock prices is essential for investors and traders looking to make informed decisions. By using advanced ML techniques such as LSTM, we can potentially gain a competitive edge in the stock market and increase our chances of success.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41829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F008-578D-659C-C242-828F28528485}"/>
              </a:ext>
            </a:extLst>
          </p:cNvPr>
          <p:cNvSpPr>
            <a:spLocks noGrp="1"/>
          </p:cNvSpPr>
          <p:nvPr>
            <p:ph type="title"/>
          </p:nvPr>
        </p:nvSpPr>
        <p:spPr/>
        <p:txBody>
          <a:bodyPr/>
          <a:lstStyle/>
          <a:p>
            <a:r>
              <a:rPr lang="en-US" dirty="0"/>
              <a:t>Time Series Forecasting</a:t>
            </a:r>
          </a:p>
        </p:txBody>
      </p:sp>
      <p:sp>
        <p:nvSpPr>
          <p:cNvPr id="3" name="Content Placeholder 2">
            <a:extLst>
              <a:ext uri="{FF2B5EF4-FFF2-40B4-BE49-F238E27FC236}">
                <a16:creationId xmlns:a16="http://schemas.microsoft.com/office/drawing/2014/main" id="{329C84E6-9CD3-3330-F3FA-C2AD596B0CDE}"/>
              </a:ext>
            </a:extLst>
          </p:cNvPr>
          <p:cNvSpPr>
            <a:spLocks noGrp="1"/>
          </p:cNvSpPr>
          <p:nvPr>
            <p:ph idx="1"/>
          </p:nvPr>
        </p:nvSpPr>
        <p:spPr/>
        <p:txBody>
          <a:bodyPr>
            <a:normAutofit fontScale="77500" lnSpcReduction="20000"/>
          </a:bodyPr>
          <a:lstStyle/>
          <a:p>
            <a:pPr marL="0" marR="0" indent="0">
              <a:lnSpc>
                <a:spcPct val="150000"/>
              </a:lnSpc>
              <a:spcBef>
                <a:spcPts val="0"/>
              </a:spcBef>
              <a:spcAft>
                <a:spcPts val="0"/>
              </a:spcAft>
              <a:buNone/>
            </a:pPr>
            <a:r>
              <a:rPr lang="en-US" sz="1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Time series forecasting is a technique used to make predictions based on historical time series data. A time series is a sequence of data points recorded over time, typically at regular intervals. Examples of time series data include stock prices, weather patterns, and website traffic.</a:t>
            </a:r>
          </a:p>
          <a:p>
            <a:pPr marL="0" marR="0" indent="0">
              <a:lnSpc>
                <a:spcPct val="150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1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There are various methods for time series forecasting, including:</a:t>
            </a:r>
          </a:p>
          <a:p>
            <a:pPr marL="0" marR="0" indent="0">
              <a:lnSpc>
                <a:spcPct val="150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r>
              <a:rPr lang="en-US" sz="18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Simple moving average:</a:t>
            </a:r>
            <a:r>
              <a:rPr lang="en-US" sz="1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This method takes the average of the previous “n” data points to forecast the next point.</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r>
              <a:rPr lang="en-US" sz="18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Exponential smoothing:</a:t>
            </a:r>
            <a:r>
              <a:rPr lang="en-US" sz="1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This method takes a weighted average of the previous data points, with more weight given to more recent data.</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r>
              <a:rPr lang="en-US" sz="18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Autoregressive integrated moving average (ARIMA):</a:t>
            </a:r>
            <a:r>
              <a:rPr lang="en-US" sz="1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This method models the time series data as a combination of autoregression (AR), differencing (I), and moving average (MA).</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r>
              <a:rPr lang="en-US" sz="18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Seasonal ARIMA (SARIMA):</a:t>
            </a:r>
            <a:r>
              <a:rPr lang="en-US" sz="1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This method is a variation of ARIMA that takes into account seasonal patterns in the data.</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r>
              <a:rPr lang="en-US" sz="18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Prophet:</a:t>
            </a:r>
            <a:r>
              <a:rPr lang="en-US" sz="1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This is a forecasting tool developed by Facebook that uses a combination of trend, seasonality, and holidays to forecast time series data.</a:t>
            </a:r>
          </a:p>
          <a:p>
            <a:pPr marL="342900" indent="-342900">
              <a:lnSpc>
                <a:spcPct val="150000"/>
              </a:lnSpc>
              <a:spcBef>
                <a:spcPts val="0"/>
              </a:spcBef>
              <a:buFont typeface="+mj-lt"/>
              <a:buAutoNum type="arabicPeriod"/>
              <a:tabLst>
                <a:tab pos="457200" algn="l"/>
              </a:tabLst>
            </a:pPr>
            <a:r>
              <a:rPr lang="en-US" sz="18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Deep learning models: </a:t>
            </a:r>
            <a:r>
              <a:rPr lang="en-US" sz="1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Neural networks such as recurrent neural networks (RNNs) and long short-term memory (LSTM) networks can also be used for time series forecasting.</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594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F008-578D-659C-C242-828F28528485}"/>
              </a:ext>
            </a:extLst>
          </p:cNvPr>
          <p:cNvSpPr>
            <a:spLocks noGrp="1"/>
          </p:cNvSpPr>
          <p:nvPr>
            <p:ph type="title"/>
          </p:nvPr>
        </p:nvSpPr>
        <p:spPr/>
        <p:txBody>
          <a:bodyPr/>
          <a:lstStyle/>
          <a:p>
            <a:r>
              <a:rPr lang="en-US" sz="4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LSTM (Long Short-Term Memory)</a:t>
            </a:r>
            <a:endParaRPr lang="en-US" dirty="0"/>
          </a:p>
        </p:txBody>
      </p:sp>
      <p:sp>
        <p:nvSpPr>
          <p:cNvPr id="3" name="Content Placeholder 2">
            <a:extLst>
              <a:ext uri="{FF2B5EF4-FFF2-40B4-BE49-F238E27FC236}">
                <a16:creationId xmlns:a16="http://schemas.microsoft.com/office/drawing/2014/main" id="{329C84E6-9CD3-3330-F3FA-C2AD596B0CDE}"/>
              </a:ext>
            </a:extLst>
          </p:cNvPr>
          <p:cNvSpPr>
            <a:spLocks noGrp="1"/>
          </p:cNvSpPr>
          <p:nvPr>
            <p:ph idx="1"/>
          </p:nvPr>
        </p:nvSpPr>
        <p:spPr/>
        <p:txBody>
          <a:bodyPr>
            <a:normAutofit fontScale="85000" lnSpcReduction="20000"/>
          </a:bodyPr>
          <a:lstStyle/>
          <a:p>
            <a:pPr marL="0" marR="0" indent="0">
              <a:lnSpc>
                <a:spcPct val="150000"/>
              </a:lnSpc>
              <a:spcBef>
                <a:spcPts val="0"/>
              </a:spcBef>
              <a:spcAft>
                <a:spcPts val="0"/>
              </a:spcAft>
              <a:buNone/>
            </a:pPr>
            <a:r>
              <a:rPr lang="en-US" sz="1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LSTM (Long Short-Term Memory) is a type of recurrent neural network (RNN) architecture that is commonly used for sequence modeling and time series forecasting.</a:t>
            </a:r>
          </a:p>
          <a:p>
            <a:pPr marL="0" marR="0" indent="0">
              <a:lnSpc>
                <a:spcPct val="150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1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The main advantage of LSTMs over traditional RNNs is their ability to handle long-term dependencies in the input sequence. This is achieved through a set of gates that control the flow of information within the LSTM cell, including the input gate, forget gate, and output gate.</a:t>
            </a:r>
          </a:p>
          <a:p>
            <a:pPr marL="0" marR="0" indent="0">
              <a:lnSpc>
                <a:spcPct val="150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1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The input gate controls the flow of information from the input to the cell state, the forget gate controls the amount of information to be forgotten from the previous cell state, and the output gate controls the flow of information from the cell state to the output.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1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LSTMs are trained using backpropagation through time (BPTT), which involves updating the weights of the network based on the error between the predicted output and the actual output at each time step.</a:t>
            </a:r>
          </a:p>
          <a:p>
            <a:pPr marL="0" marR="0" indent="0">
              <a:lnSpc>
                <a:spcPct val="150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1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LSTMs are useful in a variety of applications, including speech recognition, language modeling, and time series forecasting. In time series forecasting, LSTMs can be used to learn patterns in the historical data and predict future values based on those patterns.</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4281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F008-578D-659C-C242-828F28528485}"/>
              </a:ext>
            </a:extLst>
          </p:cNvPr>
          <p:cNvSpPr>
            <a:spLocks noGrp="1"/>
          </p:cNvSpPr>
          <p:nvPr>
            <p:ph type="title"/>
          </p:nvPr>
        </p:nvSpPr>
        <p:spPr/>
        <p:txBody>
          <a:bodyPr/>
          <a:lstStyle/>
          <a:p>
            <a:r>
              <a:rPr lang="en-US" sz="4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Plot Walt Disney Stock Price for last 5 years</a:t>
            </a:r>
            <a:endParaRPr lang="en-US" dirty="0"/>
          </a:p>
        </p:txBody>
      </p:sp>
      <p:sp>
        <p:nvSpPr>
          <p:cNvPr id="4" name="Rectangle 2">
            <a:extLst>
              <a:ext uri="{FF2B5EF4-FFF2-40B4-BE49-F238E27FC236}">
                <a16:creationId xmlns:a16="http://schemas.microsoft.com/office/drawing/2014/main" id="{B461CE71-85C5-1F91-3D11-4BB2CF3A3B3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13">
            <a:extLst>
              <a:ext uri="{FF2B5EF4-FFF2-40B4-BE49-F238E27FC236}">
                <a16:creationId xmlns:a16="http://schemas.microsoft.com/office/drawing/2014/main" id="{E59E3C0A-8AA5-5CD8-8179-C4C472C38785}"/>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762187" y="1690688"/>
            <a:ext cx="6999006" cy="3200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1A8CD5A-17B4-6F68-992E-6C8F7D48F042}"/>
              </a:ext>
            </a:extLst>
          </p:cNvPr>
          <p:cNvSpPr txBox="1"/>
          <p:nvPr/>
        </p:nvSpPr>
        <p:spPr>
          <a:xfrm>
            <a:off x="838200" y="5167313"/>
            <a:ext cx="10846981" cy="923330"/>
          </a:xfrm>
          <a:prstGeom prst="rect">
            <a:avLst/>
          </a:prstGeom>
          <a:noFill/>
        </p:spPr>
        <p:txBody>
          <a:bodyPr wrap="square" rtlCol="0">
            <a:spAutoFit/>
          </a:bodyPr>
          <a:lstStyle/>
          <a:p>
            <a:r>
              <a:rPr lang="en-US" sz="1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The raw data in the stock price close data exhibits a certain pattern. Despite a decrease at the beginning of Q1 2020, there is a general upward trend, peak at the beginning of 2021 and again downward trend from the middle of 2021.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4844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F008-578D-659C-C242-828F28528485}"/>
              </a:ext>
            </a:extLst>
          </p:cNvPr>
          <p:cNvSpPr>
            <a:spLocks noGrp="1"/>
          </p:cNvSpPr>
          <p:nvPr>
            <p:ph type="title"/>
          </p:nvPr>
        </p:nvSpPr>
        <p:spPr/>
        <p:txBody>
          <a:bodyPr/>
          <a:lstStyle/>
          <a:p>
            <a:r>
              <a:rPr lang="en-US" sz="4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Trend, Seasonal and Residual</a:t>
            </a:r>
            <a:endParaRPr lang="en-US" dirty="0"/>
          </a:p>
        </p:txBody>
      </p:sp>
      <p:sp>
        <p:nvSpPr>
          <p:cNvPr id="6" name="Rectangle 2">
            <a:extLst>
              <a:ext uri="{FF2B5EF4-FFF2-40B4-BE49-F238E27FC236}">
                <a16:creationId xmlns:a16="http://schemas.microsoft.com/office/drawing/2014/main" id="{9FCE93E5-8F01-D737-78AC-264535B45AEE}"/>
              </a:ext>
            </a:extLst>
          </p:cNvPr>
          <p:cNvSpPr>
            <a:spLocks noChangeArrowheads="1"/>
          </p:cNvSpPr>
          <p:nvPr/>
        </p:nvSpPr>
        <p:spPr bwMode="auto">
          <a:xfrm>
            <a:off x="935664" y="1690687"/>
            <a:ext cx="2080709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097" name="Picture 12">
            <a:extLst>
              <a:ext uri="{FF2B5EF4-FFF2-40B4-BE49-F238E27FC236}">
                <a16:creationId xmlns:a16="http://schemas.microsoft.com/office/drawing/2014/main" id="{77450876-7066-2D73-0278-FFDCD3BBC079}"/>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935664" y="1690687"/>
            <a:ext cx="10143461" cy="461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490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F008-578D-659C-C242-828F28528485}"/>
              </a:ext>
            </a:extLst>
          </p:cNvPr>
          <p:cNvSpPr>
            <a:spLocks noGrp="1"/>
          </p:cNvSpPr>
          <p:nvPr>
            <p:ph type="title"/>
          </p:nvPr>
        </p:nvSpPr>
        <p:spPr/>
        <p:txBody>
          <a:bodyPr/>
          <a:lstStyle/>
          <a:p>
            <a:r>
              <a:rPr lang="en-US"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S</a:t>
            </a:r>
            <a:r>
              <a:rPr lang="en-US" sz="4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tationarity of data using differences</a:t>
            </a:r>
            <a:endParaRPr lang="en-US" dirty="0"/>
          </a:p>
        </p:txBody>
      </p:sp>
      <p:sp>
        <p:nvSpPr>
          <p:cNvPr id="3" name="Content Placeholder 2">
            <a:extLst>
              <a:ext uri="{FF2B5EF4-FFF2-40B4-BE49-F238E27FC236}">
                <a16:creationId xmlns:a16="http://schemas.microsoft.com/office/drawing/2014/main" id="{329C84E6-9CD3-3330-F3FA-C2AD596B0CDE}"/>
              </a:ext>
            </a:extLst>
          </p:cNvPr>
          <p:cNvSpPr>
            <a:spLocks noGrp="1"/>
          </p:cNvSpPr>
          <p:nvPr>
            <p:ph idx="1"/>
          </p:nvPr>
        </p:nvSpPr>
        <p:spPr>
          <a:xfrm>
            <a:off x="838199" y="5621558"/>
            <a:ext cx="10515600" cy="860684"/>
          </a:xfrm>
        </p:spPr>
        <p:txBody>
          <a:bodyPr>
            <a:normAutofit fontScale="77500" lnSpcReduction="20000"/>
          </a:bodyPr>
          <a:lstStyle/>
          <a:p>
            <a:pPr marL="0" marR="0" indent="0">
              <a:lnSpc>
                <a:spcPct val="150000"/>
              </a:lnSpc>
              <a:spcBef>
                <a:spcPts val="0"/>
              </a:spcBef>
              <a:spcAft>
                <a:spcPts val="0"/>
              </a:spcAft>
              <a:buNone/>
            </a:pPr>
            <a:r>
              <a:rPr lang="en-US" sz="1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Statistical properties of time series such as mean, variance should remain constant over time to call time series is stationary - constant mean</a:t>
            </a:r>
            <a:r>
              <a:rPr lang="en-US"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1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constant variance, autocovariance that does not depend on time. autocovariance is covariance between time series and lagged time series.</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2">
            <a:extLst>
              <a:ext uri="{FF2B5EF4-FFF2-40B4-BE49-F238E27FC236}">
                <a16:creationId xmlns:a16="http://schemas.microsoft.com/office/drawing/2014/main" id="{C181F090-E3CE-B1F4-E7B9-82B598873CAB}"/>
              </a:ext>
            </a:extLst>
          </p:cNvPr>
          <p:cNvSpPr>
            <a:spLocks noChangeArrowheads="1"/>
          </p:cNvSpPr>
          <p:nvPr/>
        </p:nvSpPr>
        <p:spPr bwMode="auto">
          <a:xfrm>
            <a:off x="838200" y="1414129"/>
            <a:ext cx="135696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5121" name="Picture 19">
            <a:extLst>
              <a:ext uri="{FF2B5EF4-FFF2-40B4-BE49-F238E27FC236}">
                <a16:creationId xmlns:a16="http://schemas.microsoft.com/office/drawing/2014/main" id="{F70B1370-65A9-45A7-EAFF-8B7197317A1B}"/>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838199" y="1414130"/>
            <a:ext cx="6615223" cy="34913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CDFDD40-CE1C-3897-BA32-EDB2108025C1}"/>
              </a:ext>
            </a:extLst>
          </p:cNvPr>
          <p:cNvSpPr>
            <a:spLocks noChangeArrowheads="1"/>
          </p:cNvSpPr>
          <p:nvPr/>
        </p:nvSpPr>
        <p:spPr bwMode="auto">
          <a:xfrm>
            <a:off x="1095153" y="5085439"/>
            <a:ext cx="1210475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5123" name="Picture 18">
            <a:extLst>
              <a:ext uri="{FF2B5EF4-FFF2-40B4-BE49-F238E27FC236}">
                <a16:creationId xmlns:a16="http://schemas.microsoft.com/office/drawing/2014/main" id="{DD1EB836-DBEE-E201-59A6-4AAF2B842E6A}"/>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095153" y="5085440"/>
            <a:ext cx="9519364" cy="467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547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F008-578D-659C-C242-828F28528485}"/>
              </a:ext>
            </a:extLst>
          </p:cNvPr>
          <p:cNvSpPr>
            <a:spLocks noGrp="1"/>
          </p:cNvSpPr>
          <p:nvPr>
            <p:ph type="title"/>
          </p:nvPr>
        </p:nvSpPr>
        <p:spPr/>
        <p:txBody>
          <a:bodyPr/>
          <a:lstStyle/>
          <a:p>
            <a:r>
              <a:rPr lang="en-US" sz="4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Training the LSTM model</a:t>
            </a:r>
            <a:endParaRPr lang="en-US" dirty="0"/>
          </a:p>
        </p:txBody>
      </p:sp>
      <p:sp>
        <p:nvSpPr>
          <p:cNvPr id="3" name="Content Placeholder 2">
            <a:extLst>
              <a:ext uri="{FF2B5EF4-FFF2-40B4-BE49-F238E27FC236}">
                <a16:creationId xmlns:a16="http://schemas.microsoft.com/office/drawing/2014/main" id="{329C84E6-9CD3-3330-F3FA-C2AD596B0CDE}"/>
              </a:ext>
            </a:extLst>
          </p:cNvPr>
          <p:cNvSpPr>
            <a:spLocks noGrp="1"/>
          </p:cNvSpPr>
          <p:nvPr>
            <p:ph idx="1"/>
          </p:nvPr>
        </p:nvSpPr>
        <p:spPr>
          <a:xfrm>
            <a:off x="838200" y="5124893"/>
            <a:ext cx="10515600" cy="1052070"/>
          </a:xfrm>
        </p:spPr>
        <p:txBody>
          <a:bodyPr>
            <a:normAutofit fontScale="85000" lnSpcReduction="10000"/>
          </a:bodyPr>
          <a:lstStyle/>
          <a:p>
            <a:pPr marL="0" indent="0">
              <a:lnSpc>
                <a:spcPct val="150000"/>
              </a:lnSpc>
              <a:spcBef>
                <a:spcPts val="0"/>
              </a:spcBef>
              <a:buNone/>
            </a:pPr>
            <a:r>
              <a:rPr lang="en-US" sz="1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Here, we are using 100 epochs for our model to train on the complete training dataset with a learning rate of 0.00005 and Mean Square Error to determine loss and </a:t>
            </a:r>
            <a:r>
              <a:rPr lang="en-US" sz="1800" dirty="0" err="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AdamW</a:t>
            </a:r>
            <a:r>
              <a:rPr lang="en-US" sz="1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to optimize our model. We have received very minimal test loss of 3%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57C511DC-E68F-90AC-F491-43E0A478DF8B}"/>
              </a:ext>
            </a:extLst>
          </p:cNvPr>
          <p:cNvSpPr>
            <a:spLocks noChangeArrowheads="1"/>
          </p:cNvSpPr>
          <p:nvPr/>
        </p:nvSpPr>
        <p:spPr bwMode="auto">
          <a:xfrm>
            <a:off x="838199" y="2328530"/>
            <a:ext cx="1559805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147" name="Picture 6">
            <a:extLst>
              <a:ext uri="{FF2B5EF4-FFF2-40B4-BE49-F238E27FC236}">
                <a16:creationId xmlns:a16="http://schemas.microsoft.com/office/drawing/2014/main" id="{FA7B52AD-6BDD-37A3-D1AE-5613E09779CF}"/>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838200" y="2328530"/>
            <a:ext cx="9952070" cy="1977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057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F008-578D-659C-C242-828F28528485}"/>
              </a:ext>
            </a:extLst>
          </p:cNvPr>
          <p:cNvSpPr>
            <a:spLocks noGrp="1"/>
          </p:cNvSpPr>
          <p:nvPr>
            <p:ph type="title"/>
          </p:nvPr>
        </p:nvSpPr>
        <p:spPr/>
        <p:txBody>
          <a:bodyPr/>
          <a:lstStyle/>
          <a:p>
            <a:r>
              <a:rPr lang="en-US" sz="4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Root Mean Square Error</a:t>
            </a:r>
            <a:endParaRPr lang="en-US" dirty="0"/>
          </a:p>
        </p:txBody>
      </p:sp>
      <p:sp>
        <p:nvSpPr>
          <p:cNvPr id="3" name="Content Placeholder 2">
            <a:extLst>
              <a:ext uri="{FF2B5EF4-FFF2-40B4-BE49-F238E27FC236}">
                <a16:creationId xmlns:a16="http://schemas.microsoft.com/office/drawing/2014/main" id="{329C84E6-9CD3-3330-F3FA-C2AD596B0CDE}"/>
              </a:ext>
            </a:extLst>
          </p:cNvPr>
          <p:cNvSpPr>
            <a:spLocks noGrp="1"/>
          </p:cNvSpPr>
          <p:nvPr>
            <p:ph idx="1"/>
          </p:nvPr>
        </p:nvSpPr>
        <p:spPr>
          <a:xfrm>
            <a:off x="838200" y="1690689"/>
            <a:ext cx="10515600" cy="1626670"/>
          </a:xfrm>
        </p:spPr>
        <p:txBody>
          <a:bodyPr>
            <a:normAutofit/>
          </a:bodyPr>
          <a:lstStyle/>
          <a:p>
            <a:pPr marL="0" marR="0" indent="0">
              <a:lnSpc>
                <a:spcPct val="150000"/>
              </a:lnSpc>
              <a:spcBef>
                <a:spcPts val="0"/>
              </a:spcBef>
              <a:spcAft>
                <a:spcPts val="0"/>
              </a:spcAft>
              <a:buNone/>
            </a:pPr>
            <a:r>
              <a:rPr lang="en-US" sz="1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Root Mean Square Error (RMSE) is used for evaluating the accuracy of time series forecasting models. The RMSE measures the difference between the predicted values and the actual values, and is calculated by taking the square root of the mean of the squared differences between the predicted and actual values.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57C511DC-E68F-90AC-F491-43E0A478DF8B}"/>
              </a:ext>
            </a:extLst>
          </p:cNvPr>
          <p:cNvSpPr>
            <a:spLocks noChangeArrowheads="1"/>
          </p:cNvSpPr>
          <p:nvPr/>
        </p:nvSpPr>
        <p:spPr bwMode="auto">
          <a:xfrm>
            <a:off x="838199" y="2328530"/>
            <a:ext cx="1559805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A0AECF87-E236-02A8-C046-3EC50D360AA0}"/>
              </a:ext>
            </a:extLst>
          </p:cNvPr>
          <p:cNvSpPr>
            <a:spLocks noChangeArrowheads="1"/>
          </p:cNvSpPr>
          <p:nvPr/>
        </p:nvSpPr>
        <p:spPr bwMode="auto">
          <a:xfrm>
            <a:off x="838199" y="3369813"/>
            <a:ext cx="110614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193" name="Picture 5">
            <a:extLst>
              <a:ext uri="{FF2B5EF4-FFF2-40B4-BE49-F238E27FC236}">
                <a16:creationId xmlns:a16="http://schemas.microsoft.com/office/drawing/2014/main" id="{E2E2C9FB-F9DA-BA8B-24C3-8C14EFE90BA9}"/>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838198" y="3369813"/>
            <a:ext cx="7653459" cy="539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319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1033</Words>
  <Application>Microsoft Macintosh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inherit</vt:lpstr>
      <vt:lpstr>Office Theme</vt:lpstr>
      <vt:lpstr>Stock Price Forecasting using LSTM and AzureML</vt:lpstr>
      <vt:lpstr>Introduction</vt:lpstr>
      <vt:lpstr>Time Series Forecasting</vt:lpstr>
      <vt:lpstr>LSTM (Long Short-Term Memory)</vt:lpstr>
      <vt:lpstr>Plot Walt Disney Stock Price for last 5 years</vt:lpstr>
      <vt:lpstr>Trend, Seasonal and Residual</vt:lpstr>
      <vt:lpstr>Stationarity of data using differences</vt:lpstr>
      <vt:lpstr>Training the LSTM model</vt:lpstr>
      <vt:lpstr>Root Mean Square Error</vt:lpstr>
      <vt:lpstr>Actual Vs Predicted Results</vt:lpstr>
      <vt:lpstr>Actual Vs Predicted Vs Forecast Results</vt:lpstr>
      <vt:lpstr>Future Scope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Forecasting using LSTM and AzureML</dc:title>
  <dc:creator>shuvrajyoti debroy</dc:creator>
  <cp:lastModifiedBy>shuvrajyoti debroy</cp:lastModifiedBy>
  <cp:revision>2</cp:revision>
  <dcterms:created xsi:type="dcterms:W3CDTF">2023-04-03T21:00:17Z</dcterms:created>
  <dcterms:modified xsi:type="dcterms:W3CDTF">2023-04-03T21:39:06Z</dcterms:modified>
</cp:coreProperties>
</file>